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58" r:id="rId5"/>
    <p:sldId id="259" r:id="rId6"/>
    <p:sldId id="262" r:id="rId7"/>
    <p:sldId id="274" r:id="rId8"/>
    <p:sldId id="264" r:id="rId9"/>
    <p:sldId id="265" r:id="rId10"/>
    <p:sldId id="266" r:id="rId11"/>
    <p:sldId id="270" r:id="rId12"/>
    <p:sldId id="267" r:id="rId13"/>
    <p:sldId id="271" r:id="rId14"/>
    <p:sldId id="260" r:id="rId15"/>
    <p:sldId id="261" r:id="rId16"/>
    <p:sldId id="272" r:id="rId17"/>
    <p:sldId id="273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09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44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50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77850" y="1371600"/>
            <a:ext cx="8505952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565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129953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548" y="1316736"/>
            <a:ext cx="84201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74548" y="2704664"/>
            <a:ext cx="84201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21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920085"/>
            <a:ext cx="437515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604665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5032111" y="1859758"/>
            <a:ext cx="4378590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514600"/>
            <a:ext cx="437859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790388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9795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006714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799770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514352"/>
            <a:ext cx="29718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42950" y="1676400"/>
            <a:ext cx="29718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872971" y="1676400"/>
            <a:ext cx="553772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67650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735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429566" y="1108077"/>
            <a:ext cx="569595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671145" y="5359769"/>
            <a:ext cx="168402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400" y="1176997"/>
            <a:ext cx="2397252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0400" y="2828785"/>
            <a:ext cx="239395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50300" y="6356351"/>
            <a:ext cx="660400" cy="365125"/>
          </a:xfrm>
        </p:spPr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776276" y="1199517"/>
            <a:ext cx="500253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10319" y="5816600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746625" y="6219826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156344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526872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914402"/>
            <a:ext cx="2228850" cy="52117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914402"/>
            <a:ext cx="6521450" cy="521176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672719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41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7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66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70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65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55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2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804E5-0FFA-4103-9D00-9651839A2909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9EAB-C4E6-4783-990F-5082E3513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19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0319" y="-7144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746625" y="-7144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95300" y="1935480"/>
            <a:ext cx="89154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4DB6221-00DC-4FF3-8781-31A4DE4583D2}" type="datetimeFigureOut">
              <a:rPr lang="it-IT" smtClean="0"/>
              <a:t>23/03/2020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889250" y="6356351"/>
            <a:ext cx="3632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585200" y="6356351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4AF609-790A-4D4F-A7BB-946AF858AC1A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20602" y="202408"/>
            <a:ext cx="9945594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1782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hyperlink" Target="http://tonihervas.blogspot.com/2012/03/empieza-la-primavera-comienza-el-blog.htm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795qrVfYaA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ti6yDmDWZQ" TargetMode="External"/><Relationship Id="rId2" Type="http://schemas.openxmlformats.org/officeDocument/2006/relationships/hyperlink" Target="Primavera%20-%204%20anni.pptx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osepercrescere.it/" TargetMode="External"/><Relationship Id="rId5" Type="http://schemas.openxmlformats.org/officeDocument/2006/relationships/hyperlink" Target="http://www.rosalbacorallo.it/" TargetMode="External"/><Relationship Id="rId4" Type="http://schemas.openxmlformats.org/officeDocument/2006/relationships/hyperlink" Target="https://www.tiraccontounafiaba.i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D20IWeA4r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MiKpYgUtE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disordinelmiocassetto.wordpress.com/tag/primavera/" TargetMode="External"/><Relationship Id="rId5" Type="http://schemas.openxmlformats.org/officeDocument/2006/relationships/image" Target="../media/image11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D1F3C-3C0F-4EE7-956D-BB2CDEBA5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226" y="230325"/>
            <a:ext cx="8777800" cy="982411"/>
          </a:xfrm>
        </p:spPr>
        <p:txBody>
          <a:bodyPr>
            <a:normAutofit/>
          </a:bodyPr>
          <a:lstStyle/>
          <a:p>
            <a:r>
              <a:rPr lang="it-IT" altLang="it-IT" sz="3600" b="1" i="1" dirty="0"/>
              <a:t>«Che emozione è Primavera»</a:t>
            </a:r>
            <a:br>
              <a:rPr lang="it-IT" altLang="it-IT" sz="3600" b="1" i="1" dirty="0"/>
            </a:br>
            <a:r>
              <a:rPr lang="it-IT" altLang="it-IT" sz="2700" b="1" i="1" dirty="0"/>
              <a:t>Bambini siete pronti! Osservate i fiori e realizzate un bel disegno</a:t>
            </a:r>
            <a:endParaRPr lang="it-IT" sz="27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873E2A1-7C24-4221-AE1D-94E59D4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r="6123"/>
          <a:stretch/>
        </p:blipFill>
        <p:spPr>
          <a:xfrm>
            <a:off x="656686" y="1880249"/>
            <a:ext cx="1998896" cy="18177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1DADC1E-162E-4C19-882B-1442731F5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b="7150"/>
          <a:stretch/>
        </p:blipFill>
        <p:spPr>
          <a:xfrm>
            <a:off x="388471" y="4495279"/>
            <a:ext cx="2267111" cy="157680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BAA7AF8-72BC-4936-8210-D519B1BD1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10" y="4275690"/>
            <a:ext cx="2542910" cy="23092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E03B8C1-A784-4565-AE8A-84E1FD149D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14987" r="13981" b="5312"/>
          <a:stretch/>
        </p:blipFill>
        <p:spPr>
          <a:xfrm>
            <a:off x="6937890" y="1297201"/>
            <a:ext cx="1789978" cy="188742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9CA74C8-16B5-4A1E-AE2D-A3556E8C58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11424" r="3450" b="8433"/>
          <a:stretch/>
        </p:blipFill>
        <p:spPr>
          <a:xfrm>
            <a:off x="7493303" y="3269088"/>
            <a:ext cx="2218421" cy="150752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2F5DD76-7AEA-42BB-BFD2-F6130EA22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99" y="1427670"/>
            <a:ext cx="3567721" cy="267579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7CD612-433A-4B51-A62E-52D784CFA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293841" y="4945547"/>
            <a:ext cx="2434027" cy="16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07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/>
          <a:srcRect l="32505" t="26273" r="44105" b="16904"/>
          <a:stretch>
            <a:fillRect/>
          </a:stretch>
        </p:blipFill>
        <p:spPr bwMode="auto">
          <a:xfrm>
            <a:off x="3513962" y="3064802"/>
            <a:ext cx="2663175" cy="3172511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42826" y="1484784"/>
            <a:ext cx="6420348" cy="9233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it-IT" sz="5400" b="1" dirty="0">
                <a:ln w="18000">
                  <a:solidFill>
                    <a:srgbClr val="009D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icrosoft JhengHei Light" pitchFamily="34" charset="-120"/>
              </a:rPr>
              <a:t>Scopriamo il </a:t>
            </a:r>
            <a:r>
              <a:rPr lang="it-IT" sz="5400" b="1" dirty="0" err="1">
                <a:ln w="18000">
                  <a:solidFill>
                    <a:srgbClr val="009D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icrosoft JhengHei Light" pitchFamily="34" charset="-120"/>
              </a:rPr>
              <a:t>coding</a:t>
            </a:r>
            <a:r>
              <a:rPr lang="it-IT" sz="5400" b="1" dirty="0">
                <a:ln w="18000">
                  <a:solidFill>
                    <a:srgbClr val="009D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icrosoft JhengHei Light" pitchFamily="34" charset="-120"/>
              </a:rPr>
              <a:t>	</a:t>
            </a:r>
            <a:endParaRPr lang="it-IT" sz="5400" b="1" dirty="0">
              <a:ln w="18000">
                <a:solidFill>
                  <a:srgbClr val="009DD9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nstantia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49144" y="6372036"/>
            <a:ext cx="309634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it-IT" b="1" dirty="0">
                <a:ln w="18000">
                  <a:solidFill>
                    <a:srgbClr val="009DD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ea typeface="Microsoft JhengHei Light" pitchFamily="34" charset="-120"/>
              </a:rPr>
              <a:t>Maestra Angela Russo</a:t>
            </a:r>
          </a:p>
        </p:txBody>
      </p:sp>
    </p:spTree>
    <p:extLst>
      <p:ext uri="{BB962C8B-B14F-4D97-AF65-F5344CB8AC3E}">
        <p14:creationId xmlns:p14="http://schemas.microsoft.com/office/powerpoint/2010/main" val="630405388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381001" y="620689"/>
            <a:ext cx="2949575" cy="6866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it-IT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ATTIVITA’ 2</a:t>
            </a:r>
          </a:p>
        </p:txBody>
      </p:sp>
      <p:pic>
        <p:nvPicPr>
          <p:cNvPr id="3" name="Immagine 2" descr="C:\Users\ciro\AppData\Local\Temp\Temp1_Attività.zip\20200314_103546_resize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88604" y="3537012"/>
            <a:ext cx="216024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C:\Users\ciro\AppData\Local\Temp\Temp1_Attività.zip\20200314_103442_resize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63070" y="929474"/>
            <a:ext cx="1826508" cy="408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81000" y="1484785"/>
            <a:ext cx="41399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IL RITMO CON LE FIGURE GEOMETRICHE</a:t>
            </a:r>
            <a:endParaRPr lang="it-IT" sz="600" dirty="0"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989512" y="2420889"/>
            <a:ext cx="40679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Possiamo variare disegnando delle figure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geometriche: cerchi, triangoli e quadrati. </a:t>
            </a:r>
            <a:endParaRPr lang="it-I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989512" y="4870902"/>
            <a:ext cx="3635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Microsoft JhengHei Light" pitchFamily="34" charset="-120"/>
                <a:ea typeface="Microsoft JhengHei Light" pitchFamily="34" charset="-120"/>
              </a:rPr>
              <a:t>ed invitando i bambini a ripetere </a:t>
            </a:r>
          </a:p>
          <a:p>
            <a:r>
              <a:rPr lang="it-IT" sz="1600" b="1" dirty="0">
                <a:latin typeface="Microsoft JhengHei Light" pitchFamily="34" charset="-120"/>
                <a:ea typeface="Microsoft JhengHei Light" pitchFamily="34" charset="-120"/>
              </a:rPr>
              <a:t>la sequenza creata.</a:t>
            </a:r>
            <a:endParaRPr lang="it-IT" sz="1600" dirty="0">
              <a:latin typeface="Microsoft JhengHei Light" pitchFamily="34" charset="-120"/>
              <a:ea typeface="Microsoft JhengHei Light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714846" y="770708"/>
            <a:ext cx="2293938" cy="642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it-IT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ATTIVITA’ 3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496616" y="1873276"/>
            <a:ext cx="684076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ASCOLTIANO DELLE CANZONI CHE AIUTINO A</a:t>
            </a:r>
          </a:p>
          <a:p>
            <a:pPr indent="449263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 </a:t>
            </a:r>
          </a:p>
          <a:p>
            <a:pPr indent="449263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RAFFORZARE I CONCETTI  DESTRA / SINISTRA</a:t>
            </a:r>
          </a:p>
          <a:p>
            <a:pPr indent="449263" defTabSz="914400" fontAlgn="base">
              <a:spcBef>
                <a:spcPct val="0"/>
              </a:spcBef>
              <a:spcAft>
                <a:spcPct val="0"/>
              </a:spcAft>
            </a:pPr>
            <a:endParaRPr lang="it-IT" sz="1600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Times New Roman" pitchFamily="18" charset="0"/>
            </a:endParaRPr>
          </a:p>
          <a:p>
            <a:pPr indent="449263" defTabSz="914400" fontAlgn="base">
              <a:spcBef>
                <a:spcPct val="0"/>
              </a:spcBef>
              <a:spcAft>
                <a:spcPct val="0"/>
              </a:spcAft>
            </a:pPr>
            <a:endParaRPr lang="it-IT" sz="1600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Times New Roman" pitchFamily="18" charset="0"/>
            </a:endParaRPr>
          </a:p>
          <a:p>
            <a:pPr indent="449263" defTabSz="914400" fontAlgn="base">
              <a:spcBef>
                <a:spcPct val="0"/>
              </a:spcBef>
              <a:spcAft>
                <a:spcPct val="0"/>
              </a:spcAft>
            </a:pPr>
            <a:endParaRPr 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i="1" dirty="0">
                <a:solidFill>
                  <a:schemeClr val="accent1">
                    <a:lumMod val="75000"/>
                  </a:schemeClr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https://www.youtube.com/watch?v=C795qrVfYaA</a:t>
            </a:r>
            <a:endParaRPr lang="it-IT" sz="6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Times New Roman" pitchFamily="18" charset="0"/>
            </a:endParaRPr>
          </a:p>
          <a:p>
            <a:pPr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Times New Roman" pitchFamily="18" charset="0"/>
            </a:endParaRPr>
          </a:p>
          <a:p>
            <a:pPr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Times New Roman" pitchFamily="18" charset="0"/>
            </a:endParaRPr>
          </a:p>
          <a:p>
            <a:pPr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ed  </a:t>
            </a:r>
            <a:r>
              <a:rPr lang="it-IT" sz="1600" b="1" dirty="0" err="1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adesso</a:t>
            </a:r>
            <a:r>
              <a:rPr lang="it-IT" sz="1600" b="1" dirty="0" err="1">
                <a:solidFill>
                  <a:prstClr val="black"/>
                </a:solidFill>
                <a:latin typeface="Calibri"/>
                <a:ea typeface="Microsoft YaHei Light" pitchFamily="34" charset="-122"/>
                <a:cs typeface="Times New Roman" pitchFamily="18" charset="0"/>
              </a:rPr>
              <a:t>…</a:t>
            </a:r>
            <a:endParaRPr 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3798690" y="4005065"/>
            <a:ext cx="2522463" cy="974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914400"/>
            <a:r>
              <a:rPr lang="it-IT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CODING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179638" y="1124150"/>
            <a:ext cx="6386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defTabSz="914400" fontAlgn="base">
              <a:spcBef>
                <a:spcPct val="0"/>
              </a:spcBef>
              <a:spcAft>
                <a:spcPct val="0"/>
              </a:spcAft>
            </a:pPr>
            <a:br>
              <a:rPr lang="it-IT" sz="1600" b="1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</a:br>
            <a:endParaRPr lang="it-IT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81000" y="2298358"/>
            <a:ext cx="2339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white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Coloriamo il Robot</a:t>
            </a:r>
            <a:endParaRPr lang="it-IT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/>
          <p:nvPr/>
        </p:nvPicPr>
        <p:blipFill>
          <a:blip r:embed="rId2" cstate="print"/>
          <a:srcRect l="32505" t="26964" r="44105" b="16904"/>
          <a:stretch>
            <a:fillRect/>
          </a:stretch>
        </p:blipFill>
        <p:spPr bwMode="auto">
          <a:xfrm>
            <a:off x="3428222" y="866378"/>
            <a:ext cx="4045059" cy="573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2625080" y="908720"/>
          <a:ext cx="6504385" cy="547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0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452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4522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4522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4522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4522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Immagine 5"/>
          <p:cNvPicPr/>
          <p:nvPr/>
        </p:nvPicPr>
        <p:blipFill>
          <a:blip r:embed="rId2" cstate="print"/>
          <a:srcRect l="32505" t="26273" r="44105" b="16904"/>
          <a:stretch>
            <a:fillRect/>
          </a:stretch>
        </p:blipFill>
        <p:spPr bwMode="auto">
          <a:xfrm>
            <a:off x="2792760" y="5373216"/>
            <a:ext cx="792088" cy="953264"/>
          </a:xfrm>
          <a:prstGeom prst="rect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Immagine 6" descr="https://i.pinimg.com/originals/14/b4/f8/14b4f8c37f9e7619f94a4a167f672901.jpg"/>
          <p:cNvPicPr/>
          <p:nvPr/>
        </p:nvPicPr>
        <p:blipFill>
          <a:blip r:embed="rId3" cstate="print"/>
          <a:srcRect l="6188" t="10680" r="7523" b="11974"/>
          <a:stretch>
            <a:fillRect/>
          </a:stretch>
        </p:blipFill>
        <p:spPr bwMode="auto">
          <a:xfrm>
            <a:off x="6729084" y="1052736"/>
            <a:ext cx="816204" cy="83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1479848" y="2636912"/>
            <a:ext cx="304800" cy="571500"/>
          </a:xfrm>
          <a:prstGeom prst="upArrow">
            <a:avLst>
              <a:gd name="adj1" fmla="val 50000"/>
              <a:gd name="adj2" fmla="val 46875"/>
            </a:avLst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1409106" y="3573016"/>
            <a:ext cx="663575" cy="279400"/>
          </a:xfrm>
          <a:prstGeom prst="rightArrow">
            <a:avLst>
              <a:gd name="adj1" fmla="val 50000"/>
              <a:gd name="adj2" fmla="val 59375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1339256" y="4445744"/>
            <a:ext cx="733425" cy="279400"/>
          </a:xfrm>
          <a:prstGeom prst="leftArrow">
            <a:avLst>
              <a:gd name="adj1" fmla="val 50000"/>
              <a:gd name="adj2" fmla="val 6562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81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it-IT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81000" y="1160893"/>
            <a:ext cx="251421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Aiutiamo il nostro Robot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a raggiungere la banana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dando i soli comandi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600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Avanti		</a:t>
            </a:r>
            <a:endParaRPr 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81000" y="3575338"/>
            <a:ext cx="212372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Destra			</a:t>
            </a:r>
            <a:endParaRPr 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81000" y="4347102"/>
            <a:ext cx="14756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Sinistra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</a:br>
            <a:endParaRPr 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4217418" y="5589240"/>
            <a:ext cx="807591" cy="432048"/>
          </a:xfrm>
          <a:prstGeom prst="rightArrow">
            <a:avLst>
              <a:gd name="adj1" fmla="val 50000"/>
              <a:gd name="adj2" fmla="val 59375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7099896" y="5517232"/>
            <a:ext cx="877441" cy="432048"/>
          </a:xfrm>
          <a:prstGeom prst="leftArrow">
            <a:avLst>
              <a:gd name="adj1" fmla="val 50000"/>
              <a:gd name="adj2" fmla="val 65625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1424608" y="5445224"/>
            <a:ext cx="432048" cy="648072"/>
          </a:xfrm>
          <a:prstGeom prst="upArrow">
            <a:avLst>
              <a:gd name="adj1" fmla="val 50000"/>
              <a:gd name="adj2" fmla="val 46875"/>
            </a:avLst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it-IT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55659"/>
            <a:ext cx="882047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ADESSO TOCCA  A  </a:t>
            </a:r>
            <a:r>
              <a:rPr lang="it-IT" b="1" dirty="0" err="1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TE…</a:t>
            </a: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Invitiamo i bambini a costruire, con l’aiuto dei genitori, </a:t>
            </a: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un robot con materiali di recupero come scatole, bottiglie di plastica, bottoni, </a:t>
            </a: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carta colorata. </a:t>
            </a: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Prendendo magari spunto da internet.</a:t>
            </a: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Realizziamo poi una griglia attaccando del nastro adesivo colorato </a:t>
            </a: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sul pavimento o su un cartellone </a:t>
            </a: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ed invitiamo i bambini a muovere il robot </a:t>
            </a: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Arial" pitchFamily="34" charset="0"/>
            </a:endParaRPr>
          </a:p>
          <a:p>
            <a:pPr indent="449263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Arial" pitchFamily="34" charset="0"/>
              </a:rPr>
              <a:t>che hanno costruito, con i comandi:</a:t>
            </a:r>
            <a:endParaRPr lang="it-IT" sz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49263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81000" y="5314564"/>
            <a:ext cx="17636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br>
              <a:rPr lang="it-IT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it-IT" sz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Avanti		</a:t>
            </a:r>
            <a:endParaRPr lang="it-IT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117304" y="5373217"/>
            <a:ext cx="183569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600" b="1" dirty="0">
              <a:solidFill>
                <a:prstClr val="black"/>
              </a:solidFill>
              <a:latin typeface="Microsoft YaHei Light" pitchFamily="34" charset="-122"/>
              <a:ea typeface="Microsoft YaHei Light" pitchFamily="34" charset="-122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Destra			</a:t>
            </a:r>
            <a:endParaRPr lang="it-IT" sz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5925616" y="5621760"/>
            <a:ext cx="11876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prstClr val="black"/>
                </a:solidFill>
                <a:latin typeface="Microsoft YaHei Light" pitchFamily="34" charset="-122"/>
                <a:ea typeface="Microsoft YaHei Light" pitchFamily="34" charset="-122"/>
                <a:cs typeface="Times New Roman" pitchFamily="18" charset="0"/>
              </a:rPr>
              <a:t>Sinistra</a:t>
            </a:r>
            <a:endParaRPr lang="it-IT" sz="12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ABE3E5-1FD6-47F9-837E-D08C3079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704088"/>
            <a:ext cx="8915400" cy="680765"/>
          </a:xfrm>
        </p:spPr>
        <p:txBody>
          <a:bodyPr>
            <a:normAutofit/>
          </a:bodyPr>
          <a:lstStyle/>
          <a:p>
            <a:pPr algn="ctr"/>
            <a:r>
              <a:rPr lang="it-IT" sz="2800" b="1" i="1" dirty="0">
                <a:latin typeface="+mn-lt"/>
              </a:rPr>
              <a:t>Alcuni suggerimenti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1C6858-70BD-4D9D-AD02-3E50EE119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690"/>
            <a:ext cx="8801100" cy="4486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 seme alla pianta</a:t>
            </a:r>
          </a:p>
          <a:p>
            <a:pPr marL="0" indent="0">
              <a:buNone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https://www.youtube.com/watch?v=Pti6yDmDWZQ</a:t>
            </a:r>
            <a:endParaRPr lang="it-IT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L’albero che cantava</a:t>
            </a:r>
          </a:p>
          <a:p>
            <a:pPr marL="0" indent="0">
              <a:buNone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https://www.tiraccontounafiaba.it/</a:t>
            </a:r>
            <a:endParaRPr lang="it-IT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i="1" dirty="0" err="1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Sitigrafia</a:t>
            </a:r>
            <a:endParaRPr lang="it-IT" i="1" dirty="0">
              <a:solidFill>
                <a:schemeClr val="accent1">
                  <a:lumMod val="75000"/>
                </a:schemeClr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http://www.rosalbacorallo.it/</a:t>
            </a:r>
            <a:endParaRPr lang="it-IT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https://www.cosepercrescere.it/</a:t>
            </a:r>
            <a:endParaRPr lang="it-IT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i="1" dirty="0">
                <a:solidFill>
                  <a:schemeClr val="accent1">
                    <a:lumMod val="75000"/>
                  </a:schemeClr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https://126maestramaria.wordpress.com/author/126maestramaria/</a:t>
            </a:r>
            <a:endParaRPr lang="it-IT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0505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8F1E34-060E-4E26-9082-823A7CB7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i="1" dirty="0">
                <a:latin typeface="+mn-lt"/>
              </a:rPr>
              <a:t>ASCOLTA E MEMORIZZA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7E9697-5979-45A6-9D6D-365E347A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72" y="2609003"/>
            <a:ext cx="9031855" cy="32617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Fiori a Primavera – Video Diapositive</a:t>
            </a:r>
          </a:p>
          <a:p>
            <a:pPr marL="0" indent="0">
              <a:buNone/>
            </a:pPr>
            <a:r>
              <a:rPr lang="it-IT" sz="24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https://www.youtube.com/watch?v=eIbYS8EAqv8</a:t>
            </a:r>
          </a:p>
          <a:p>
            <a:pPr marL="0" indent="0">
              <a:buNone/>
            </a:pPr>
            <a:r>
              <a:rPr lang="it-IT" sz="24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Rodari e Luzzati - Filastrocca della primavera</a:t>
            </a:r>
          </a:p>
          <a:p>
            <a:pPr marL="0" indent="0">
              <a:buNone/>
            </a:pPr>
            <a:r>
              <a:rPr lang="it-IT" sz="24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https://www.youtube.com/watch?v=CScNadOe5xE</a:t>
            </a:r>
          </a:p>
          <a:p>
            <a:pPr marL="0" indent="0">
              <a:buNone/>
            </a:pPr>
            <a:r>
              <a:rPr lang="it-IT" sz="24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Canzone delle Stagioni - balliamo con Greta</a:t>
            </a:r>
          </a:p>
          <a:p>
            <a:pPr marL="0" indent="0">
              <a:buNone/>
            </a:pPr>
            <a:r>
              <a:rPr lang="it-IT" sz="24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https://www.youtube.com/watch?v=DKcbmlC6LeM</a:t>
            </a:r>
          </a:p>
          <a:p>
            <a:pPr marL="0" indent="0">
              <a:buNone/>
            </a:pPr>
            <a:r>
              <a:rPr lang="it-IT" sz="24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E’ primavera – le mele canterine</a:t>
            </a:r>
          </a:p>
          <a:p>
            <a:pPr marL="0" indent="0">
              <a:buNone/>
            </a:pPr>
            <a:r>
              <a:rPr lang="it-IT" sz="24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https://www.youtube.com/watch?v=VPS9ZAIhaZc</a:t>
            </a:r>
          </a:p>
        </p:txBody>
      </p:sp>
    </p:spTree>
    <p:extLst>
      <p:ext uri="{BB962C8B-B14F-4D97-AF65-F5344CB8AC3E}">
        <p14:creationId xmlns:p14="http://schemas.microsoft.com/office/powerpoint/2010/main" val="278527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4A10E1-5A55-41C5-A869-7E67B2148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467" y="388697"/>
            <a:ext cx="8420100" cy="1465503"/>
          </a:xfrm>
        </p:spPr>
        <p:txBody>
          <a:bodyPr>
            <a:normAutofit fontScale="90000"/>
          </a:bodyPr>
          <a:lstStyle/>
          <a:p>
            <a:pPr algn="just"/>
            <a:r>
              <a:rPr lang="it-IT" sz="2000" b="1" i="1" dirty="0">
                <a:latin typeface="+mn-lt"/>
              </a:rPr>
              <a:t>Attività: vi è piaciuta la storiella della farfalla?  </a:t>
            </a:r>
            <a:r>
              <a:rPr lang="it-IT" sz="2000" b="1" i="1" dirty="0" err="1">
                <a:latin typeface="+mn-lt"/>
              </a:rPr>
              <a:t>Siiiiiii</a:t>
            </a:r>
            <a:r>
              <a:rPr lang="it-IT" sz="2000" b="1" i="1" dirty="0">
                <a:latin typeface="+mn-lt"/>
              </a:rPr>
              <a:t>...sembra di sentire tutte le vostre vocine!  Bene! ora diamoci da fare: ricicliamo i rotoli di carta igienica e, con l`aiuto di mamma, costruite una bellissima farfalla, poi coloratela con i pennarelli o con tempera o con qualsiasi materiale avete in casa. Potete realizzare anche questa immagine. Mi raccomando…..il capolavoro portatelo a Scuola!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A3017D-BF5A-48EE-BF7B-3D0C0D446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229" y="3855034"/>
            <a:ext cx="1199073" cy="41787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Ascolta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AD90F7B-E64E-4E6F-9073-6D03E59C37AF}"/>
              </a:ext>
            </a:extLst>
          </p:cNvPr>
          <p:cNvCxnSpPr/>
          <p:nvPr/>
        </p:nvCxnSpPr>
        <p:spPr>
          <a:xfrm>
            <a:off x="2268747" y="4063970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toria la Farfalla e la Lumachina">
            <a:hlinkClick r:id="" action="ppaction://media"/>
            <a:extLst>
              <a:ext uri="{FF2B5EF4-FFF2-40B4-BE49-F238E27FC236}">
                <a16:creationId xmlns:a16="http://schemas.microsoft.com/office/drawing/2014/main" id="{55A0C33A-7E5B-4621-B515-06D8B93AE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263" y="3759170"/>
            <a:ext cx="609600" cy="6096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18F8D8D-CB49-4B43-8AB6-133CA7FA0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28" y="2122526"/>
            <a:ext cx="5446509" cy="41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97B438-F914-4617-95EC-98E0427A1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39" y="291549"/>
            <a:ext cx="8429929" cy="1643268"/>
          </a:xfrm>
        </p:spPr>
        <p:txBody>
          <a:bodyPr>
            <a:noAutofit/>
          </a:bodyPr>
          <a:lstStyle/>
          <a:p>
            <a:r>
              <a:rPr lang="it-IT" sz="2800" b="1" i="1" dirty="0">
                <a:latin typeface="+mn-lt"/>
              </a:rPr>
              <a:t>Abbracciami è una bella storia per esorcizzare questo periodo specialmente per i bambini che nella realizzazione del libro degli Abbracci si divertiranno a ritagliare, cercare immagini e a disegnare.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DC639EC-0D1F-4155-BAF2-E21C78D20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340" y="2096488"/>
            <a:ext cx="8905460" cy="577701"/>
          </a:xfrm>
        </p:spPr>
        <p:txBody>
          <a:bodyPr>
            <a:noAutofit/>
          </a:bodyPr>
          <a:lstStyle/>
          <a:p>
            <a:endParaRPr lang="it-IT" b="1" i="1" dirty="0">
              <a:solidFill>
                <a:schemeClr val="accent1">
                  <a:lumMod val="75000"/>
                </a:schemeClr>
              </a:solidFill>
              <a:hlinkClick r:id="rId2"/>
            </a:endParaRPr>
          </a:p>
          <a:p>
            <a:endParaRPr lang="it-IT" b="1" i="1" dirty="0">
              <a:solidFill>
                <a:schemeClr val="accent1">
                  <a:lumMod val="75000"/>
                </a:schemeClr>
              </a:solidFill>
              <a:hlinkClick r:id="rId2"/>
            </a:endParaRPr>
          </a:p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https://www.youtube.com/watch?v=dMiKpYgUtEE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521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B4903-16BB-49D2-900F-A286E2454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148" y="265176"/>
            <a:ext cx="7898295" cy="1204130"/>
          </a:xfrm>
        </p:spPr>
        <p:txBody>
          <a:bodyPr>
            <a:normAutofit/>
          </a:bodyPr>
          <a:lstStyle/>
          <a:p>
            <a:r>
              <a:rPr lang="it-IT" sz="4000" b="1" i="1" dirty="0">
                <a:latin typeface="+mn-lt"/>
              </a:rPr>
              <a:t>Ascolta e disegna la storia:</a:t>
            </a:r>
            <a:br>
              <a:rPr lang="it-IT" sz="4000" b="1" i="1" dirty="0">
                <a:latin typeface="+mn-lt"/>
              </a:rPr>
            </a:br>
            <a:r>
              <a:rPr lang="it-IT" sz="4000" b="1" i="1" dirty="0">
                <a:latin typeface="+mn-lt"/>
              </a:rPr>
              <a:t>Fata Primavera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8095A4A6-EBA6-4935-BC21-E62B8736C52F}"/>
              </a:ext>
            </a:extLst>
          </p:cNvPr>
          <p:cNvSpPr txBox="1">
            <a:spLocks/>
          </p:cNvSpPr>
          <p:nvPr/>
        </p:nvSpPr>
        <p:spPr>
          <a:xfrm>
            <a:off x="173575" y="3429000"/>
            <a:ext cx="1199073" cy="417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Ascolta</a:t>
            </a:r>
          </a:p>
        </p:txBody>
      </p:sp>
      <p:pic>
        <p:nvPicPr>
          <p:cNvPr id="3" name="Racconto la Fata Primavera">
            <a:hlinkClick r:id="" action="ppaction://media"/>
            <a:extLst>
              <a:ext uri="{FF2B5EF4-FFF2-40B4-BE49-F238E27FC236}">
                <a16:creationId xmlns:a16="http://schemas.microsoft.com/office/drawing/2014/main" id="{D70E3521-D178-43EC-B14B-464DF4725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3947" y="3312337"/>
            <a:ext cx="609600" cy="609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F1304DD-8724-4148-A8A5-1DA2C959A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60035" y="1762042"/>
            <a:ext cx="6380657" cy="4589538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375A6AC-9A21-4F32-A6D4-FC7A5F5720DD}"/>
              </a:ext>
            </a:extLst>
          </p:cNvPr>
          <p:cNvCxnSpPr/>
          <p:nvPr/>
        </p:nvCxnSpPr>
        <p:spPr>
          <a:xfrm>
            <a:off x="1606138" y="3600143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4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B4903-16BB-49D2-900F-A286E2454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148" y="265176"/>
            <a:ext cx="7898295" cy="1204130"/>
          </a:xfrm>
        </p:spPr>
        <p:txBody>
          <a:bodyPr>
            <a:normAutofit/>
          </a:bodyPr>
          <a:lstStyle/>
          <a:p>
            <a:r>
              <a:rPr lang="it-IT" sz="4000" b="1" i="1" dirty="0">
                <a:latin typeface="+mn-lt"/>
              </a:rPr>
              <a:t>Ascolta:</a:t>
            </a:r>
            <a:br>
              <a:rPr lang="it-IT" sz="4000" b="1" i="1" dirty="0">
                <a:latin typeface="+mn-lt"/>
              </a:rPr>
            </a:br>
            <a:r>
              <a:rPr lang="it-IT" sz="4000" b="1" i="1" dirty="0">
                <a:latin typeface="+mn-lt"/>
              </a:rPr>
              <a:t>I tre porcellini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8095A4A6-EBA6-4935-BC21-E62B8736C52F}"/>
              </a:ext>
            </a:extLst>
          </p:cNvPr>
          <p:cNvSpPr txBox="1">
            <a:spLocks/>
          </p:cNvSpPr>
          <p:nvPr/>
        </p:nvSpPr>
        <p:spPr>
          <a:xfrm>
            <a:off x="173575" y="3429000"/>
            <a:ext cx="1199073" cy="417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Ascolta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375A6AC-9A21-4F32-A6D4-FC7A5F5720DD}"/>
              </a:ext>
            </a:extLst>
          </p:cNvPr>
          <p:cNvCxnSpPr/>
          <p:nvPr/>
        </p:nvCxnSpPr>
        <p:spPr>
          <a:xfrm>
            <a:off x="1606138" y="3600143"/>
            <a:ext cx="43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toria I Tre porcellini">
            <a:hlinkClick r:id="" action="ppaction://media"/>
            <a:extLst>
              <a:ext uri="{FF2B5EF4-FFF2-40B4-BE49-F238E27FC236}">
                <a16:creationId xmlns:a16="http://schemas.microsoft.com/office/drawing/2014/main" id="{399B4463-B5FC-4CF9-82A0-998FDEB95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4140" y="3333136"/>
            <a:ext cx="609600" cy="609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7045AB-17A0-4E44-90AC-9379CDD03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9" y="1828799"/>
            <a:ext cx="5274365" cy="36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2ED03C-28D7-4593-AA21-80F3E5E3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880577"/>
          </a:xfrm>
        </p:spPr>
        <p:txBody>
          <a:bodyPr>
            <a:normAutofit/>
          </a:bodyPr>
          <a:lstStyle/>
          <a:p>
            <a:pPr algn="ctr"/>
            <a:r>
              <a:rPr lang="it-IT" sz="3600" b="1" i="1" dirty="0">
                <a:latin typeface="+mn-lt"/>
              </a:rPr>
              <a:t>Creazioni floreali sulla Primavera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656138-BBD9-4EBC-A701-1189818D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351722"/>
            <a:ext cx="5587240" cy="5353877"/>
          </a:xfrm>
        </p:spPr>
        <p:txBody>
          <a:bodyPr>
            <a:noAutofit/>
          </a:bodyPr>
          <a:lstStyle/>
          <a:p>
            <a:pPr algn="just" fontAlgn="base"/>
            <a:r>
              <a:rPr lang="it-IT" sz="1600" b="1" dirty="0"/>
              <a:t>FIORI DI CAMPO CON I TAPPI DELLE BOTTIGLIE</a:t>
            </a:r>
          </a:p>
          <a:p>
            <a:pPr algn="just" fontAlgn="base"/>
            <a:r>
              <a:rPr lang="it-IT" sz="1600" b="1" dirty="0"/>
              <a:t>Cosa ci serve:</a:t>
            </a:r>
            <a:endParaRPr lang="it-IT" sz="1600" dirty="0"/>
          </a:p>
          <a:p>
            <a:pPr algn="just" fontAlgn="base"/>
            <a:r>
              <a:rPr lang="it-IT" sz="1600" dirty="0"/>
              <a:t>tappi di plastica;</a:t>
            </a:r>
          </a:p>
          <a:p>
            <a:pPr algn="just" fontAlgn="base"/>
            <a:r>
              <a:rPr lang="it-IT" sz="1600" dirty="0"/>
              <a:t>acrilici;</a:t>
            </a:r>
          </a:p>
          <a:p>
            <a:pPr algn="just" fontAlgn="base"/>
            <a:r>
              <a:rPr lang="it-IT" sz="1600" dirty="0"/>
              <a:t>pennarelli;</a:t>
            </a:r>
          </a:p>
          <a:p>
            <a:pPr algn="just" fontAlgn="base"/>
            <a:r>
              <a:rPr lang="it-IT" sz="1600" dirty="0"/>
              <a:t>cartoncino verde chiaro;</a:t>
            </a:r>
          </a:p>
          <a:p>
            <a:pPr algn="just" fontAlgn="base"/>
            <a:r>
              <a:rPr lang="it-IT" sz="1600" dirty="0"/>
              <a:t>colla vinilica;</a:t>
            </a:r>
          </a:p>
          <a:p>
            <a:pPr algn="just" fontAlgn="base"/>
            <a:r>
              <a:rPr lang="it-IT" sz="1600" b="1" dirty="0"/>
              <a:t>Come si fa:</a:t>
            </a:r>
            <a:endParaRPr lang="it-IT" sz="1600" dirty="0"/>
          </a:p>
          <a:p>
            <a:pPr algn="just" fontAlgn="base"/>
            <a:r>
              <a:rPr lang="it-IT" sz="1600" dirty="0"/>
              <a:t>posizionate i tappi sul foglio, cercando di immaginarvi un campo pieno di fiori o un fiore, in cui i tappi saranno i petali;</a:t>
            </a:r>
          </a:p>
          <a:p>
            <a:pPr algn="just" fontAlgn="base"/>
            <a:r>
              <a:rPr lang="it-IT" sz="1600" dirty="0"/>
              <a:t>incollate i tappi sul cartoncino;</a:t>
            </a:r>
          </a:p>
          <a:p>
            <a:pPr algn="just" fontAlgn="base"/>
            <a:r>
              <a:rPr lang="it-IT" sz="1600" dirty="0"/>
              <a:t>una volta asciugati, disegnate sul foglio fili d’erba, i gambi dei fiori e tutto ciò che vi suggerisce la fantasia (una coccinella, una farfalla, un’ape …);</a:t>
            </a:r>
          </a:p>
          <a:p>
            <a:pPr algn="just" fontAlgn="base"/>
            <a:r>
              <a:rPr lang="it-IT" sz="1600" dirty="0"/>
              <a:t>se volete, dipingete i tappi con gli acrilici per creare sfumature.</a:t>
            </a:r>
          </a:p>
          <a:p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B6B0D3-C75A-4F9F-9949-55A51D9CB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88" y="2027583"/>
            <a:ext cx="3062081" cy="32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7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0B0B3E-1857-4E7F-BC2F-4965230A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i="1" dirty="0">
                <a:latin typeface="+mn-lt"/>
              </a:rPr>
              <a:t>VIOLETTE ACQUERELLATE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5EC53A-7742-4255-9724-6CC82CCB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825625"/>
            <a:ext cx="4990891" cy="4351338"/>
          </a:xfrm>
        </p:spPr>
        <p:txBody>
          <a:bodyPr/>
          <a:lstStyle/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Se desiderate cimentarvi con gli acquerelli, le violette, con i loro toni delicati, si prestano benissimo. Non bisogna certamente realizzare capolavori, ma con un po’ di fantasia si otterranno risultati splendidi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7F4CF96-E662-403C-8F21-D837B9DE8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16" y="1825625"/>
            <a:ext cx="3169546" cy="319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4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ABE3E5-1FD6-47F9-837E-D08C3079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i="1" dirty="0">
                <a:latin typeface="+mn-lt"/>
              </a:rPr>
              <a:t>Fiori di pasta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1C6858-70BD-4D9D-AD02-3E50EE119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690690"/>
            <a:ext cx="5520979" cy="4486273"/>
          </a:xfrm>
        </p:spPr>
        <p:txBody>
          <a:bodyPr>
            <a:normAutofit fontScale="62500" lnSpcReduction="20000"/>
          </a:bodyPr>
          <a:lstStyle/>
          <a:p>
            <a:pPr algn="just" fontAlgn="base"/>
            <a:r>
              <a:rPr lang="it-IT" b="1" u="sng" dirty="0"/>
              <a:t>FIORI DI PASTA</a:t>
            </a:r>
            <a:endParaRPr lang="it-IT" u="sng" dirty="0"/>
          </a:p>
          <a:p>
            <a:pPr algn="just" fontAlgn="base"/>
            <a:r>
              <a:rPr lang="it-IT" b="1" dirty="0"/>
              <a:t>Cosa ci serve:</a:t>
            </a:r>
            <a:endParaRPr lang="it-IT" dirty="0"/>
          </a:p>
          <a:p>
            <a:pPr algn="just" fontAlgn="base"/>
            <a:r>
              <a:rPr lang="it-IT" dirty="0"/>
              <a:t>pasta di vari formati;</a:t>
            </a:r>
          </a:p>
          <a:p>
            <a:pPr algn="just" fontAlgn="base"/>
            <a:r>
              <a:rPr lang="it-IT" dirty="0"/>
              <a:t>legumi secchi;</a:t>
            </a:r>
          </a:p>
          <a:p>
            <a:pPr algn="just" fontAlgn="base"/>
            <a:r>
              <a:rPr lang="it-IT" dirty="0"/>
              <a:t>colla vinilica;</a:t>
            </a:r>
          </a:p>
          <a:p>
            <a:pPr algn="just" fontAlgn="base"/>
            <a:r>
              <a:rPr lang="it-IT" dirty="0"/>
              <a:t>Tempere;</a:t>
            </a:r>
          </a:p>
          <a:p>
            <a:pPr algn="just" fontAlgn="base"/>
            <a:r>
              <a:rPr lang="it-IT" dirty="0"/>
              <a:t>Pennello;</a:t>
            </a:r>
          </a:p>
          <a:p>
            <a:pPr algn="just" fontAlgn="base"/>
            <a:r>
              <a:rPr lang="it-IT" dirty="0"/>
              <a:t>Cartoncino;</a:t>
            </a:r>
          </a:p>
          <a:p>
            <a:pPr algn="just" fontAlgn="base"/>
            <a:r>
              <a:rPr lang="it-IT" b="1" dirty="0"/>
              <a:t>Come si fa:</a:t>
            </a:r>
            <a:endParaRPr lang="it-IT" dirty="0"/>
          </a:p>
          <a:p>
            <a:pPr algn="just" fontAlgn="base"/>
            <a:r>
              <a:rPr lang="it-IT" dirty="0"/>
              <a:t>disegna a matita il soggetto che andrai a riempire con la pasta, in questo caso un albero;</a:t>
            </a:r>
          </a:p>
          <a:p>
            <a:pPr algn="just" fontAlgn="base"/>
            <a:r>
              <a:rPr lang="it-IT" dirty="0"/>
              <a:t>spennella il cartoncino con la colla vinilica e posiziona la pasta;</a:t>
            </a:r>
          </a:p>
          <a:p>
            <a:pPr algn="just" fontAlgn="base"/>
            <a:r>
              <a:rPr lang="it-IT" dirty="0"/>
              <a:t>quando avrai riempito l’albero, lascialo asciugare e coloralo con le tempere.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D86BEA-10FF-4E1C-90A3-F9AF90CFB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1961321"/>
            <a:ext cx="3333750" cy="351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0088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704</Words>
  <Application>Microsoft Office PowerPoint</Application>
  <PresentationFormat>A4 (21x29,7 cm)</PresentationFormat>
  <Paragraphs>116</Paragraphs>
  <Slides>16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Microsoft JhengHei Light</vt:lpstr>
      <vt:lpstr>Microsoft YaHei Light</vt:lpstr>
      <vt:lpstr>Arial</vt:lpstr>
      <vt:lpstr>Arial Black</vt:lpstr>
      <vt:lpstr>Calibri</vt:lpstr>
      <vt:lpstr>Calibri Light</vt:lpstr>
      <vt:lpstr>Constantia</vt:lpstr>
      <vt:lpstr>Impact</vt:lpstr>
      <vt:lpstr>Wingdings 2</vt:lpstr>
      <vt:lpstr>Tema di Office</vt:lpstr>
      <vt:lpstr>Equinozio</vt:lpstr>
      <vt:lpstr>«Che emozione è Primavera» Bambini siete pronti! Osservate i fiori e realizzate un bel disegno</vt:lpstr>
      <vt:lpstr>ASCOLTA E MEMORIZZA</vt:lpstr>
      <vt:lpstr>Attività: vi è piaciuta la storiella della farfalla?  Siiiiiii...sembra di sentire tutte le vostre vocine!  Bene! ora diamoci da fare: ricicliamo i rotoli di carta igienica e, con l`aiuto di mamma, costruite una bellissima farfalla, poi coloratela con i pennarelli o con tempera o con qualsiasi materiale avete in casa. Potete realizzare anche questa immagine. Mi raccomando…..il capolavoro portatelo a Scuola! </vt:lpstr>
      <vt:lpstr>Abbracciami è una bella storia per esorcizzare questo periodo specialmente per i bambini che nella realizzazione del libro degli Abbracci si divertiranno a ritagliare, cercare immagini e a disegnare.</vt:lpstr>
      <vt:lpstr>Ascolta e disegna la storia: Fata Primavera</vt:lpstr>
      <vt:lpstr>Ascolta: I tre porcellini</vt:lpstr>
      <vt:lpstr>Creazioni floreali sulla Primavera</vt:lpstr>
      <vt:lpstr>VIOLETTE ACQUERELLATE</vt:lpstr>
      <vt:lpstr>Fiori di pasta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Alcuni suggerimenti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per bambini di tre anni: «Che emozione è Primavera»</dc:title>
  <dc:creator>ROBERTO</dc:creator>
  <cp:lastModifiedBy>Admin</cp:lastModifiedBy>
  <cp:revision>37</cp:revision>
  <dcterms:created xsi:type="dcterms:W3CDTF">2020-03-22T11:01:34Z</dcterms:created>
  <dcterms:modified xsi:type="dcterms:W3CDTF">2020-03-22T23:09:54Z</dcterms:modified>
</cp:coreProperties>
</file>