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4" r:id="rId2"/>
    <p:sldId id="256" r:id="rId3"/>
    <p:sldId id="257" r:id="rId4"/>
    <p:sldId id="258" r:id="rId5"/>
    <p:sldId id="262" r:id="rId6"/>
    <p:sldId id="259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88"/>
  </p:normalViewPr>
  <p:slideViewPr>
    <p:cSldViewPr snapToGrid="0" snapToObjects="1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hyperlink" Target="https://www.pinterest.it/pin/733875701758800772/?autologin=true&amp;nic_v1=1a6bRUR%2FKff3%2Fgwwhf6wYfyT0ldm1KwOa9MQ%2Bh8JXSY7%2FjfxpOWktGLy9Jaqzwqot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video" Target="https://www.youtube.com/embed/R_aGssgzMnc?feature=oembed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.png"/><Relationship Id="rId5" Type="http://schemas.openxmlformats.org/officeDocument/2006/relationships/hyperlink" Target="https://www.ciaomaestra.com/2011/01/mettiamo-ordine-nelle-sequenze.html" TargetMode="Externa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BA0126-EA65-EE4B-9E4F-B34E69C37E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br>
              <a:rPr lang="it-IT" sz="6000" dirty="0"/>
            </a:br>
            <a:br>
              <a:rPr lang="it-IT" sz="6000" dirty="0"/>
            </a:br>
            <a:br>
              <a:rPr lang="it-IT" sz="6000" dirty="0"/>
            </a:br>
            <a:br>
              <a:rPr lang="it-IT" sz="6000" dirty="0"/>
            </a:br>
            <a:br>
              <a:rPr lang="it-IT" sz="6000" dirty="0"/>
            </a:br>
            <a:r>
              <a:rPr lang="it-IT" sz="6000" dirty="0"/>
              <a:t>Classi II – i problemi </a:t>
            </a:r>
            <a:br>
              <a:rPr lang="it-IT" dirty="0"/>
            </a:br>
            <a:r>
              <a:rPr lang="it-IT" sz="4000" dirty="0" err="1"/>
              <a:t>ins</a:t>
            </a:r>
            <a:r>
              <a:rPr lang="it-IT" sz="4000" dirty="0"/>
              <a:t>. V. Romano</a:t>
            </a:r>
            <a:br>
              <a:rPr lang="it-IT" dirty="0"/>
            </a:b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682ACE9-7852-9241-BC0A-E553680C5A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it-IT" sz="36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249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45B3CB-1124-6940-AD9A-3DCACB1D8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85750"/>
            <a:ext cx="7766936" cy="3765086"/>
          </a:xfrm>
        </p:spPr>
        <p:txBody>
          <a:bodyPr/>
          <a:lstStyle/>
          <a:p>
            <a:pPr algn="ctr"/>
            <a:r>
              <a:rPr lang="it-IT" dirty="0"/>
              <a:t>Risolviamo i problemi aritmetici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BCED7D8-5F4A-174D-BF10-790776A21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2"/>
            <a:ext cx="7766936" cy="2178517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it-IT" sz="9600" dirty="0">
                <a:solidFill>
                  <a:schemeClr val="tx1"/>
                </a:solidFill>
              </a:rPr>
              <a:t>Ciao bambini, bentrovati! </a:t>
            </a:r>
          </a:p>
          <a:p>
            <a:pPr algn="ctr"/>
            <a:r>
              <a:rPr lang="it-IT" sz="9600" dirty="0">
                <a:solidFill>
                  <a:schemeClr val="tx1"/>
                </a:solidFill>
              </a:rPr>
              <a:t>Questa è la lezione, già proposta in classe, che </a:t>
            </a:r>
          </a:p>
          <a:p>
            <a:pPr algn="ctr"/>
            <a:r>
              <a:rPr lang="it-IT" sz="9600" dirty="0">
                <a:solidFill>
                  <a:schemeClr val="tx1"/>
                </a:solidFill>
              </a:rPr>
              <a:t>riguarda la risoluzione dei problemi di matematica. </a:t>
            </a:r>
          </a:p>
          <a:p>
            <a:pPr algn="ctr"/>
            <a:r>
              <a:rPr lang="it-IT" sz="9600" dirty="0">
                <a:solidFill>
                  <a:schemeClr val="tx1"/>
                </a:solidFill>
              </a:rPr>
              <a:t>Seguiamo il diagramma di flusso che ci aiuta nella </a:t>
            </a:r>
          </a:p>
          <a:p>
            <a:pPr algn="ctr"/>
            <a:r>
              <a:rPr lang="it-IT" sz="9600" dirty="0">
                <a:solidFill>
                  <a:schemeClr val="tx1"/>
                </a:solidFill>
              </a:rPr>
              <a:t>ripetizione.</a:t>
            </a:r>
          </a:p>
          <a:p>
            <a:r>
              <a:rPr lang="it-IT" b="1" dirty="0">
                <a:hlinkClick r:id="rId4"/>
              </a:rPr>
              <a:t>Foto</a:t>
            </a:r>
          </a:p>
          <a:p>
            <a:r>
              <a:rPr lang="it-IT" b="1" dirty="0">
                <a:hlinkClick r:id="rId4"/>
              </a:rPr>
              <a:t>Commenti</a:t>
            </a:r>
          </a:p>
          <a:p>
            <a:br>
              <a:rPr lang="it-IT" dirty="0"/>
            </a:br>
            <a:endParaRPr lang="it-IT" dirty="0"/>
          </a:p>
          <a:p>
            <a:endParaRPr lang="it-IT" dirty="0"/>
          </a:p>
        </p:txBody>
      </p:sp>
      <p:pic>
        <p:nvPicPr>
          <p:cNvPr id="4" name="Segnale acust. registr." descr="Segnale acust. registr.">
            <a:hlinkClick r:id="" action="ppaction://media"/>
            <a:extLst>
              <a:ext uri="{FF2B5EF4-FFF2-40B4-BE49-F238E27FC236}">
                <a16:creationId xmlns:a16="http://schemas.microsoft.com/office/drawing/2014/main" id="{DCEE49A6-716D-B94C-998F-1AB6885E70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83808" y="38357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93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B7AE17-D600-EE44-B1C0-ECDF3CD42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0390"/>
            <a:ext cx="8596668" cy="112274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Diagramma di flusso per risolvere un problema.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F3AB254-BABD-A146-A0EB-AD4DB077A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28738"/>
            <a:ext cx="8596668" cy="58558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dirty="0"/>
              <a:t>Leggere il testo del problema</a:t>
            </a:r>
          </a:p>
          <a:p>
            <a:pPr marL="0" indent="0" algn="ctr">
              <a:buNone/>
            </a:pPr>
            <a:endParaRPr lang="it-IT" sz="2400" dirty="0"/>
          </a:p>
          <a:p>
            <a:pPr marL="0" indent="0" algn="ctr">
              <a:buNone/>
            </a:pPr>
            <a:r>
              <a:rPr lang="it-IT" sz="2800" dirty="0"/>
              <a:t>Trovare i </a:t>
            </a:r>
            <a:r>
              <a:rPr lang="it-IT" sz="2800" dirty="0">
                <a:solidFill>
                  <a:srgbClr val="FF0000"/>
                </a:solidFill>
              </a:rPr>
              <a:t>DATI</a:t>
            </a:r>
            <a:r>
              <a:rPr lang="it-IT" sz="2800" dirty="0"/>
              <a:t> (numeri), cerchiarli in rosso e scriverli.</a:t>
            </a:r>
          </a:p>
          <a:p>
            <a:pPr marL="0" indent="0" algn="ctr">
              <a:buNone/>
            </a:pPr>
            <a:endParaRPr lang="it-IT" sz="2800" dirty="0"/>
          </a:p>
          <a:p>
            <a:pPr marL="0" indent="0" algn="ctr">
              <a:buNone/>
            </a:pPr>
            <a:r>
              <a:rPr lang="it-IT" sz="2800" dirty="0"/>
              <a:t>Trovare la </a:t>
            </a:r>
            <a:r>
              <a:rPr lang="it-IT" sz="2800" dirty="0">
                <a:solidFill>
                  <a:srgbClr val="FF0000"/>
                </a:solidFill>
              </a:rPr>
              <a:t>RICHIESTA</a:t>
            </a:r>
            <a:r>
              <a:rPr lang="it-IT" sz="2800" dirty="0"/>
              <a:t> e scriverla dopo i dati</a:t>
            </a:r>
          </a:p>
          <a:p>
            <a:pPr marL="0" indent="0" algn="ctr">
              <a:buNone/>
            </a:pPr>
            <a:endParaRPr lang="it-IT" sz="2400" dirty="0"/>
          </a:p>
          <a:p>
            <a:pPr marL="0" indent="0" algn="ctr">
              <a:buNone/>
            </a:pPr>
            <a:r>
              <a:rPr lang="it-IT" sz="2800" dirty="0"/>
              <a:t>Risolvere col </a:t>
            </a:r>
            <a:r>
              <a:rPr lang="it-IT" sz="2800" dirty="0">
                <a:solidFill>
                  <a:srgbClr val="FF0000"/>
                </a:solidFill>
              </a:rPr>
              <a:t>DISEGNO</a:t>
            </a:r>
            <a:r>
              <a:rPr lang="it-IT" sz="2800" dirty="0"/>
              <a:t> </a:t>
            </a:r>
          </a:p>
          <a:p>
            <a:pPr marL="0" indent="0" algn="ctr">
              <a:buNone/>
            </a:pPr>
            <a:endParaRPr lang="it-IT" sz="2400" dirty="0"/>
          </a:p>
          <a:p>
            <a:pPr marL="0" indent="0" algn="ctr">
              <a:buNone/>
            </a:pPr>
            <a:r>
              <a:rPr lang="it-IT" sz="2800" dirty="0"/>
              <a:t>Scrivere L’</a:t>
            </a:r>
            <a:r>
              <a:rPr lang="it-IT" sz="2800" dirty="0">
                <a:solidFill>
                  <a:srgbClr val="FF0000"/>
                </a:solidFill>
              </a:rPr>
              <a:t>OPERAZIONE</a:t>
            </a:r>
            <a:r>
              <a:rPr lang="it-IT" sz="2800" dirty="0"/>
              <a:t> prima in riga poi in colonna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1C2AAE56-510C-E348-97EF-C8FC1BFD4B6F}"/>
              </a:ext>
            </a:extLst>
          </p:cNvPr>
          <p:cNvCxnSpPr/>
          <p:nvPr/>
        </p:nvCxnSpPr>
        <p:spPr>
          <a:xfrm>
            <a:off x="4987450" y="1930400"/>
            <a:ext cx="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CCB7E49F-8365-C441-A5B4-CF66B2BEDE7F}"/>
              </a:ext>
            </a:extLst>
          </p:cNvPr>
          <p:cNvCxnSpPr/>
          <p:nvPr/>
        </p:nvCxnSpPr>
        <p:spPr>
          <a:xfrm>
            <a:off x="4987450" y="3429000"/>
            <a:ext cx="0" cy="370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D1F4F366-E9BD-1A43-A610-7C3AA9588F7D}"/>
              </a:ext>
            </a:extLst>
          </p:cNvPr>
          <p:cNvCxnSpPr/>
          <p:nvPr/>
        </p:nvCxnSpPr>
        <p:spPr>
          <a:xfrm>
            <a:off x="5002850" y="4429580"/>
            <a:ext cx="0" cy="406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1F5346F6-A391-4947-A54A-36EB407CFB0C}"/>
              </a:ext>
            </a:extLst>
          </p:cNvPr>
          <p:cNvCxnSpPr/>
          <p:nvPr/>
        </p:nvCxnSpPr>
        <p:spPr>
          <a:xfrm>
            <a:off x="4987450" y="5525861"/>
            <a:ext cx="0" cy="326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egnale acust. registr." descr="Segnale acust. registr.">
            <a:hlinkClick r:id="" action="ppaction://media"/>
            <a:extLst>
              <a:ext uri="{FF2B5EF4-FFF2-40B4-BE49-F238E27FC236}">
                <a16:creationId xmlns:a16="http://schemas.microsoft.com/office/drawing/2014/main" id="{609C6BBD-AE33-2A46-8908-B36F9F9C19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64830" y="52536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5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3028C3-A938-4340-A808-55BC9B2BC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B25AFC-AFC5-3347-919A-8D05CFA2A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259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sz="2400" dirty="0"/>
          </a:p>
          <a:p>
            <a:pPr marL="0" indent="0" algn="ctr">
              <a:buNone/>
            </a:pPr>
            <a:r>
              <a:rPr lang="it-IT" sz="2800" dirty="0">
                <a:solidFill>
                  <a:srgbClr val="FF0000"/>
                </a:solidFill>
              </a:rPr>
              <a:t>ESEGUIRE</a:t>
            </a:r>
            <a:r>
              <a:rPr lang="it-IT" sz="2800" dirty="0"/>
              <a:t> l’operazione prima in</a:t>
            </a:r>
            <a:r>
              <a:rPr lang="it-IT" sz="2800" dirty="0">
                <a:solidFill>
                  <a:srgbClr val="FF0000"/>
                </a:solidFill>
              </a:rPr>
              <a:t> RIGA </a:t>
            </a:r>
            <a:r>
              <a:rPr lang="it-IT" sz="2800" dirty="0"/>
              <a:t>e poi in </a:t>
            </a:r>
            <a:r>
              <a:rPr lang="it-IT" sz="2800" dirty="0">
                <a:solidFill>
                  <a:srgbClr val="FF0000"/>
                </a:solidFill>
              </a:rPr>
              <a:t>COLONNA</a:t>
            </a:r>
          </a:p>
          <a:p>
            <a:pPr marL="0" indent="0" algn="ctr">
              <a:buNone/>
            </a:pPr>
            <a:endParaRPr lang="it-IT" sz="2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it-IT" sz="2800" dirty="0">
                <a:solidFill>
                  <a:schemeClr val="tx1"/>
                </a:solidFill>
              </a:rPr>
              <a:t>Risolvere col </a:t>
            </a:r>
            <a:r>
              <a:rPr lang="it-IT" sz="2800" dirty="0">
                <a:solidFill>
                  <a:srgbClr val="FF0000"/>
                </a:solidFill>
              </a:rPr>
              <a:t>DIAGRAMMA A BLOCCHI</a:t>
            </a:r>
          </a:p>
          <a:p>
            <a:pPr marL="0" indent="0" algn="ctr">
              <a:buNone/>
            </a:pPr>
            <a:endParaRPr lang="it-IT" sz="28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it-IT" sz="2800" dirty="0">
                <a:solidFill>
                  <a:schemeClr val="tx1"/>
                </a:solidFill>
              </a:rPr>
              <a:t>Scrivere la </a:t>
            </a:r>
            <a:r>
              <a:rPr lang="it-IT" sz="2800" dirty="0">
                <a:solidFill>
                  <a:srgbClr val="FF0000"/>
                </a:solidFill>
              </a:rPr>
              <a:t>RISPOSTA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37864CD4-A37C-E347-AD58-D8E5A33EBFE5}"/>
              </a:ext>
            </a:extLst>
          </p:cNvPr>
          <p:cNvCxnSpPr/>
          <p:nvPr/>
        </p:nvCxnSpPr>
        <p:spPr>
          <a:xfrm>
            <a:off x="4975668" y="3614739"/>
            <a:ext cx="0" cy="315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B9705FCF-C662-8340-A430-A246B16E2A10}"/>
              </a:ext>
            </a:extLst>
          </p:cNvPr>
          <p:cNvCxnSpPr/>
          <p:nvPr/>
        </p:nvCxnSpPr>
        <p:spPr>
          <a:xfrm>
            <a:off x="4975668" y="4798560"/>
            <a:ext cx="0" cy="359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Segnale acust. registr." descr="Segnale acust. registr.">
            <a:hlinkClick r:id="" action="ppaction://media"/>
            <a:extLst>
              <a:ext uri="{FF2B5EF4-FFF2-40B4-BE49-F238E27FC236}">
                <a16:creationId xmlns:a16="http://schemas.microsoft.com/office/drawing/2014/main" id="{E287E8F6-7006-9C4E-A8F1-846BA68A85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18725" y="863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1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BDF0F7D-9611-9A47-B58C-42EB16550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1221" y="1755924"/>
            <a:ext cx="3683000" cy="48895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F832C00-9888-294E-BABC-56BF0CE1B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446314"/>
            <a:ext cx="7766936" cy="1121229"/>
          </a:xfrm>
        </p:spPr>
        <p:txBody>
          <a:bodyPr/>
          <a:lstStyle/>
          <a:p>
            <a:r>
              <a:rPr lang="it-IT" dirty="0"/>
              <a:t>Esempio di risoluzione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1EC0C45-65E4-134F-B56B-3ADF9013B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6599" y="-688825"/>
            <a:ext cx="7766936" cy="2444749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5" name="Segnale acust. registr." descr="Segnale acust. registr.">
            <a:hlinkClick r:id="" action="ppaction://media"/>
            <a:extLst>
              <a:ext uri="{FF2B5EF4-FFF2-40B4-BE49-F238E27FC236}">
                <a16:creationId xmlns:a16="http://schemas.microsoft.com/office/drawing/2014/main" id="{39A2D958-ABCC-F348-AB90-BEE9954190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72133" y="399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5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A5FBF3-8F85-294C-BE1E-03770E472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460938"/>
          </a:xfrm>
        </p:spPr>
        <p:txBody>
          <a:bodyPr>
            <a:normAutofit fontScale="90000"/>
          </a:bodyPr>
          <a:lstStyle/>
          <a:p>
            <a:r>
              <a:rPr lang="it-IT" dirty="0"/>
              <a:t>Ora guardate il video, ma ricordate di risolvere i problemi utilizzando sempre il diagramma a blocchi</a:t>
            </a:r>
          </a:p>
        </p:txBody>
      </p:sp>
      <p:pic>
        <p:nvPicPr>
          <p:cNvPr id="4" name="Elementi multimediali online 3" descr="Come si risolve un problema di matematica?">
            <a:hlinkClick r:id="" action="ppaction://media"/>
            <a:extLst>
              <a:ext uri="{FF2B5EF4-FFF2-40B4-BE49-F238E27FC236}">
                <a16:creationId xmlns:a16="http://schemas.microsoft.com/office/drawing/2014/main" id="{58527550-BD70-4140-81F2-AA7EC6246BF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902372" y="2372513"/>
            <a:ext cx="6524078" cy="3669512"/>
          </a:xfrm>
          <a:prstGeom prst="rect">
            <a:avLst/>
          </a:prstGeom>
        </p:spPr>
      </p:pic>
      <p:pic>
        <p:nvPicPr>
          <p:cNvPr id="6" name="Segnale acust. registr." descr="Segnale acust. registr.">
            <a:hlinkClick r:id="" action="ppaction://media"/>
            <a:extLst>
              <a:ext uri="{FF2B5EF4-FFF2-40B4-BE49-F238E27FC236}">
                <a16:creationId xmlns:a16="http://schemas.microsoft.com/office/drawing/2014/main" id="{20F5960C-8435-5347-88BC-F356FA4CF87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47387" y="12577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24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1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7908EE-7301-0F40-85B9-FE252EC61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704975"/>
          </a:xfrm>
        </p:spPr>
        <p:txBody>
          <a:bodyPr>
            <a:normAutofit fontScale="90000"/>
          </a:bodyPr>
          <a:lstStyle/>
          <a:p>
            <a:r>
              <a:rPr lang="it-IT" dirty="0"/>
              <a:t>Ora risolvete sul quadernone  i seguenti problemi copiandone il testo … buon lavoro!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F5E91D4-1C2B-F14B-A5A4-4C7FDB392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388" y="2314575"/>
            <a:ext cx="8459614" cy="3726787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it-IT" sz="2400" dirty="0"/>
              <a:t>Ieri sono andato in cartoleria e ho comprato </a:t>
            </a:r>
            <a:r>
              <a:rPr lang="it-IT" sz="2400" dirty="0">
                <a:solidFill>
                  <a:srgbClr val="FF0000"/>
                </a:solidFill>
              </a:rPr>
              <a:t>1</a:t>
            </a:r>
            <a:r>
              <a:rPr lang="it-IT" sz="2400" dirty="0"/>
              <a:t>6 quaderni a quadretti e </a:t>
            </a:r>
            <a:r>
              <a:rPr lang="it-IT" sz="2400" dirty="0">
                <a:solidFill>
                  <a:srgbClr val="FF0000"/>
                </a:solidFill>
              </a:rPr>
              <a:t>1</a:t>
            </a:r>
            <a:r>
              <a:rPr lang="it-IT" sz="2400" dirty="0"/>
              <a:t>9 a righe. Quanti quaderni ho comprato in tutto?</a:t>
            </a:r>
          </a:p>
          <a:p>
            <a:pPr>
              <a:buFont typeface="+mj-lt"/>
              <a:buAutoNum type="arabicPeriod"/>
            </a:pPr>
            <a:r>
              <a:rPr lang="it-IT" sz="2400" dirty="0"/>
              <a:t>La mamma ha comprato dei dolci: </a:t>
            </a:r>
            <a:r>
              <a:rPr lang="it-IT" sz="2400" dirty="0">
                <a:solidFill>
                  <a:srgbClr val="FF0000"/>
                </a:solidFill>
              </a:rPr>
              <a:t>1</a:t>
            </a:r>
            <a:r>
              <a:rPr lang="it-IT" sz="2400" dirty="0"/>
              <a:t>3 zeppole e </a:t>
            </a:r>
            <a:r>
              <a:rPr lang="it-IT" sz="2400" dirty="0">
                <a:solidFill>
                  <a:srgbClr val="FF0000"/>
                </a:solidFill>
              </a:rPr>
              <a:t>1</a:t>
            </a:r>
            <a:r>
              <a:rPr lang="it-IT" sz="2400" dirty="0"/>
              <a:t>7 sfogliatelle. Quanti dolci in tutto?</a:t>
            </a:r>
          </a:p>
          <a:p>
            <a:pPr>
              <a:buFont typeface="+mj-lt"/>
              <a:buAutoNum type="arabicPeriod"/>
            </a:pPr>
            <a:r>
              <a:rPr lang="it-IT" sz="2400" dirty="0"/>
              <a:t>Sugli scaffali della libreria ci sono </a:t>
            </a:r>
            <a:r>
              <a:rPr lang="it-IT" sz="2400" dirty="0">
                <a:solidFill>
                  <a:srgbClr val="FF0000"/>
                </a:solidFill>
              </a:rPr>
              <a:t>3</a:t>
            </a:r>
            <a:r>
              <a:rPr lang="it-IT" sz="2400" dirty="0"/>
              <a:t>2 libri ma </a:t>
            </a:r>
            <a:r>
              <a:rPr lang="it-IT" sz="2400" dirty="0">
                <a:solidFill>
                  <a:srgbClr val="FF0000"/>
                </a:solidFill>
              </a:rPr>
              <a:t>1</a:t>
            </a:r>
            <a:r>
              <a:rPr lang="it-IT" sz="2400" dirty="0"/>
              <a:t>3 non sono tuoi. Quanti sono i libri tuoi?</a:t>
            </a:r>
          </a:p>
          <a:p>
            <a:pPr>
              <a:buFont typeface="+mj-lt"/>
              <a:buAutoNum type="arabicPeriod"/>
            </a:pPr>
            <a:r>
              <a:rPr lang="it-IT" sz="2400" dirty="0"/>
              <a:t>In una gabbia c’erano </a:t>
            </a:r>
            <a:r>
              <a:rPr lang="it-IT" sz="2400" dirty="0">
                <a:solidFill>
                  <a:srgbClr val="FF0000"/>
                </a:solidFill>
              </a:rPr>
              <a:t>2</a:t>
            </a:r>
            <a:r>
              <a:rPr lang="it-IT" sz="2400" dirty="0"/>
              <a:t>3 uccellini; la porta si è aperta e </a:t>
            </a:r>
            <a:r>
              <a:rPr lang="it-IT" sz="2400" dirty="0">
                <a:solidFill>
                  <a:srgbClr val="FF0000"/>
                </a:solidFill>
              </a:rPr>
              <a:t>1</a:t>
            </a:r>
            <a:r>
              <a:rPr lang="it-IT" sz="2400" dirty="0"/>
              <a:t>5 sono volati via. Quanti uccellini sono rimasti?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7E5F380-D2FA-0C4B-AF7D-7A970A4000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290651" y="2713541"/>
            <a:ext cx="2573645" cy="1945243"/>
          </a:xfrm>
          <a:prstGeom prst="rect">
            <a:avLst/>
          </a:prstGeom>
        </p:spPr>
      </p:pic>
      <p:pic>
        <p:nvPicPr>
          <p:cNvPr id="7" name="Segnale acust. registr." descr="Segnale acust. registr.">
            <a:hlinkClick r:id="" action="ppaction://media"/>
            <a:extLst>
              <a:ext uri="{FF2B5EF4-FFF2-40B4-BE49-F238E27FC236}">
                <a16:creationId xmlns:a16="http://schemas.microsoft.com/office/drawing/2014/main" id="{6431AFE4-AD27-4946-9698-F8CF18E766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71073" y="20319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2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faccettatur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Sfaccettatura</Template>
  <TotalTime>410</TotalTime>
  <Words>239</Words>
  <Application>Microsoft Office PowerPoint</Application>
  <PresentationFormat>Widescreen</PresentationFormat>
  <Paragraphs>33</Paragraphs>
  <Slides>7</Slides>
  <Notes>0</Notes>
  <HiddenSlides>0</HiddenSlides>
  <MMClips>7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Sfaccettatura</vt:lpstr>
      <vt:lpstr>     Classi II – i problemi  ins. V. Romano </vt:lpstr>
      <vt:lpstr>Risolviamo i problemi aritmetici</vt:lpstr>
      <vt:lpstr>Diagramma di flusso per risolvere un problema.</vt:lpstr>
      <vt:lpstr>Presentazione standard di PowerPoint</vt:lpstr>
      <vt:lpstr>Esempio di risoluzione </vt:lpstr>
      <vt:lpstr>Ora guardate il video, ma ricordate di risolvere i problemi utilizzando sempre il diagramma a blocchi</vt:lpstr>
      <vt:lpstr>Ora risolvete sul quadernone  i seguenti problemi copiandone il testo … buon lavoro!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Risolviamo i problemi aritmetici</dc:title>
  <dc:creator>Microsoft Office User</dc:creator>
  <cp:lastModifiedBy>Vincenzo Romano</cp:lastModifiedBy>
  <cp:revision>28</cp:revision>
  <dcterms:created xsi:type="dcterms:W3CDTF">2020-03-17T11:02:24Z</dcterms:created>
  <dcterms:modified xsi:type="dcterms:W3CDTF">2020-03-21T08:05:26Z</dcterms:modified>
</cp:coreProperties>
</file>