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33" r:id="rId1"/>
  </p:sldMasterIdLst>
  <p:sldIdLst>
    <p:sldId id="256" r:id="rId2"/>
    <p:sldId id="258" r:id="rId3"/>
    <p:sldId id="259" r:id="rId4"/>
    <p:sldId id="261" r:id="rId5"/>
    <p:sldId id="262" r:id="rId6"/>
    <p:sldId id="264" r:id="rId7"/>
    <p:sldId id="265" r:id="rId8"/>
    <p:sldId id="266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982"/>
  </p:normalViewPr>
  <p:slideViewPr>
    <p:cSldViewPr snapToGrid="0" snapToObjects="1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541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227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575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030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996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884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796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3673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488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408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626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195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922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960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103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635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624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3/21/2020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00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  <p:sldLayoutId id="2147483850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video" Target="https://www.youtube.com/embed/FgylpDxV56Y?feature=oembed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FFD236-6736-5649-BBEB-294DBF5A4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128" y="1338944"/>
            <a:ext cx="8361229" cy="1562778"/>
          </a:xfrm>
        </p:spPr>
        <p:txBody>
          <a:bodyPr>
            <a:normAutofit fontScale="90000"/>
          </a:bodyPr>
          <a:lstStyle/>
          <a:p>
            <a:br>
              <a:rPr lang="it-IT" sz="5400" dirty="0">
                <a:solidFill>
                  <a:srgbClr val="FF0000"/>
                </a:solidFill>
              </a:rPr>
            </a:br>
            <a:r>
              <a:rPr lang="it-IT" sz="5400" dirty="0">
                <a:solidFill>
                  <a:srgbClr val="FF0000"/>
                </a:solidFill>
              </a:rPr>
              <a:t>Classi Terze  - i problemi </a:t>
            </a:r>
            <a:br>
              <a:rPr lang="it-IT" sz="5400" dirty="0">
                <a:solidFill>
                  <a:srgbClr val="FF0000"/>
                </a:solidFill>
              </a:rPr>
            </a:br>
            <a:endParaRPr lang="it-IT" sz="5400" dirty="0">
              <a:solidFill>
                <a:srgbClr val="FF0000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99BB57C-0EB8-5D46-8C5A-4D623736D9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000" dirty="0">
                <a:solidFill>
                  <a:srgbClr val="FF0000"/>
                </a:solidFill>
              </a:rPr>
              <a:t>Doc. </a:t>
            </a:r>
            <a:r>
              <a:rPr lang="it-IT" sz="4000" dirty="0" err="1">
                <a:solidFill>
                  <a:srgbClr val="FF0000"/>
                </a:solidFill>
              </a:rPr>
              <a:t>vincenzo</a:t>
            </a:r>
            <a:r>
              <a:rPr lang="it-IT" sz="4000">
                <a:solidFill>
                  <a:srgbClr val="FF0000"/>
                </a:solidFill>
              </a:rPr>
              <a:t> romano</a:t>
            </a:r>
            <a:endParaRPr lang="it-IT" sz="4000" dirty="0">
              <a:solidFill>
                <a:srgbClr val="FF0000"/>
              </a:solidFill>
            </a:endParaRPr>
          </a:p>
        </p:txBody>
      </p:sp>
      <p:pic>
        <p:nvPicPr>
          <p:cNvPr id="4" name="Segnale acust. registr." descr="Segnale acust. registr.">
            <a:hlinkClick r:id="" action="ppaction://media"/>
            <a:extLst>
              <a:ext uri="{FF2B5EF4-FFF2-40B4-BE49-F238E27FC236}">
                <a16:creationId xmlns:a16="http://schemas.microsoft.com/office/drawing/2014/main" id="{A00301E3-3498-C74C-9ED6-36B74A523C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3557" y="35446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E77CCF-4B06-CC46-B51D-2619B27EC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35829" y="614364"/>
            <a:ext cx="6640528" cy="1500186"/>
          </a:xfrm>
        </p:spPr>
        <p:txBody>
          <a:bodyPr/>
          <a:lstStyle/>
          <a:p>
            <a:r>
              <a:rPr lang="it-IT" sz="4000" dirty="0">
                <a:solidFill>
                  <a:srgbClr val="FF0000"/>
                </a:solidFill>
              </a:rPr>
              <a:t>Risolviamo i problemi aritmetici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81CE820-22C7-9846-85F2-4F95CC27FB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9906" y="2500313"/>
            <a:ext cx="6831673" cy="3138486"/>
          </a:xfrm>
        </p:spPr>
        <p:txBody>
          <a:bodyPr>
            <a:normAutofit fontScale="25000" lnSpcReduction="20000"/>
          </a:bodyPr>
          <a:lstStyle/>
          <a:p>
            <a:r>
              <a:rPr lang="it-IT" sz="11200" dirty="0">
                <a:solidFill>
                  <a:srgbClr val="FF0000"/>
                </a:solidFill>
              </a:rPr>
              <a:t>Ciao bambini, bentrovati! </a:t>
            </a:r>
          </a:p>
          <a:p>
            <a:r>
              <a:rPr lang="it-IT" sz="11200" dirty="0">
                <a:solidFill>
                  <a:srgbClr val="FF0000"/>
                </a:solidFill>
              </a:rPr>
              <a:t>Questa è la lezione, già proposta in classe, che </a:t>
            </a:r>
          </a:p>
          <a:p>
            <a:r>
              <a:rPr lang="it-IT" sz="11200" dirty="0">
                <a:solidFill>
                  <a:srgbClr val="FF0000"/>
                </a:solidFill>
              </a:rPr>
              <a:t>riguarda la risoluzione dei problemi di matematica. </a:t>
            </a:r>
          </a:p>
          <a:p>
            <a:r>
              <a:rPr lang="it-IT" sz="11200" dirty="0">
                <a:solidFill>
                  <a:srgbClr val="FF0000"/>
                </a:solidFill>
              </a:rPr>
              <a:t>Seguiamo il diagramma di flusso che ci aiuta nella </a:t>
            </a:r>
          </a:p>
          <a:p>
            <a:r>
              <a:rPr lang="it-IT" sz="11200" dirty="0">
                <a:solidFill>
                  <a:srgbClr val="FF0000"/>
                </a:solidFill>
              </a:rPr>
              <a:t>ripetizione.</a:t>
            </a:r>
          </a:p>
          <a:p>
            <a:endParaRPr lang="it-IT" dirty="0"/>
          </a:p>
        </p:txBody>
      </p:sp>
      <p:pic>
        <p:nvPicPr>
          <p:cNvPr id="5" name="Segnale acust. registr." descr="Segnale acust. registr.">
            <a:hlinkClick r:id="" action="ppaction://media"/>
            <a:extLst>
              <a:ext uri="{FF2B5EF4-FFF2-40B4-BE49-F238E27FC236}">
                <a16:creationId xmlns:a16="http://schemas.microsoft.com/office/drawing/2014/main" id="{AB7165DF-9131-A54F-9681-20EC0CEB70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69957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56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869F1F-DDAB-F440-832A-5788CE551A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128" y="-500742"/>
            <a:ext cx="8361229" cy="1800905"/>
          </a:xfrm>
        </p:spPr>
        <p:txBody>
          <a:bodyPr/>
          <a:lstStyle/>
          <a:p>
            <a:r>
              <a:rPr lang="it-IT" sz="3200" dirty="0">
                <a:solidFill>
                  <a:srgbClr val="FF0000"/>
                </a:solidFill>
              </a:rPr>
              <a:t>Diagramma di flusso per risolvere un problema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88A16A2-170A-4042-9F37-21514D8B5F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0351" y="1571625"/>
            <a:ext cx="9622424" cy="5043487"/>
          </a:xfrm>
        </p:spPr>
        <p:txBody>
          <a:bodyPr>
            <a:norm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Leggere il testo del problema</a:t>
            </a:r>
          </a:p>
          <a:p>
            <a:endParaRPr lang="it-IT" sz="2000" dirty="0">
              <a:solidFill>
                <a:srgbClr val="FF0000"/>
              </a:solidFill>
            </a:endParaRPr>
          </a:p>
          <a:p>
            <a:r>
              <a:rPr lang="it-IT" sz="2400" dirty="0">
                <a:solidFill>
                  <a:srgbClr val="FF0000"/>
                </a:solidFill>
              </a:rPr>
              <a:t>Trovare i DATI (numeri), cerchiarli in rosso e scriverli.</a:t>
            </a:r>
          </a:p>
          <a:p>
            <a:endParaRPr lang="it-IT" sz="2400" dirty="0">
              <a:solidFill>
                <a:srgbClr val="FF0000"/>
              </a:solidFill>
            </a:endParaRPr>
          </a:p>
          <a:p>
            <a:r>
              <a:rPr lang="it-IT" sz="2400" dirty="0">
                <a:solidFill>
                  <a:srgbClr val="FF0000"/>
                </a:solidFill>
              </a:rPr>
              <a:t>Trovare la RICHIESTA e scriverla dopo i dati</a:t>
            </a:r>
          </a:p>
          <a:p>
            <a:endParaRPr lang="it-IT" sz="2000" dirty="0">
              <a:solidFill>
                <a:srgbClr val="FF0000"/>
              </a:solidFill>
            </a:endParaRPr>
          </a:p>
          <a:p>
            <a:r>
              <a:rPr lang="it-IT" sz="2400" dirty="0">
                <a:solidFill>
                  <a:srgbClr val="FF0000"/>
                </a:solidFill>
              </a:rPr>
              <a:t>Scrivere L’OPERAZIONE prima in riga poi in colonna</a:t>
            </a:r>
          </a:p>
          <a:p>
            <a:endParaRPr lang="it-IT" dirty="0"/>
          </a:p>
        </p:txBody>
      </p:sp>
      <p:sp>
        <p:nvSpPr>
          <p:cNvPr id="4" name="Freccia giù 3">
            <a:extLst>
              <a:ext uri="{FF2B5EF4-FFF2-40B4-BE49-F238E27FC236}">
                <a16:creationId xmlns:a16="http://schemas.microsoft.com/office/drawing/2014/main" id="{5DDC5DB2-3C6E-E548-BB0B-0A0FA9D58827}"/>
              </a:ext>
            </a:extLst>
          </p:cNvPr>
          <p:cNvSpPr/>
          <p:nvPr/>
        </p:nvSpPr>
        <p:spPr>
          <a:xfrm>
            <a:off x="5800529" y="2103664"/>
            <a:ext cx="322068" cy="4789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6" name="Freccia giù 5">
            <a:extLst>
              <a:ext uri="{FF2B5EF4-FFF2-40B4-BE49-F238E27FC236}">
                <a16:creationId xmlns:a16="http://schemas.microsoft.com/office/drawing/2014/main" id="{4309D17F-2CA5-224F-AB90-70D46C011FD9}"/>
              </a:ext>
            </a:extLst>
          </p:cNvPr>
          <p:cNvSpPr/>
          <p:nvPr/>
        </p:nvSpPr>
        <p:spPr>
          <a:xfrm>
            <a:off x="5800529" y="3136106"/>
            <a:ext cx="322068" cy="5857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giù 6">
            <a:extLst>
              <a:ext uri="{FF2B5EF4-FFF2-40B4-BE49-F238E27FC236}">
                <a16:creationId xmlns:a16="http://schemas.microsoft.com/office/drawing/2014/main" id="{F1092B60-3C48-2246-946E-9A8C49410BA7}"/>
              </a:ext>
            </a:extLst>
          </p:cNvPr>
          <p:cNvSpPr/>
          <p:nvPr/>
        </p:nvSpPr>
        <p:spPr>
          <a:xfrm>
            <a:off x="5816913" y="4275365"/>
            <a:ext cx="349492" cy="4429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giù 7">
            <a:extLst>
              <a:ext uri="{FF2B5EF4-FFF2-40B4-BE49-F238E27FC236}">
                <a16:creationId xmlns:a16="http://schemas.microsoft.com/office/drawing/2014/main" id="{99A5F11B-791F-4549-AB42-C01C7A7D2DC0}"/>
              </a:ext>
            </a:extLst>
          </p:cNvPr>
          <p:cNvSpPr/>
          <p:nvPr/>
        </p:nvSpPr>
        <p:spPr>
          <a:xfrm>
            <a:off x="5824083" y="5438095"/>
            <a:ext cx="349493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Segnale acust. registr." descr="Segnale acust. registr.">
            <a:hlinkClick r:id="" action="ppaction://media"/>
            <a:extLst>
              <a:ext uri="{FF2B5EF4-FFF2-40B4-BE49-F238E27FC236}">
                <a16:creationId xmlns:a16="http://schemas.microsoft.com/office/drawing/2014/main" id="{07444C25-3502-664C-910F-1BE67C5742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3557" y="8937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5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BDA535-7A29-9243-A11D-05A07175A0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3925" y="1443038"/>
            <a:ext cx="8689976" cy="3586162"/>
          </a:xfrm>
        </p:spPr>
        <p:txBody>
          <a:bodyPr>
            <a:noAutofit/>
          </a:bodyPr>
          <a:lstStyle/>
          <a:p>
            <a:pPr marL="0" indent="0"/>
            <a:br>
              <a:rPr lang="it-IT" sz="3200" dirty="0">
                <a:solidFill>
                  <a:srgbClr val="FF0000"/>
                </a:solidFill>
              </a:rPr>
            </a:br>
            <a:br>
              <a:rPr lang="it-IT" sz="3200" dirty="0">
                <a:solidFill>
                  <a:srgbClr val="FF0000"/>
                </a:solidFill>
              </a:rPr>
            </a:br>
            <a:br>
              <a:rPr lang="it-IT" sz="3200" dirty="0">
                <a:solidFill>
                  <a:srgbClr val="FF0000"/>
                </a:solidFill>
              </a:rPr>
            </a:br>
            <a:br>
              <a:rPr lang="it-IT" sz="3200" dirty="0">
                <a:solidFill>
                  <a:srgbClr val="FF0000"/>
                </a:solidFill>
              </a:rPr>
            </a:br>
            <a:br>
              <a:rPr lang="it-IT" sz="3200" dirty="0">
                <a:solidFill>
                  <a:srgbClr val="FF0000"/>
                </a:solidFill>
              </a:rPr>
            </a:br>
            <a:r>
              <a:rPr lang="it-IT" sz="3200" dirty="0">
                <a:solidFill>
                  <a:srgbClr val="FF0000"/>
                </a:solidFill>
              </a:rPr>
              <a:t>ESEGUIRE</a:t>
            </a:r>
            <a:r>
              <a:rPr lang="it-IT" sz="3200" dirty="0"/>
              <a:t> l’operazione prima in</a:t>
            </a:r>
            <a:r>
              <a:rPr lang="it-IT" sz="3200" dirty="0">
                <a:solidFill>
                  <a:srgbClr val="FF0000"/>
                </a:solidFill>
              </a:rPr>
              <a:t> RIGA </a:t>
            </a:r>
            <a:r>
              <a:rPr lang="it-IT" sz="3200" dirty="0"/>
              <a:t>e poi in </a:t>
            </a:r>
            <a:r>
              <a:rPr lang="it-IT" sz="3200" dirty="0">
                <a:solidFill>
                  <a:srgbClr val="FF0000"/>
                </a:solidFill>
              </a:rPr>
              <a:t>COLONNA</a:t>
            </a:r>
            <a:br>
              <a:rPr lang="it-IT" sz="3200" dirty="0">
                <a:solidFill>
                  <a:srgbClr val="FF0000"/>
                </a:solidFill>
              </a:rPr>
            </a:br>
            <a:br>
              <a:rPr lang="it-IT" sz="3200" dirty="0"/>
            </a:br>
            <a:br>
              <a:rPr lang="it-IT" sz="3200" dirty="0"/>
            </a:br>
            <a:r>
              <a:rPr lang="it-IT" sz="3200" dirty="0"/>
              <a:t>Risolvere col </a:t>
            </a:r>
            <a:r>
              <a:rPr lang="it-IT" sz="3200" dirty="0">
                <a:solidFill>
                  <a:srgbClr val="FF0000"/>
                </a:solidFill>
              </a:rPr>
              <a:t>DIAGRAMMA A BLOCCHI</a:t>
            </a:r>
            <a:br>
              <a:rPr lang="it-IT" sz="3200" dirty="0">
                <a:solidFill>
                  <a:srgbClr val="FF0000"/>
                </a:solidFill>
              </a:rPr>
            </a:br>
            <a:br>
              <a:rPr lang="it-IT" sz="3200" dirty="0">
                <a:solidFill>
                  <a:srgbClr val="FF0000"/>
                </a:solidFill>
              </a:rPr>
            </a:br>
            <a:r>
              <a:rPr lang="it-IT" sz="3200" dirty="0"/>
              <a:t>Scrivere la </a:t>
            </a:r>
            <a:r>
              <a:rPr lang="it-IT" sz="3200" dirty="0">
                <a:solidFill>
                  <a:srgbClr val="FF0000"/>
                </a:solidFill>
              </a:rPr>
              <a:t>RISPOSTA</a:t>
            </a:r>
            <a:br>
              <a:rPr lang="it-IT" sz="3200" dirty="0">
                <a:solidFill>
                  <a:srgbClr val="FF0000"/>
                </a:solidFill>
              </a:rPr>
            </a:br>
            <a:endParaRPr lang="it-IT" sz="32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9C0FC57-9D35-CF4C-BE83-EE8DBFFE22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36825" y="3809998"/>
            <a:ext cx="8689976" cy="1371599"/>
          </a:xfrm>
        </p:spPr>
        <p:txBody>
          <a:bodyPr>
            <a:normAutofit/>
          </a:bodyPr>
          <a:lstStyle/>
          <a:p>
            <a:endParaRPr lang="it-IT" sz="2400" dirty="0">
              <a:solidFill>
                <a:srgbClr val="FF0000"/>
              </a:solidFill>
            </a:endParaRPr>
          </a:p>
          <a:p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5" name="Freccia giù 4">
            <a:extLst>
              <a:ext uri="{FF2B5EF4-FFF2-40B4-BE49-F238E27FC236}">
                <a16:creationId xmlns:a16="http://schemas.microsoft.com/office/drawing/2014/main" id="{22C6BB8E-7445-7944-BA2F-35B2AE48EA14}"/>
              </a:ext>
            </a:extLst>
          </p:cNvPr>
          <p:cNvSpPr/>
          <p:nvPr/>
        </p:nvSpPr>
        <p:spPr>
          <a:xfrm>
            <a:off x="6365367" y="2379156"/>
            <a:ext cx="347091" cy="5497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giù 5">
            <a:extLst>
              <a:ext uri="{FF2B5EF4-FFF2-40B4-BE49-F238E27FC236}">
                <a16:creationId xmlns:a16="http://schemas.microsoft.com/office/drawing/2014/main" id="{4BB40B26-D998-024D-8A9D-97CF8B7C9C8E}"/>
              </a:ext>
            </a:extLst>
          </p:cNvPr>
          <p:cNvSpPr/>
          <p:nvPr/>
        </p:nvSpPr>
        <p:spPr>
          <a:xfrm>
            <a:off x="6365367" y="3657599"/>
            <a:ext cx="347091" cy="4272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Segnale acust. registr." descr="Segnale acust. registr.">
            <a:hlinkClick r:id="" action="ppaction://media"/>
            <a:extLst>
              <a:ext uri="{FF2B5EF4-FFF2-40B4-BE49-F238E27FC236}">
                <a16:creationId xmlns:a16="http://schemas.microsoft.com/office/drawing/2014/main" id="{9C442987-E742-3D4B-98CC-213288FD78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13823" y="4923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8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D20F1EA-5520-3D4B-8F07-261C406A7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387350"/>
            <a:ext cx="81280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037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6BA7D3-1F14-D940-9B7B-F54C63DE4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Nei problemi ci sono le cosiddette «parole chiave» che ci permettono di individuare l’operazione adatta per la risoluzione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27191A4C-F53D-DC4C-A832-83CD0C1C4C5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771524" y="2057401"/>
            <a:ext cx="10506701" cy="4629150"/>
          </a:xfrm>
          <a:prstGeom prst="rect">
            <a:avLst/>
          </a:prstGeom>
        </p:spPr>
      </p:pic>
      <p:pic>
        <p:nvPicPr>
          <p:cNvPr id="3" name="Segnale acust. registr." descr="Segnale acust. registr.">
            <a:hlinkClick r:id="" action="ppaction://media"/>
            <a:extLst>
              <a:ext uri="{FF2B5EF4-FFF2-40B4-BE49-F238E27FC236}">
                <a16:creationId xmlns:a16="http://schemas.microsoft.com/office/drawing/2014/main" id="{B8E9C45A-51CD-7E4E-A921-73F36AE4B0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26876" y="1649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0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ABC527-5AA6-3044-B908-A7A0118A3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967396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Ora bambini osserviamo questo video</a:t>
            </a:r>
          </a:p>
        </p:txBody>
      </p:sp>
      <p:pic>
        <p:nvPicPr>
          <p:cNvPr id="4" name="Elementi multimediali online 3" descr="Le 6 regole per risolvere un problema di matematica">
            <a:hlinkClick r:id="" action="ppaction://media"/>
            <a:extLst>
              <a:ext uri="{FF2B5EF4-FFF2-40B4-BE49-F238E27FC236}">
                <a16:creationId xmlns:a16="http://schemas.microsoft.com/office/drawing/2014/main" id="{3FB46560-2F62-1043-97CF-72975140824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913774" y="1585914"/>
            <a:ext cx="9959014" cy="4653568"/>
          </a:xfrm>
          <a:prstGeom prst="rect">
            <a:avLst/>
          </a:prstGeom>
        </p:spPr>
      </p:pic>
      <p:pic>
        <p:nvPicPr>
          <p:cNvPr id="3" name="Segnale acust. registr." descr="Segnale acust. registr.">
            <a:hlinkClick r:id="" action="ppaction://media"/>
            <a:extLst>
              <a:ext uri="{FF2B5EF4-FFF2-40B4-BE49-F238E27FC236}">
                <a16:creationId xmlns:a16="http://schemas.microsoft.com/office/drawing/2014/main" id="{A56C148B-223E-CF48-AB16-9C2433A4FC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56891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829F3E0A-30A8-1948-8109-4F4AFA094E7E}"/>
              </a:ext>
            </a:extLst>
          </p:cNvPr>
          <p:cNvSpPr/>
          <p:nvPr/>
        </p:nvSpPr>
        <p:spPr>
          <a:xfrm>
            <a:off x="3048000" y="197346"/>
            <a:ext cx="6096000" cy="553997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it-IT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Ricopiate il testo e risolvete i seguenti  problemi</a:t>
            </a:r>
          </a:p>
          <a:p>
            <a:pPr marL="285750" lvl="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Sull’autobus scolastico salgono 54 bambini. Alla prima fermata scendono 19 bambini. Quanti bambini rimangono sull’autobus?</a:t>
            </a:r>
          </a:p>
          <a:p>
            <a:pPr algn="just">
              <a:spcAft>
                <a:spcPts val="0"/>
              </a:spcAft>
            </a:pP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un mobilificio si producono ogni giorno 145 sedie. Quante sedie si producono in 25 giorni?</a:t>
            </a:r>
          </a:p>
          <a:p>
            <a:pPr algn="just">
              <a:spcAft>
                <a:spcPts val="0"/>
              </a:spcAft>
            </a:pP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una sartoria sono stati utilizzati 1087 bottoni e ne sono rimasti ancora 254. Quanti bottoni erano stati acquistati </a:t>
            </a:r>
            <a:r>
              <a:rPr lang="it-IT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tutto?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una piccola città ci sono due scuole; la prima è frequentata da 148 alunni, la seconda da 192. Qual è la differenza?</a:t>
            </a:r>
          </a:p>
          <a:p>
            <a:pPr algn="just">
              <a:spcAft>
                <a:spcPts val="0"/>
              </a:spcAft>
            </a:pP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L’album delle fotografie di Marta contiene 638 foto. Se in ogni pagina sono state posizionate 6 foto, quante pagine dell’album sono state occupate?</a:t>
            </a:r>
          </a:p>
          <a:p>
            <a:pPr algn="just">
              <a:spcAft>
                <a:spcPts val="0"/>
              </a:spcAft>
            </a:pP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Nell’azienda agricola del signor Luigi vengono prodotte 416 bottiglie d’olio che vengono distribuite in parti uguali in 8 negozi. Quante bottiglie d’olio vengono consegnate in ogni negozio?</a:t>
            </a:r>
            <a:endParaRPr lang="it-I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Segnale acust. registr." descr="Segnale acust. registr.">
            <a:hlinkClick r:id="" action="ppaction://media"/>
            <a:extLst>
              <a:ext uri="{FF2B5EF4-FFF2-40B4-BE49-F238E27FC236}">
                <a16:creationId xmlns:a16="http://schemas.microsoft.com/office/drawing/2014/main" id="{3D2370FB-544A-1144-A296-A31F5EB3B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31575" y="11652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1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occia">
  <a:themeElements>
    <a:clrScheme name="Gocci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Gocci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cci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{2776556E-A4B5-4245-8A69-23DFD76DBBBE}tf10001073</Template>
  <TotalTime>227</TotalTime>
  <Words>298</Words>
  <Application>Microsoft Office PowerPoint</Application>
  <PresentationFormat>Widescreen</PresentationFormat>
  <Paragraphs>33</Paragraphs>
  <Slides>8</Slides>
  <Notes>0</Notes>
  <HiddenSlides>0</HiddenSlides>
  <MMClips>8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2" baseType="lpstr">
      <vt:lpstr>Arial</vt:lpstr>
      <vt:lpstr>Calibri</vt:lpstr>
      <vt:lpstr>Tw Cen MT</vt:lpstr>
      <vt:lpstr>Goccia</vt:lpstr>
      <vt:lpstr> Classi Terze  - i problemi  </vt:lpstr>
      <vt:lpstr>Risolviamo i problemi aritmetici</vt:lpstr>
      <vt:lpstr>Diagramma di flusso per risolvere un problema</vt:lpstr>
      <vt:lpstr>     ESEGUIRE l’operazione prima in RIGA e poi in COLONNA   Risolvere col DIAGRAMMA A BLOCCHI  Scrivere la RISPOSTA </vt:lpstr>
      <vt:lpstr>Presentazione standard di PowerPoint</vt:lpstr>
      <vt:lpstr>Nei problemi ci sono le cosiddette «parole chiave» che ci permettono di individuare l’operazione adatta per la risoluzione</vt:lpstr>
      <vt:lpstr>Ora bambini osserviamo questo video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Classe III f  plesso «frà siciliano»</dc:title>
  <dc:creator>Microsoft Office User</dc:creator>
  <cp:lastModifiedBy>Vincenzo Romano</cp:lastModifiedBy>
  <cp:revision>21</cp:revision>
  <dcterms:created xsi:type="dcterms:W3CDTF">2020-03-18T10:25:11Z</dcterms:created>
  <dcterms:modified xsi:type="dcterms:W3CDTF">2020-03-21T08:14:33Z</dcterms:modified>
</cp:coreProperties>
</file>