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11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-2115616"/>
            <a:ext cx="4139952" cy="3528392"/>
          </a:xfrm>
        </p:spPr>
        <p:txBody>
          <a:bodyPr>
            <a:normAutofit/>
          </a:bodyPr>
          <a:lstStyle/>
          <a:p>
            <a:r>
              <a:rPr lang="it-IT" sz="3100" dirty="0" smtClean="0">
                <a:solidFill>
                  <a:srgbClr val="FF0000"/>
                </a:solidFill>
              </a:rPr>
              <a:t>LA MOLTIPLICAZIONE CON I DECIMALI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Segnaposto testo 9"/>
          <p:cNvSpPr>
            <a:spLocks noGrp="1"/>
          </p:cNvSpPr>
          <p:nvPr>
            <p:ph type="body" sz="half" idx="2"/>
          </p:nvPr>
        </p:nvSpPr>
        <p:spPr>
          <a:xfrm>
            <a:off x="179512" y="3645024"/>
            <a:ext cx="7099176" cy="252028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La moltiplicazione con i numeri decimali si esegue come se </a:t>
            </a:r>
            <a:r>
              <a:rPr lang="it-IT" dirty="0" smtClean="0">
                <a:solidFill>
                  <a:srgbClr val="FF0000"/>
                </a:solidFill>
              </a:rPr>
              <a:t>NON</a:t>
            </a:r>
            <a:r>
              <a:rPr lang="it-IT" dirty="0" smtClean="0">
                <a:solidFill>
                  <a:srgbClr val="00B0F0"/>
                </a:solidFill>
              </a:rPr>
              <a:t> ci fosse la </a:t>
            </a:r>
            <a:r>
              <a:rPr lang="it-IT" dirty="0" smtClean="0">
                <a:solidFill>
                  <a:srgbClr val="FF0000"/>
                </a:solidFill>
              </a:rPr>
              <a:t>VIRGOLA. </a:t>
            </a:r>
            <a:r>
              <a:rPr lang="it-IT" dirty="0" smtClean="0">
                <a:solidFill>
                  <a:srgbClr val="00B0F0"/>
                </a:solidFill>
              </a:rPr>
              <a:t>In pratica 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bisogna  </a:t>
            </a:r>
            <a:r>
              <a:rPr lang="it-IT" dirty="0" smtClean="0">
                <a:solidFill>
                  <a:srgbClr val="FF0000"/>
                </a:solidFill>
              </a:rPr>
              <a:t>trasformare il numero decimale  in un numero intero usando la </a:t>
            </a:r>
            <a:r>
              <a:rPr lang="it-IT" dirty="0" smtClean="0">
                <a:solidFill>
                  <a:srgbClr val="00B0F0"/>
                </a:solidFill>
              </a:rPr>
              <a:t> proprietà invariantiva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( cioè moltiplicare i fattori decimali per 10, per 100, per 1000 . . . ). Per avere il risultato esatto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NON dimenticare MAI di 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F0"/>
                </a:solidFill>
              </a:rPr>
              <a:t>dividerlo per 10, 100 , 1000, a seconda di come lo hai moltiplicato.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Ora ti svelo un segreto segretissimo : non dirlo a nessuno                                                                 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Per farla facile nel prodotto finale, partendo da destra   ( ultima cifra del numero), si lasciano dopo la virgola tante cifre quante sono complessivamente quelle decimali dei fattori.</a:t>
            </a:r>
            <a:endParaRPr lang="it-IT" dirty="0">
              <a:solidFill>
                <a:srgbClr val="00B0F0"/>
              </a:solidFill>
            </a:endParaRPr>
          </a:p>
        </p:txBody>
      </p:sp>
      <p:pic>
        <p:nvPicPr>
          <p:cNvPr id="7" name="Segnaposto contenuto 6" descr="piccolo princip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9478" r="19478"/>
          <a:stretch>
            <a:fillRect/>
          </a:stretch>
        </p:blipFill>
        <p:spPr>
          <a:xfrm>
            <a:off x="4283968" y="145740"/>
            <a:ext cx="4464496" cy="3348372"/>
          </a:xfrm>
        </p:spPr>
      </p:pic>
      <p:pic>
        <p:nvPicPr>
          <p:cNvPr id="14" name="Immagine 13" descr="s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581128"/>
            <a:ext cx="288032" cy="288032"/>
          </a:xfrm>
          <a:prstGeom prst="rect">
            <a:avLst/>
          </a:prstGeom>
        </p:spPr>
      </p:pic>
      <p:pic>
        <p:nvPicPr>
          <p:cNvPr id="6" name="Immagine 5" descr="IMG_20200318_1759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340768"/>
            <a:ext cx="1728192" cy="1296144"/>
          </a:xfrm>
          <a:prstGeom prst="rect">
            <a:avLst/>
          </a:prstGeom>
        </p:spPr>
      </p:pic>
      <p:pic>
        <p:nvPicPr>
          <p:cNvPr id="11" name="Immagine 10" descr="IMG_20200318_174753_BURST001_COV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1196752"/>
            <a:ext cx="1512168" cy="1656183"/>
          </a:xfrm>
          <a:prstGeom prst="rect">
            <a:avLst/>
          </a:prstGeom>
        </p:spPr>
      </p:pic>
      <p:pic>
        <p:nvPicPr>
          <p:cNvPr id="12" name="Immagine 11" descr="IMG_20200318_17465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6296" y="3645024"/>
            <a:ext cx="1725165" cy="244827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CONFRONTI OPERATIVI </a:t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OSSERVA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Quando     esegui   un’addizione    o   una </a:t>
            </a:r>
          </a:p>
          <a:p>
            <a:pPr>
              <a:buNone/>
            </a:pPr>
            <a:r>
              <a:rPr lang="it-IT" sz="1600" dirty="0" smtClean="0"/>
              <a:t>sottrazione       in    colonna    con numeri    </a:t>
            </a:r>
          </a:p>
          <a:p>
            <a:pPr>
              <a:buNone/>
            </a:pPr>
            <a:r>
              <a:rPr lang="it-IT" sz="1600" dirty="0" smtClean="0"/>
              <a:t>decimali               devi         </a:t>
            </a:r>
            <a:r>
              <a:rPr lang="it-IT" sz="1600" dirty="0" smtClean="0">
                <a:solidFill>
                  <a:srgbClr val="FF0000"/>
                </a:solidFill>
              </a:rPr>
              <a:t>assolutamente</a:t>
            </a:r>
          </a:p>
          <a:p>
            <a:pPr>
              <a:buNone/>
            </a:pPr>
            <a:r>
              <a:rPr lang="it-IT" sz="1600" dirty="0" smtClean="0"/>
              <a:t>rispettare la posizione delle cifre( cioè  le u  </a:t>
            </a:r>
          </a:p>
          <a:p>
            <a:pPr>
              <a:buNone/>
            </a:pPr>
            <a:r>
              <a:rPr lang="it-IT" sz="1600" dirty="0" smtClean="0"/>
              <a:t>sotto le u, i d sotto i d . . . ).</a:t>
            </a:r>
          </a:p>
          <a:p>
            <a:pPr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Osserva :</a:t>
            </a:r>
            <a:endParaRPr lang="it-IT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400" dirty="0" smtClean="0">
                <a:latin typeface="+mj-lt"/>
              </a:rPr>
              <a:t> </a:t>
            </a:r>
          </a:p>
          <a:p>
            <a:pPr algn="ctr"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1600" i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Quando </a:t>
            </a:r>
            <a:r>
              <a:rPr lang="it-IT" sz="1600" dirty="0" smtClean="0"/>
              <a:t> </a:t>
            </a:r>
            <a:r>
              <a:rPr lang="it-IT" sz="1600" dirty="0" smtClean="0"/>
              <a:t>si e</a:t>
            </a:r>
            <a:r>
              <a:rPr lang="it-IT" sz="1600" dirty="0" smtClean="0"/>
              <a:t>segue una </a:t>
            </a:r>
            <a:r>
              <a:rPr lang="it-IT" sz="1600" dirty="0" smtClean="0"/>
              <a:t>moltiplicazione in </a:t>
            </a:r>
            <a:r>
              <a:rPr lang="it-IT" sz="1600" dirty="0" smtClean="0"/>
              <a:t>colonna con </a:t>
            </a:r>
            <a:r>
              <a:rPr lang="it-IT" sz="1600" dirty="0" smtClean="0"/>
              <a:t>fattori decimali e non, si può incolonnare </a:t>
            </a:r>
            <a:r>
              <a:rPr lang="it-IT" sz="1600" dirty="0" smtClean="0">
                <a:solidFill>
                  <a:srgbClr val="FF0000"/>
                </a:solidFill>
              </a:rPr>
              <a:t> senza rispettare la posizione delle cifre !!!!!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 OSSERVA:</a:t>
            </a:r>
          </a:p>
          <a:p>
            <a:pPr algn="ctr"/>
            <a:endParaRPr lang="it-IT" sz="1600" dirty="0"/>
          </a:p>
        </p:txBody>
      </p:sp>
      <p:pic>
        <p:nvPicPr>
          <p:cNvPr id="9" name="Immagine 8" descr="bimbo rag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620688"/>
            <a:ext cx="936104" cy="936104"/>
          </a:xfrm>
          <a:prstGeom prst="rect">
            <a:avLst/>
          </a:prstGeom>
        </p:spPr>
      </p:pic>
      <p:pic>
        <p:nvPicPr>
          <p:cNvPr id="10" name="Immagine 9" descr="IMG_20200318_1753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933056"/>
            <a:ext cx="1512168" cy="1134126"/>
          </a:xfrm>
          <a:prstGeom prst="rect">
            <a:avLst/>
          </a:prstGeom>
        </p:spPr>
      </p:pic>
      <p:pic>
        <p:nvPicPr>
          <p:cNvPr id="11" name="Immagine 10" descr="IMG_20200318_1752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1" y="3951058"/>
            <a:ext cx="1512168" cy="1134126"/>
          </a:xfrm>
          <a:prstGeom prst="rect">
            <a:avLst/>
          </a:prstGeom>
        </p:spPr>
      </p:pic>
      <p:pic>
        <p:nvPicPr>
          <p:cNvPr id="21" name="Immagine 20" descr="IMG_20200318_23055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717032"/>
            <a:ext cx="2400267" cy="1800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OK! </a:t>
            </a:r>
          </a:p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PROVA  A VEDERE COSA SAI FARE!</a:t>
            </a:r>
            <a:endParaRPr lang="it-IT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Segnaposto immagine 9" descr="monit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76" r="5476"/>
          <a:stretch>
            <a:fillRect/>
          </a:stretch>
        </p:blipFill>
        <p:spPr>
          <a:xfrm>
            <a:off x="323528" y="908720"/>
            <a:ext cx="2659620" cy="1800200"/>
          </a:xfrm>
        </p:spPr>
      </p:pic>
      <p:pic>
        <p:nvPicPr>
          <p:cNvPr id="11" name="Immagine 10" descr="IMG_20200318_1800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9964">
            <a:off x="3203848" y="1124744"/>
            <a:ext cx="5328592" cy="3996444"/>
          </a:xfrm>
          <a:prstGeom prst="rect">
            <a:avLst/>
          </a:prstGeom>
        </p:spPr>
      </p:pic>
      <p:pic>
        <p:nvPicPr>
          <p:cNvPr id="12" name="Immagine 11" descr="giraf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653136"/>
            <a:ext cx="1902876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39552" y="1052736"/>
            <a:ext cx="2952328" cy="720080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6F1162"/>
                </a:solidFill>
              </a:rPr>
              <a:t>Ora </a:t>
            </a:r>
            <a:r>
              <a:rPr lang="it-IT" sz="3600" dirty="0" smtClean="0">
                <a:solidFill>
                  <a:srgbClr val="6F1162"/>
                </a:solidFill>
              </a:rPr>
              <a:t>tocca </a:t>
            </a:r>
            <a:r>
              <a:rPr lang="it-IT" sz="3600" dirty="0" smtClean="0">
                <a:solidFill>
                  <a:srgbClr val="6F1162"/>
                </a:solidFill>
              </a:rPr>
              <a:t>a </a:t>
            </a:r>
            <a:r>
              <a:rPr lang="it-IT" sz="3600" dirty="0" smtClean="0">
                <a:solidFill>
                  <a:srgbClr val="6F1162"/>
                </a:solidFill>
              </a:rPr>
              <a:t>te :</a:t>
            </a:r>
            <a:br>
              <a:rPr lang="it-IT" sz="3600" dirty="0" smtClean="0">
                <a:solidFill>
                  <a:srgbClr val="6F1162"/>
                </a:solidFill>
              </a:rPr>
            </a:br>
            <a:r>
              <a:rPr lang="it-IT" sz="3600" dirty="0" smtClean="0">
                <a:solidFill>
                  <a:srgbClr val="6F1162"/>
                </a:solidFill>
              </a:rPr>
              <a:t>        </a:t>
            </a:r>
            <a:r>
              <a:rPr lang="it-IT" sz="3600" dirty="0" smtClean="0">
                <a:solidFill>
                  <a:srgbClr val="FF0000"/>
                </a:solidFill>
              </a:rPr>
              <a:t>INVENTANE </a:t>
            </a:r>
            <a:br>
              <a:rPr lang="it-IT" sz="3600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DI</a:t>
            </a:r>
            <a:r>
              <a:rPr lang="it-IT" sz="3600" dirty="0" smtClean="0">
                <a:solidFill>
                  <a:srgbClr val="FF0000"/>
                </a:solidFill>
              </a:rPr>
              <a:t>    TUTTI  I TIPI </a:t>
            </a:r>
            <a:endParaRPr lang="it-IT" sz="3600" dirty="0">
              <a:solidFill>
                <a:srgbClr val="6F1162"/>
              </a:solidFill>
            </a:endParaRPr>
          </a:p>
        </p:txBody>
      </p:sp>
      <p:pic>
        <p:nvPicPr>
          <p:cNvPr id="7" name="Segnaposto contenuto 6" descr="gatto stria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52120" y="1124744"/>
            <a:ext cx="2543175" cy="1800225"/>
          </a:xfrm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6372200" y="22768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201</Words>
  <Application>Microsoft Office PowerPoint</Application>
  <PresentationFormat>Presentazione su schermo (4:3)</PresentationFormat>
  <Paragraphs>22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LA MOLTIPLICAZIONE CON I DECIMALI </vt:lpstr>
      <vt:lpstr>CONFRONTI OPERATIVI  OSSERVA</vt:lpstr>
      <vt:lpstr>Diapositiva 3</vt:lpstr>
      <vt:lpstr>Ora tocca a te :         INVENTANE   DI    TUTTI  I TIPI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MOLTIPLICAZIONE CON I DECIMALI </dc:title>
  <dc:creator>Fabio</dc:creator>
  <cp:lastModifiedBy>Fabio</cp:lastModifiedBy>
  <cp:revision>30</cp:revision>
  <dcterms:created xsi:type="dcterms:W3CDTF">2020-03-18T14:09:37Z</dcterms:created>
  <dcterms:modified xsi:type="dcterms:W3CDTF">2020-03-18T22:30:19Z</dcterms:modified>
</cp:coreProperties>
</file>