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73" r:id="rId4"/>
    <p:sldId id="259" r:id="rId5"/>
    <p:sldId id="274" r:id="rId6"/>
    <p:sldId id="260" r:id="rId7"/>
    <p:sldId id="275" r:id="rId8"/>
    <p:sldId id="262" r:id="rId9"/>
    <p:sldId id="263" r:id="rId10"/>
    <p:sldId id="264" r:id="rId11"/>
    <p:sldId id="265" r:id="rId12"/>
    <p:sldId id="266" r:id="rId13"/>
    <p:sldId id="270" r:id="rId14"/>
    <p:sldId id="267" r:id="rId15"/>
    <p:sldId id="277" r:id="rId16"/>
    <p:sldId id="261" r:id="rId17"/>
    <p:sldId id="276" r:id="rId18"/>
    <p:sldId id="268" r:id="rId19"/>
    <p:sldId id="271" r:id="rId20"/>
    <p:sldId id="269" r:id="rId21"/>
    <p:sldId id="27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FF47"/>
    <a:srgbClr val="E25600"/>
    <a:srgbClr val="EE6600"/>
    <a:srgbClr val="276EFD"/>
    <a:srgbClr val="2597FF"/>
    <a:srgbClr val="6C0A00"/>
    <a:srgbClr val="5C2E00"/>
    <a:srgbClr val="D68B1C"/>
    <a:srgbClr val="552579"/>
    <a:srgbClr val="FF9E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12" autoAdjust="0"/>
    <p:restoredTop sz="94660"/>
  </p:normalViewPr>
  <p:slideViewPr>
    <p:cSldViewPr>
      <p:cViewPr varScale="1">
        <p:scale>
          <a:sx n="70" d="100"/>
          <a:sy n="70" d="100"/>
        </p:scale>
        <p:origin x="163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549A6-2AD8-4F40-AC68-68B8E8D94CE1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8C5868-20D4-4044-808E-D68A7471D8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5500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C5868-20D4-4044-808E-D68A7471D83A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2746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9786" y="4650640"/>
            <a:ext cx="7787954" cy="610820"/>
          </a:xfrm>
          <a:effectLst>
            <a:outerShdw blurRad="50800" dist="38100" dir="2700000" algn="ctr" rotWithShape="0">
              <a:schemeClr val="tx1">
                <a:alpha val="74000"/>
              </a:scheme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rgbClr val="9FFF4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9786" y="5261460"/>
            <a:ext cx="7787954" cy="6108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138424"/>
            <a:ext cx="8229600" cy="610820"/>
          </a:xfrm>
          <a:effectLst>
            <a:outerShdw blurRad="50800" dist="38100" dir="2700000" algn="ctr" rotWithShape="0">
              <a:schemeClr val="tx1">
                <a:alpha val="84000"/>
              </a:scheme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rgbClr val="92D05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749245"/>
            <a:ext cx="8229600" cy="427574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7899" y="527605"/>
            <a:ext cx="6566314" cy="763525"/>
          </a:xfrm>
          <a:effectLst>
            <a:outerShdw blurRad="38100" dist="50800" dir="2700000" algn="ctr" rotWithShape="0">
              <a:schemeClr val="tx1">
                <a:alpha val="78000"/>
              </a:scheme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rgbClr val="92D05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7900" y="1291130"/>
            <a:ext cx="6566314" cy="4428445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3014"/>
            <a:ext cx="8229600" cy="58462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1064360"/>
            <a:ext cx="8093365" cy="532180"/>
          </a:xfrm>
          <a:effectLst>
            <a:outerShdw blurRad="38100" dist="38100" dir="2700000" algn="ctr" rotWithShape="0">
              <a:schemeClr val="tx1">
                <a:alpha val="79000"/>
              </a:scheme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rgbClr val="92D05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70" y="1596539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70" y="2226401"/>
            <a:ext cx="4040188" cy="3798584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6790" y="1596539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6790" y="2226401"/>
            <a:ext cx="4041775" cy="3798584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9785" y="3734410"/>
            <a:ext cx="7787954" cy="61082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“ IL BRUCO MISURATUTTO”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3885" y="5261460"/>
            <a:ext cx="4123035" cy="1374345"/>
          </a:xfrm>
        </p:spPr>
        <p:txBody>
          <a:bodyPr>
            <a:noAutofit/>
          </a:bodyPr>
          <a:lstStyle/>
          <a:p>
            <a:r>
              <a:rPr lang="en-US" i="1" dirty="0" smtClean="0"/>
              <a:t>RACCONTO DI LEO LEONNI A CURA DEI COMPAGNI DI CLASSE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365195" y="1291130"/>
            <a:ext cx="6566314" cy="763525"/>
          </a:xfrm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…IL BECCO DEL TUCANO…</a:t>
            </a:r>
            <a:endParaRPr lang="it-IT" b="1" dirty="0">
              <a:solidFill>
                <a:schemeClr val="bg1"/>
              </a:solidFill>
            </a:endParaRPr>
          </a:p>
        </p:txBody>
      </p:sp>
      <p:pic>
        <p:nvPicPr>
          <p:cNvPr id="2" name="Segnaposto contenuto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4375" y="2360066"/>
            <a:ext cx="7337953" cy="412377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5509710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17899" y="1138425"/>
            <a:ext cx="6566314" cy="763525"/>
          </a:xfrm>
        </p:spPr>
        <p:txBody>
          <a:bodyPr/>
          <a:lstStyle/>
          <a:p>
            <a:r>
              <a:rPr lang="it-IT" b="1" dirty="0" smtClean="0">
                <a:solidFill>
                  <a:schemeClr val="bg1"/>
                </a:solidFill>
              </a:rPr>
              <a:t>E MISURO’ TUTTO IL COLIBRI’…</a:t>
            </a:r>
            <a:endParaRPr lang="it-IT" b="1" dirty="0">
              <a:solidFill>
                <a:schemeClr val="bg1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9785" y="1901950"/>
            <a:ext cx="6205642" cy="4429125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371355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4375" y="1291130"/>
            <a:ext cx="7940660" cy="53446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3200" b="1" dirty="0" smtClean="0"/>
              <a:t>POI UN GIORNO IL BRUCO INCONTRO’UN USIGNOLO CHE GLI DISSE:</a:t>
            </a:r>
          </a:p>
          <a:p>
            <a:pPr marL="0" indent="0">
              <a:buNone/>
            </a:pPr>
            <a:r>
              <a:rPr lang="it-IT" sz="3200" b="1" dirty="0" smtClean="0"/>
              <a:t>-MISURA LA MIA CANZONE!!!</a:t>
            </a:r>
          </a:p>
          <a:p>
            <a:pPr marL="0" indent="0">
              <a:buNone/>
            </a:pPr>
            <a:r>
              <a:rPr lang="it-IT" sz="3200" b="1" dirty="0" smtClean="0"/>
              <a:t>-MA…MA…COME POSSO FARE UNA COSA SIMILE???-RISPOSE IL BRUCO</a:t>
            </a:r>
          </a:p>
          <a:p>
            <a:pPr marL="0" indent="0">
              <a:buNone/>
            </a:pPr>
            <a:r>
              <a:rPr lang="it-IT" sz="3200" b="1" dirty="0" smtClean="0"/>
              <a:t>-IO MISURO SOLTANTO LE COSE, NON LE CANZONI!!!</a:t>
            </a:r>
          </a:p>
          <a:p>
            <a:pPr marL="0" indent="0">
              <a:buNone/>
            </a:pPr>
            <a:r>
              <a:rPr lang="it-IT" sz="3200" b="1" dirty="0" smtClean="0"/>
              <a:t>-MISURA IL MIO CANTO O TI MANGIO IN UN BOCCONE!!!-RIPETE’ MINACCIOSO  L’USIGNOLO.</a:t>
            </a:r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20067310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1670" y="2054655"/>
            <a:ext cx="7940660" cy="4428445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717081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4375" y="1291130"/>
            <a:ext cx="7787955" cy="48865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3600" b="1" dirty="0" smtClean="0"/>
              <a:t>ALLORA IL BRUCO EBBE UN’IDEA!</a:t>
            </a:r>
          </a:p>
          <a:p>
            <a:pPr marL="0" indent="0">
              <a:buNone/>
            </a:pPr>
            <a:r>
              <a:rPr lang="it-IT" sz="3600" b="1" dirty="0" smtClean="0"/>
              <a:t>-PROVERO’-DISSE</a:t>
            </a:r>
          </a:p>
          <a:p>
            <a:pPr marL="0" indent="0">
              <a:buNone/>
            </a:pPr>
            <a:r>
              <a:rPr lang="it-IT" sz="3600" b="1" dirty="0" smtClean="0"/>
              <a:t>-TU COMINCIA A CANTARE!</a:t>
            </a:r>
          </a:p>
          <a:p>
            <a:pPr marL="0" indent="0">
              <a:buNone/>
            </a:pPr>
            <a:r>
              <a:rPr lang="it-IT" sz="3600" b="1" dirty="0" smtClean="0"/>
              <a:t> L’USIGNOLO SI MISE A CANTARE MELODIOSAMENTE E IL BRUCO COMINCIO’ A MISURARE E…</a:t>
            </a:r>
          </a:p>
          <a:p>
            <a:pPr marL="0" indent="0">
              <a:buNone/>
            </a:pPr>
            <a:r>
              <a:rPr lang="it-IT" sz="3600" b="1" dirty="0" smtClean="0"/>
              <a:t>-MISURO’ E </a:t>
            </a:r>
            <a:r>
              <a:rPr lang="it-IT" sz="3600" b="1" dirty="0" smtClean="0"/>
              <a:t>MISURO</a:t>
            </a:r>
            <a:r>
              <a:rPr lang="it-IT" sz="3600" b="1" dirty="0" smtClean="0"/>
              <a:t>’</a:t>
            </a:r>
          </a:p>
          <a:p>
            <a:pPr marL="0" indent="0">
              <a:buNone/>
            </a:pPr>
            <a:r>
              <a:rPr lang="it-IT" sz="3600" b="1" dirty="0"/>
              <a:t>-</a:t>
            </a:r>
            <a:r>
              <a:rPr lang="it-IT" sz="3600" b="1" dirty="0" smtClean="0"/>
              <a:t>CENTIMETRO </a:t>
            </a:r>
            <a:r>
              <a:rPr lang="it-IT" sz="3600" b="1" dirty="0"/>
              <a:t>PER CENTIMETRO</a:t>
            </a:r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989496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8965" y="1596540"/>
            <a:ext cx="8246070" cy="519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4550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4000" b="1" dirty="0" smtClean="0"/>
              <a:t>-PASSO DOPO PASSO…</a:t>
            </a:r>
          </a:p>
          <a:p>
            <a:pPr marL="0" indent="0">
              <a:buNone/>
            </a:pPr>
            <a:r>
              <a:rPr lang="it-IT" sz="4000" b="1" dirty="0" smtClean="0"/>
              <a:t>FINO A CHE RIUSCI’ AD ALLONTANARSI E A SCOMPARIRE TRA L’ERBA DEL PRATO E A METTERSI IN SALVO FELICE E CONTENTO!!!</a:t>
            </a:r>
            <a:endParaRPr lang="it-IT" sz="4000" b="1" dirty="0"/>
          </a:p>
        </p:txBody>
      </p:sp>
    </p:spTree>
    <p:extLst>
      <p:ext uri="{BB962C8B-B14F-4D97-AF65-F5344CB8AC3E}">
        <p14:creationId xmlns:p14="http://schemas.microsoft.com/office/powerpoint/2010/main" val="9998431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59" y="1901950"/>
            <a:ext cx="8704185" cy="4733855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559340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1000" y="985720"/>
            <a:ext cx="8229600" cy="916230"/>
          </a:xfrm>
        </p:spPr>
        <p:txBody>
          <a:bodyPr>
            <a:noAutofit/>
          </a:bodyPr>
          <a:lstStyle/>
          <a:p>
            <a:r>
              <a:rPr lang="it-IT" sz="3600" b="1" dirty="0" smtClean="0">
                <a:solidFill>
                  <a:schemeClr val="bg1"/>
                </a:solidFill>
              </a:rPr>
              <a:t>ADESSO ANCHE TU FAI COME IL BRUCO «MISURATUTTO»….</a:t>
            </a:r>
            <a:endParaRPr lang="it-IT" sz="3600" b="1" dirty="0">
              <a:solidFill>
                <a:schemeClr val="bg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46551" y="2054655"/>
            <a:ext cx="4038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b="1" dirty="0" smtClean="0">
                <a:solidFill>
                  <a:schemeClr val="bg1"/>
                </a:solidFill>
              </a:rPr>
              <a:t>1 PRENDI IL METRO</a:t>
            </a:r>
          </a:p>
          <a:p>
            <a:pPr marL="0" indent="0">
              <a:buNone/>
            </a:pPr>
            <a:r>
              <a:rPr lang="it-IT" b="1" dirty="0" smtClean="0">
                <a:solidFill>
                  <a:schemeClr val="bg1"/>
                </a:solidFill>
              </a:rPr>
              <a:t>2 COMINCIA A MISURARE LA LUNGHEZZA </a:t>
            </a:r>
          </a:p>
          <a:p>
            <a:pPr marL="0" indent="0">
              <a:buNone/>
            </a:pPr>
            <a:endParaRPr lang="it-IT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it-IT" b="1" dirty="0" smtClean="0">
                <a:solidFill>
                  <a:schemeClr val="bg1"/>
                </a:solidFill>
              </a:rPr>
              <a:t>E LA LARGHEZZA</a:t>
            </a:r>
          </a:p>
          <a:p>
            <a:pPr marL="0" indent="0">
              <a:buNone/>
            </a:pPr>
            <a:endParaRPr lang="it-IT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0" y="2054655"/>
            <a:ext cx="4038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b="1" dirty="0">
                <a:solidFill>
                  <a:schemeClr val="bg1"/>
                </a:solidFill>
              </a:rPr>
              <a:t>DI TUTTE LE COSE CHE VEDI IN CASA TUA:</a:t>
            </a:r>
          </a:p>
          <a:p>
            <a:pPr marL="0" indent="0">
              <a:buNone/>
            </a:pPr>
            <a:r>
              <a:rPr lang="it-IT" b="1" dirty="0" smtClean="0">
                <a:solidFill>
                  <a:schemeClr val="bg1"/>
                </a:solidFill>
              </a:rPr>
              <a:t>IL TAVOLO</a:t>
            </a:r>
          </a:p>
          <a:p>
            <a:pPr marL="0" indent="0">
              <a:buNone/>
            </a:pPr>
            <a:r>
              <a:rPr lang="it-IT" b="1" dirty="0" smtClean="0">
                <a:solidFill>
                  <a:schemeClr val="bg1"/>
                </a:solidFill>
              </a:rPr>
              <a:t>IL FRIGORIFERO</a:t>
            </a:r>
          </a:p>
          <a:p>
            <a:pPr marL="0" indent="0">
              <a:buNone/>
            </a:pPr>
            <a:r>
              <a:rPr lang="it-IT" b="1" dirty="0" smtClean="0">
                <a:solidFill>
                  <a:schemeClr val="bg1"/>
                </a:solidFill>
              </a:rPr>
              <a:t>IL MOBILE</a:t>
            </a:r>
          </a:p>
          <a:p>
            <a:pPr marL="0" indent="0">
              <a:buNone/>
            </a:pPr>
            <a:r>
              <a:rPr lang="it-IT" b="1" dirty="0" smtClean="0">
                <a:solidFill>
                  <a:schemeClr val="bg1"/>
                </a:solidFill>
              </a:rPr>
              <a:t>IL DIVANO</a:t>
            </a:r>
          </a:p>
          <a:p>
            <a:pPr marL="0" indent="0">
              <a:buNone/>
            </a:pPr>
            <a:endParaRPr lang="it-IT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it-IT" b="1" dirty="0" smtClean="0">
                <a:solidFill>
                  <a:schemeClr val="bg1"/>
                </a:solidFill>
              </a:rPr>
              <a:t>E QUELLO CHE VUOI TU!!!</a:t>
            </a:r>
            <a:endParaRPr lang="it-IT" b="1" dirty="0">
              <a:solidFill>
                <a:schemeClr val="bg1"/>
              </a:solidFill>
            </a:endParaRPr>
          </a:p>
        </p:txBody>
      </p:sp>
      <p:cxnSp>
        <p:nvCxnSpPr>
          <p:cNvPr id="6" name="Connettore 2 5"/>
          <p:cNvCxnSpPr/>
          <p:nvPr/>
        </p:nvCxnSpPr>
        <p:spPr>
          <a:xfrm>
            <a:off x="732460" y="3734410"/>
            <a:ext cx="2901395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>
            <a:off x="2161245" y="4585625"/>
            <a:ext cx="43827" cy="1936406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96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1517900" y="1138425"/>
            <a:ext cx="6566314" cy="916230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ECCO IL METRO «MISURATUTTO»</a:t>
            </a:r>
            <a:br>
              <a:rPr lang="it-IT" b="1" dirty="0" smtClean="0">
                <a:solidFill>
                  <a:schemeClr val="bg1"/>
                </a:solidFill>
              </a:rPr>
            </a:br>
            <a:r>
              <a:rPr lang="it-IT" b="1" dirty="0" smtClean="0">
                <a:solidFill>
                  <a:schemeClr val="bg1"/>
                </a:solidFill>
              </a:rPr>
              <a:t>CHE TI SERVIRA’…</a:t>
            </a:r>
            <a:endParaRPr lang="it-IT" b="1" dirty="0">
              <a:solidFill>
                <a:schemeClr val="bg1"/>
              </a:solidFill>
            </a:endParaRPr>
          </a:p>
        </p:txBody>
      </p:sp>
      <p:pic>
        <p:nvPicPr>
          <p:cNvPr id="2" name="Segnaposto contenuto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4375" y="2360065"/>
            <a:ext cx="2619375" cy="174307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590" y="2245765"/>
            <a:ext cx="2466975" cy="185737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8842" y="4956050"/>
            <a:ext cx="5955495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3827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“IL BRUCO MISURATUTTO”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781451"/>
            <a:ext cx="8229600" cy="42757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smtClean="0"/>
              <a:t>UN GIORNO UN PETTIROSSO AFFAMATO VIDE SU UN RAMO UN BRUCO VERDE COME LO SMERALDO E SUBITO APRI’ IL BECCO PER MANGIARSELO.</a:t>
            </a:r>
            <a:endParaRPr lang="en-US" sz="3600" b="1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25" y="4039820"/>
            <a:ext cx="8535140" cy="274869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</p:pic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758847" y="3887115"/>
            <a:ext cx="7772400" cy="2137870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ASPETTA, DICCI UN PO’…</a:t>
            </a:r>
            <a:br>
              <a:rPr lang="it-IT" dirty="0" smtClean="0">
                <a:solidFill>
                  <a:schemeClr val="bg1"/>
                </a:solidFill>
              </a:rPr>
            </a:br>
            <a:r>
              <a:rPr lang="it-IT" dirty="0" smtClean="0">
                <a:solidFill>
                  <a:schemeClr val="bg1"/>
                </a:solidFill>
              </a:rPr>
              <a:t>TI E’ PIACIUTO QUESTO RACCONTO?</a:t>
            </a:r>
            <a:br>
              <a:rPr lang="it-IT" dirty="0" smtClean="0">
                <a:solidFill>
                  <a:schemeClr val="bg1"/>
                </a:solidFill>
              </a:rPr>
            </a:br>
            <a:r>
              <a:rPr lang="it-IT" dirty="0" smtClean="0">
                <a:solidFill>
                  <a:schemeClr val="bg1"/>
                </a:solidFill>
              </a:rPr>
              <a:t>RISPONDICI…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>
          <a:xfrm>
            <a:off x="758847" y="1443836"/>
            <a:ext cx="7772400" cy="1958302"/>
          </a:xfrm>
        </p:spPr>
        <p:txBody>
          <a:bodyPr>
            <a:noAutofit/>
          </a:bodyPr>
          <a:lstStyle/>
          <a:p>
            <a:r>
              <a:rPr lang="it-IT" sz="4000" dirty="0" smtClean="0">
                <a:solidFill>
                  <a:schemeClr val="bg1"/>
                </a:solidFill>
              </a:rPr>
              <a:t>ORA CON IL METRO DIVERTITI A MISURARE LE COSE E,  SE VUOI, ANCHE LE PERSONE!!!</a:t>
            </a:r>
            <a:endParaRPr lang="it-IT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1701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296260" y="833015"/>
            <a:ext cx="8229600" cy="1374345"/>
          </a:xfrm>
        </p:spPr>
        <p:txBody>
          <a:bodyPr>
            <a:normAutofit fontScale="90000"/>
          </a:bodyPr>
          <a:lstStyle/>
          <a:p>
            <a:r>
              <a:rPr lang="it-IT" i="1" dirty="0" smtClean="0"/>
              <a:t/>
            </a:r>
            <a:br>
              <a:rPr lang="it-IT" i="1" dirty="0" smtClean="0"/>
            </a:br>
            <a:r>
              <a:rPr lang="it-IT" b="1" i="1" dirty="0" smtClean="0">
                <a:solidFill>
                  <a:srgbClr val="FFFF00"/>
                </a:solidFill>
              </a:rPr>
              <a:t>INDICAZIONI </a:t>
            </a:r>
            <a:r>
              <a:rPr lang="it-IT" b="1" i="1" dirty="0">
                <a:solidFill>
                  <a:srgbClr val="FFFF00"/>
                </a:solidFill>
              </a:rPr>
              <a:t>DA ESEGUIRE NEI PROSSIMI GIORNI IN VIDEOCHIAMATA</a:t>
            </a:r>
            <a:r>
              <a:rPr lang="it-IT" i="1" dirty="0"/>
              <a:t/>
            </a:r>
            <a:br>
              <a:rPr lang="it-IT" i="1" dirty="0"/>
            </a:br>
            <a:endParaRPr lang="it-IT" dirty="0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448965" y="2054655"/>
            <a:ext cx="8229600" cy="427574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b="1" dirty="0" smtClean="0"/>
              <a:t>*ASCOLTO DELLA LETTURA DEI COMPAGNI E DELL’INSEGNANTE;</a:t>
            </a:r>
          </a:p>
          <a:p>
            <a:pPr marL="0" indent="0">
              <a:buNone/>
            </a:pPr>
            <a:r>
              <a:rPr lang="it-IT" b="1" dirty="0" smtClean="0"/>
              <a:t>*VERBALIZZAZIONE DELLA STORIA IN FORMA GUIDATA.</a:t>
            </a:r>
          </a:p>
          <a:p>
            <a:pPr marL="0" indent="0">
              <a:buNone/>
            </a:pPr>
            <a:r>
              <a:rPr lang="it-IT" b="1" dirty="0" smtClean="0"/>
              <a:t>*RIORDINO DELLE IMMAGINI </a:t>
            </a:r>
            <a:r>
              <a:rPr lang="it-IT" b="1" dirty="0"/>
              <a:t>DELLA STORIA </a:t>
            </a:r>
            <a:r>
              <a:rPr lang="it-IT" b="1" dirty="0" smtClean="0"/>
              <a:t>IN SEQUENZA IN:PRIMA-POI-DOPO-INFINE;</a:t>
            </a:r>
          </a:p>
          <a:p>
            <a:pPr marL="0" indent="0">
              <a:buNone/>
            </a:pPr>
            <a:r>
              <a:rPr lang="it-IT" b="1" dirty="0" smtClean="0"/>
              <a:t>*PRODUZIONE DI BREVI DIDASCALIE ASSOCIATE ALLE IMMAGINI,IN FORMA GUIDATA;</a:t>
            </a:r>
          </a:p>
          <a:p>
            <a:pPr marL="0" indent="0">
              <a:buNone/>
            </a:pPr>
            <a:r>
              <a:rPr lang="it-IT" b="1" dirty="0" smtClean="0"/>
              <a:t>*RAPPRESENTAZIONE GRAFICA DEL BRUCO CON L’USO DI ALCUNI MATERIALI A DISPOSIZIONE;</a:t>
            </a:r>
          </a:p>
          <a:p>
            <a:pPr marL="0" indent="0">
              <a:buNone/>
            </a:pPr>
            <a:r>
              <a:rPr lang="it-IT" b="1" dirty="0" smtClean="0"/>
              <a:t>*ESECUZIONE DI TRE ATTIVITA’ LOGICO-MATEMATICHE.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0955322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1670" y="1443835"/>
            <a:ext cx="7940660" cy="519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435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68548" y="833015"/>
            <a:ext cx="7924190" cy="503926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b="1" dirty="0" smtClean="0"/>
              <a:t>IL BRUCO NON SI PERSE D’ANIMO E DISSE:</a:t>
            </a:r>
          </a:p>
          <a:p>
            <a:pPr marL="0" indent="0">
              <a:buNone/>
            </a:pPr>
            <a:r>
              <a:rPr lang="en-US" sz="3200" b="1" dirty="0" smtClean="0"/>
              <a:t>-TI PREGO, NON MI MANGIARE!</a:t>
            </a:r>
          </a:p>
          <a:p>
            <a:pPr marL="0" indent="0">
              <a:buNone/>
            </a:pPr>
            <a:r>
              <a:rPr lang="en-US" sz="3200" b="1" dirty="0" smtClean="0"/>
              <a:t>IO SONO UN BRUCO “MISURATUTTO” E SONO MOLTO UTILE!</a:t>
            </a:r>
          </a:p>
          <a:p>
            <a:pPr marL="0" indent="0">
              <a:buNone/>
            </a:pPr>
            <a:r>
              <a:rPr lang="en-US" sz="3200" b="1" dirty="0" smtClean="0"/>
              <a:t>-IO MISURO TUTTE LE COSE!</a:t>
            </a:r>
          </a:p>
          <a:p>
            <a:pPr marL="0" indent="0">
              <a:buNone/>
            </a:pPr>
            <a:r>
              <a:rPr lang="en-US" sz="3200" b="1" dirty="0" smtClean="0"/>
              <a:t>-DAVVERO???-DISSE IL PETTIROSO,OSSERVANDOLO INCURIOSITO.</a:t>
            </a:r>
          </a:p>
          <a:p>
            <a:pPr marL="0" indent="0">
              <a:buNone/>
            </a:pPr>
            <a:r>
              <a:rPr lang="en-US" sz="3200" b="1" dirty="0" smtClean="0"/>
              <a:t>-ALLORA MISURAMI </a:t>
            </a:r>
            <a:r>
              <a:rPr lang="en-US" sz="3200" b="1" dirty="0" smtClean="0"/>
              <a:t>LA </a:t>
            </a:r>
            <a:r>
              <a:rPr lang="en-US" sz="3200" b="1" dirty="0" smtClean="0"/>
              <a:t>CODA!!!</a:t>
            </a:r>
          </a:p>
          <a:p>
            <a:pPr marL="0" indent="0">
              <a:buNone/>
            </a:pPr>
            <a:r>
              <a:rPr lang="en-US" sz="3200" b="1" dirty="0" smtClean="0"/>
              <a:t>-SEMPLICISSIMO!-DISSE IL  BRUCO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8965" y="1138424"/>
            <a:ext cx="7940660" cy="549677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069367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517900" y="1291130"/>
            <a:ext cx="6566314" cy="51919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3200" b="1" dirty="0" smtClean="0"/>
              <a:t>-UNO,DUE,TRE,QUATTRO…CINQUE CENTIMETRI! ECCO FATTO!!!</a:t>
            </a:r>
          </a:p>
          <a:p>
            <a:pPr marL="0" indent="0">
              <a:buNone/>
            </a:pPr>
            <a:r>
              <a:rPr lang="it-IT" sz="3200" b="1" dirty="0" smtClean="0"/>
              <a:t>-GUARDA,GUARDA!-CINGUETTO’ SODDISFATTO IL PETTIROSSO.</a:t>
            </a:r>
          </a:p>
          <a:p>
            <a:pPr marL="0" indent="0">
              <a:buNone/>
            </a:pPr>
            <a:r>
              <a:rPr lang="it-IT" sz="3200" b="1" dirty="0" smtClean="0"/>
              <a:t>-LA MIA CODA E’ LUNGA CINQUE CENTIMETRI!!!</a:t>
            </a:r>
          </a:p>
          <a:p>
            <a:pPr marL="0" indent="0">
              <a:buNone/>
            </a:pPr>
            <a:r>
              <a:rPr lang="it-IT" sz="3200" b="1" dirty="0" smtClean="0"/>
              <a:t>ALLORA CON IL BRUCO SULLA CODA, VOLO’ LONTANO,DOVE MOLTI ALTRI UCCELLI VOLEVANO ESSERE MISURATI!!!</a:t>
            </a:r>
          </a:p>
        </p:txBody>
      </p:sp>
    </p:spTree>
    <p:extLst>
      <p:ext uri="{BB962C8B-B14F-4D97-AF65-F5344CB8AC3E}">
        <p14:creationId xmlns:p14="http://schemas.microsoft.com/office/powerpoint/2010/main" val="39734221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3310" y="1596540"/>
            <a:ext cx="5905500" cy="4429125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039724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365195" y="1138425"/>
            <a:ext cx="6566314" cy="122164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sz="4000" b="1" dirty="0" smtClean="0">
                <a:solidFill>
                  <a:schemeClr val="bg1"/>
                </a:solidFill>
              </a:rPr>
              <a:t>COSI</a:t>
            </a:r>
            <a:r>
              <a:rPr lang="it-IT" sz="4000" b="1" dirty="0">
                <a:solidFill>
                  <a:schemeClr val="bg1"/>
                </a:solidFill>
              </a:rPr>
              <a:t>’ IL BRUCO MISURO’ IL </a:t>
            </a:r>
            <a:r>
              <a:rPr lang="it-IT" sz="4000" b="1" dirty="0" smtClean="0">
                <a:solidFill>
                  <a:schemeClr val="bg1"/>
                </a:solidFill>
              </a:rPr>
              <a:t>COLLO DEL FENICOTTERO…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1534127" y="2429556"/>
            <a:ext cx="6566314" cy="3900840"/>
          </a:xfrm>
        </p:spPr>
        <p:txBody>
          <a:bodyPr/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65" y="2429556"/>
            <a:ext cx="8093365" cy="405354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445938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4624" y="1443835"/>
            <a:ext cx="8229600" cy="610820"/>
          </a:xfrm>
        </p:spPr>
        <p:txBody>
          <a:bodyPr>
            <a:noAutofit/>
          </a:bodyPr>
          <a:lstStyle/>
          <a:p>
            <a:r>
              <a:rPr lang="it-IT" sz="4000" b="1" dirty="0" smtClean="0">
                <a:solidFill>
                  <a:schemeClr val="bg1"/>
                </a:solidFill>
              </a:rPr>
              <a:t>MISURO’ LE ZAMPE DELL’ AIRONE…LA CODA DEL FAGIANO….</a:t>
            </a:r>
            <a:endParaRPr lang="it-IT" sz="4000" b="1" dirty="0">
              <a:solidFill>
                <a:schemeClr val="bg1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4375" y="2360065"/>
            <a:ext cx="7989849" cy="427513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263576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</TotalTime>
  <Words>430</Words>
  <Application>Microsoft Office PowerPoint</Application>
  <PresentationFormat>Presentazione su schermo (4:3)</PresentationFormat>
  <Paragraphs>57</Paragraphs>
  <Slides>21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“ IL BRUCO MISURATUTTO”</vt:lpstr>
      <vt:lpstr>“IL BRUCO MISURATUTTO”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COSI’ IL BRUCO MISURO’ IL COLLO DEL FENICOTTERO… </vt:lpstr>
      <vt:lpstr>MISURO’ LE ZAMPE DELL’ AIRONE…LA CODA DEL FAGIANO….</vt:lpstr>
      <vt:lpstr>…IL BECCO DEL TUCANO…</vt:lpstr>
      <vt:lpstr>E MISURO’ TUTTO IL COLIBRI’…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ADESSO ANCHE TU FAI COME IL BRUCO «MISURATUTTO»….</vt:lpstr>
      <vt:lpstr>ECCO IL METRO «MISURATUTTO» CHE TI SERVIRA’…</vt:lpstr>
      <vt:lpstr>ASPETTA, DICCI UN PO’… TI E’ PIACIUTO QUESTO RACCONTO? RISPONDICI…</vt:lpstr>
      <vt:lpstr> INDICAZIONI DA ESEGUIRE NEI PROSSIMI GIORNI IN VIDEOCHIAMATA 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utente</cp:lastModifiedBy>
  <cp:revision>69</cp:revision>
  <dcterms:created xsi:type="dcterms:W3CDTF">2013-08-21T19:17:07Z</dcterms:created>
  <dcterms:modified xsi:type="dcterms:W3CDTF">2020-04-24T17:43:57Z</dcterms:modified>
</cp:coreProperties>
</file>