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7" r:id="rId5"/>
    <p:sldId id="265" r:id="rId6"/>
    <p:sldId id="267" r:id="rId7"/>
    <p:sldId id="258" r:id="rId8"/>
    <p:sldId id="269" r:id="rId9"/>
    <p:sldId id="275" r:id="rId10"/>
    <p:sldId id="286" r:id="rId11"/>
    <p:sldId id="276" r:id="rId12"/>
    <p:sldId id="271" r:id="rId13"/>
    <p:sldId id="277" r:id="rId14"/>
    <p:sldId id="278" r:id="rId15"/>
    <p:sldId id="287" r:id="rId16"/>
    <p:sldId id="279" r:id="rId17"/>
    <p:sldId id="280" r:id="rId18"/>
    <p:sldId id="282" r:id="rId19"/>
    <p:sldId id="281" r:id="rId20"/>
    <p:sldId id="283" r:id="rId21"/>
    <p:sldId id="284" r:id="rId22"/>
    <p:sldId id="285" r:id="rId23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5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D0A71D4-06EC-479F-89BF-22A7B1FD1CE8}" type="datetime1">
              <a:rPr lang="it-IT" smtClean="0"/>
              <a:t>14/04/2020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3FEC2-19B9-4066-B861-C3B4351065E3}" type="datetime1">
              <a:rPr lang="it-IT" smtClean="0"/>
              <a:pPr/>
              <a:t>14/04/2020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6338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it-IT" dirty="0"/>
              <a:t>NOTA: per cambiare le immagini in questa diapositiva, selezionare un'immagine ed eliminarla. Quindi fare clic sull'icona Inserisci immagine nel segnaposto per inserire l'immagine desiderata.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it-IT" dirty="0"/>
              <a:t>NOTA: per cambiare le immagini in questa diapositiva, selezionare un'immagine ed eliminarla. Quindi fare clic sull'icona Inserisci immagine nel segnaposto per inserire l'immagine desiderata.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35521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0989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730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2243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8157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it-IT" smtClean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40927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u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7" name="Figura a mano libera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5" name="Segnaposto immagine 14" descr="Segnaposto vuoto per aggiungere un'immagine. Fare clic sul segnaposto e selezionare l'immagine che si vuole aggiungere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8" name="Figura a mano libera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9" name="Segnaposto immagine 18" descr="Segnaposto vuoto per aggiungere un'immagine. Fare clic sul segnaposto e selezionare l'immagine che si vuole aggiungere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0" name="Segnaposto testo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e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7" name="Figura a mano libera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5" name="Segnaposto immagine 14" descr="Segnaposto vuoto per aggiungere un'immagine. Fare clic sul segnaposto e selezionare l'immagine che si vuole aggiungere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8" name="Figura a mano libera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9" name="Segnaposto immagine 18" descr="Segnaposto vuoto per aggiungere un'immagine. Fare clic sul segnaposto e selezionare l'immagine che si vuole aggiungere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2" name="Figura a mano libera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3" name="Segnaposto immagine 12" descr="Segnaposto vuoto per aggiungere un'immagine. Fare clic sul segnaposto e selezionare l'immagine che si vuole aggiungere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nque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8" name="Figura a mano libera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9" name="Segnaposto immagine 8" descr="Segnaposto vuoto per aggiungere un'immagine. Fare clic sul segnaposto e selezionare l'immagine che si vuole aggiungere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0" name="Figura a mano libera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1" name="Segnaposto immagine 10" descr="Segnaposto vuoto per aggiungere un'immagine. Fare clic sul segnaposto e selezionare l'immagine che si vuole aggiungere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2" name="Figura a mano libera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3" name="Segnaposto immagine 12" descr="Segnaposto vuoto per aggiungere un'immagine. Fare clic sul segnaposto e selezionare l'immagine che si vuole aggiungere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4" name="Figura a mano libera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5" name="Segnaposto immagine 14" descr="Segnaposto vuoto per aggiungere un'immagine. Fare clic sul segnaposto e selezionare l'immagine che si vuole aggiungere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0" name="Figura a mano libera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21" name="Segnaposto immagine 20" descr="Segnaposto vuoto per aggiungere un'immagine. Fare clic sul segnaposto e selezionare l'immagine che si vuole aggiungere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7743B1-1381-4493-80E0-0DCA669DD440}" type="datetime1">
              <a:rPr lang="it-IT" smtClean="0"/>
              <a:pPr/>
              <a:t>14/04/2020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AF899A7-4A23-4751-9DE8-7E685E5C9846}" type="datetime1">
              <a:rPr lang="it-IT" smtClean="0"/>
              <a:pPr/>
              <a:t>14/04/2020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B490BBD-3765-4B66-B1DC-7511FAB31BA4}" type="datetime1">
              <a:rPr lang="it-IT" smtClean="0"/>
              <a:pPr/>
              <a:t>14/04/2020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48B8CD5-F130-4E80-9CE0-9CEE8DE46999}" type="datetime1">
              <a:rPr lang="it-IT" smtClean="0"/>
              <a:pPr/>
              <a:t>14/04/2020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67A1885-6065-44A8-9BA7-AEDCFC7C7034}" type="datetime1">
              <a:rPr lang="it-IT" smtClean="0"/>
              <a:pPr/>
              <a:t>14/04/2020</a:t>
            </a:fld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5CAFD41-DF81-4C4B-B329-B26B5B57DFE5}" type="datetime1">
              <a:rPr lang="it-IT" smtClean="0"/>
              <a:pPr/>
              <a:t>14/04/2020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4430BF2-CD95-4BD9-BDE2-E7F0D4F0B729}" type="datetime1">
              <a:rPr lang="it-IT" smtClean="0"/>
              <a:pPr/>
              <a:t>14/04/2020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190B617-106B-4B5F-A32B-484A885FD392}" type="datetime1">
              <a:rPr lang="it-IT" smtClean="0"/>
              <a:pPr/>
              <a:t>14/04/2020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12" name="Segnaposto immagine 11" descr="Segnaposto vuoto per aggiungere un'immagine. Fare clic sul segnaposto e selezionare l'immagine che si vuole aggiungere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275E0CF-FD92-46B1-B599-0449A48E8749}" type="datetime1">
              <a:rPr lang="it-IT" smtClean="0"/>
              <a:pPr/>
              <a:t>14/04/2020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04B30A1A-DDB9-4C49-A845-004AD5707E4D}" type="datetime1">
              <a:rPr lang="it-IT" smtClean="0"/>
              <a:pPr/>
              <a:t>14/04/2020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VLsTES3OQ0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video" Target="https://www.youtube.com/embed/-LQbFwVwfA0?feature=oembed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it-IT" sz="5400" b="1" dirty="0">
                <a:solidFill>
                  <a:srgbClr val="00B050"/>
                </a:solidFill>
              </a:rPr>
              <a:t>Il verbo e la sua funzione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algn="ctr" rtl="0"/>
            <a:r>
              <a:rPr lang="it-IT" dirty="0"/>
              <a:t>Il verbo è l’elemento più importante all’interno di una frase, senza di esso è impossibile comunicare</a:t>
            </a:r>
          </a:p>
        </p:txBody>
      </p:sp>
      <p:pic>
        <p:nvPicPr>
          <p:cNvPr id="4" name="Introduzione ai verbi">
            <a:hlinkClick r:id="" action="ppaction://media"/>
            <a:extLst>
              <a:ext uri="{FF2B5EF4-FFF2-40B4-BE49-F238E27FC236}">
                <a16:creationId xmlns:a16="http://schemas.microsoft.com/office/drawing/2014/main" id="{27AAF75B-8FF5-40CF-AC9F-630208B3E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9976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it-IT" dirty="0"/>
              <a:t>La seconda coniugazione 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fontScale="85000" lnSpcReduction="20000"/>
          </a:bodyPr>
          <a:lstStyle/>
          <a:p>
            <a:pPr rtl="0"/>
            <a:r>
              <a:rPr lang="it-IT" dirty="0"/>
              <a:t>I verbi della </a:t>
            </a:r>
            <a:r>
              <a:rPr lang="it-IT" dirty="0">
                <a:solidFill>
                  <a:srgbClr val="FF0000"/>
                </a:solidFill>
              </a:rPr>
              <a:t>seconda</a:t>
            </a:r>
            <a:r>
              <a:rPr lang="it-IT" dirty="0"/>
              <a:t> coniugazione sono quelli con l’infinito in </a:t>
            </a:r>
            <a:r>
              <a:rPr lang="it-IT" dirty="0">
                <a:solidFill>
                  <a:srgbClr val="FF0000"/>
                </a:solidFill>
              </a:rPr>
              <a:t>ere</a:t>
            </a:r>
          </a:p>
          <a:p>
            <a:pPr algn="ctr" rtl="0"/>
            <a:r>
              <a:rPr lang="it-IT" dirty="0">
                <a:solidFill>
                  <a:srgbClr val="00B050"/>
                </a:solidFill>
              </a:rPr>
              <a:t>corr</a:t>
            </a:r>
            <a:r>
              <a:rPr lang="it-IT" dirty="0">
                <a:solidFill>
                  <a:srgbClr val="FF0000"/>
                </a:solidFill>
              </a:rPr>
              <a:t>ere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 rtlCol="0">
            <a:normAutofit fontScale="85000" lnSpcReduction="20000"/>
          </a:bodyPr>
          <a:lstStyle/>
          <a:p>
            <a:pPr algn="ctr" rtl="0"/>
            <a:r>
              <a:rPr lang="it-IT" dirty="0"/>
              <a:t>Ascolta con attenzione</a:t>
            </a:r>
          </a:p>
        </p:txBody>
      </p:sp>
      <p:pic>
        <p:nvPicPr>
          <p:cNvPr id="7" name="2 coniugazione">
            <a:hlinkClick r:id="" action="ppaction://media"/>
            <a:extLst>
              <a:ext uri="{FF2B5EF4-FFF2-40B4-BE49-F238E27FC236}">
                <a16:creationId xmlns:a16="http://schemas.microsoft.com/office/drawing/2014/main" id="{9D6323F0-B395-42BD-A7F3-75B543B0BFB3}"/>
              </a:ext>
            </a:extLst>
          </p:cNvPr>
          <p:cNvPicPr>
            <a:picLocks noGrp="1" noChangeAspect="1"/>
          </p:cNvPicPr>
          <p:nvPr>
            <p:ph sz="quarter" idx="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7688" y="3657600"/>
            <a:ext cx="609600" cy="609600"/>
          </a:xfrm>
        </p:spPr>
      </p:pic>
      <p:pic>
        <p:nvPicPr>
          <p:cNvPr id="13" name="Segnaposto contenuto 12" descr="Immagine che contiene disegnando, bambola, giocattolo&#10;&#10;Descrizione generata automaticamente">
            <a:extLst>
              <a:ext uri="{FF2B5EF4-FFF2-40B4-BE49-F238E27FC236}">
                <a16:creationId xmlns:a16="http://schemas.microsoft.com/office/drawing/2014/main" id="{7DF6F5D8-BAC0-4C7A-AA8E-0DED5251B7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2648871" y="3215640"/>
            <a:ext cx="2139696" cy="1493520"/>
          </a:xfrm>
        </p:spPr>
      </p:pic>
    </p:spTree>
    <p:extLst>
      <p:ext uri="{BB962C8B-B14F-4D97-AF65-F5344CB8AC3E}">
        <p14:creationId xmlns:p14="http://schemas.microsoft.com/office/powerpoint/2010/main" val="192552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it-IT" dirty="0"/>
              <a:t>La terza coniugazione 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fontScale="85000" lnSpcReduction="20000"/>
          </a:bodyPr>
          <a:lstStyle/>
          <a:p>
            <a:pPr rtl="0"/>
            <a:r>
              <a:rPr lang="it-IT" dirty="0"/>
              <a:t>I verbi della </a:t>
            </a:r>
            <a:r>
              <a:rPr lang="it-IT" dirty="0">
                <a:solidFill>
                  <a:srgbClr val="FF0000"/>
                </a:solidFill>
              </a:rPr>
              <a:t>terza</a:t>
            </a:r>
            <a:r>
              <a:rPr lang="it-IT" dirty="0"/>
              <a:t> coniugazione sono quelli con l’infinito in </a:t>
            </a:r>
            <a:r>
              <a:rPr lang="it-IT" dirty="0">
                <a:solidFill>
                  <a:srgbClr val="FF0000"/>
                </a:solidFill>
              </a:rPr>
              <a:t>ire</a:t>
            </a:r>
          </a:p>
          <a:p>
            <a:pPr algn="ctr" rtl="0"/>
            <a:r>
              <a:rPr lang="it-IT" dirty="0">
                <a:solidFill>
                  <a:srgbClr val="00B050"/>
                </a:solidFill>
              </a:rPr>
              <a:t>dorm</a:t>
            </a:r>
            <a:r>
              <a:rPr lang="it-IT" dirty="0">
                <a:solidFill>
                  <a:srgbClr val="FF0000"/>
                </a:solidFill>
              </a:rPr>
              <a:t>ire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 rtlCol="0">
            <a:normAutofit fontScale="85000" lnSpcReduction="20000"/>
          </a:bodyPr>
          <a:lstStyle/>
          <a:p>
            <a:pPr algn="ctr" rtl="0"/>
            <a:r>
              <a:rPr lang="it-IT" dirty="0"/>
              <a:t>Ascolta con attenzione</a:t>
            </a:r>
          </a:p>
        </p:txBody>
      </p:sp>
      <p:pic>
        <p:nvPicPr>
          <p:cNvPr id="8" name="3 coniugazione">
            <a:hlinkClick r:id="" action="ppaction://media"/>
            <a:extLst>
              <a:ext uri="{FF2B5EF4-FFF2-40B4-BE49-F238E27FC236}">
                <a16:creationId xmlns:a16="http://schemas.microsoft.com/office/drawing/2014/main" id="{17AE163F-774D-4E28-86F7-1405EBDEE1B1}"/>
              </a:ext>
            </a:extLst>
          </p:cNvPr>
          <p:cNvPicPr>
            <a:picLocks noGrp="1" noChangeAspect="1"/>
          </p:cNvPicPr>
          <p:nvPr>
            <p:ph sz="quarter" idx="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7688" y="3657600"/>
            <a:ext cx="609600" cy="609600"/>
          </a:xfrm>
        </p:spPr>
      </p:pic>
      <p:pic>
        <p:nvPicPr>
          <p:cNvPr id="12" name="Segnaposto contenuto 11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17C7CBB-747A-40AE-BCB3-3BF703DE7E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2380456" y="2624138"/>
            <a:ext cx="2676525" cy="2676525"/>
          </a:xfrm>
        </p:spPr>
      </p:pic>
    </p:spTree>
    <p:extLst>
      <p:ext uri="{BB962C8B-B14F-4D97-AF65-F5344CB8AC3E}">
        <p14:creationId xmlns:p14="http://schemas.microsoft.com/office/powerpoint/2010/main" val="357109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40983B-378F-4A21-8715-7A090AD18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Ascolta la canzoncina e prova a cantare</a:t>
            </a:r>
            <a:endParaRPr lang="en-AU" dirty="0"/>
          </a:p>
        </p:txBody>
      </p:sp>
      <p:pic>
        <p:nvPicPr>
          <p:cNvPr id="4" name="Elementi multimediali online 3" title="Are ere ire">
            <a:hlinkClick r:id="" action="ppaction://media"/>
            <a:extLst>
              <a:ext uri="{FF2B5EF4-FFF2-40B4-BE49-F238E27FC236}">
                <a16:creationId xmlns:a16="http://schemas.microsoft.com/office/drawing/2014/main" id="{A2046F8A-931C-4011-AB5E-399FA5F3F66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76663" y="1828800"/>
            <a:ext cx="4637087" cy="347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8B9741-B2F8-48F0-A8FF-FFDEC2271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</a:t>
            </a:r>
            <a:r>
              <a:rPr lang="it-IT" b="1" dirty="0">
                <a:solidFill>
                  <a:srgbClr val="00B050"/>
                </a:solidFill>
              </a:rPr>
              <a:t>persone</a:t>
            </a:r>
            <a:r>
              <a:rPr lang="it-IT" dirty="0"/>
              <a:t> del verbo</a:t>
            </a:r>
            <a:endParaRPr lang="en-AU" dirty="0"/>
          </a:p>
        </p:txBody>
      </p:sp>
      <p:pic>
        <p:nvPicPr>
          <p:cNvPr id="6" name="Segnaposto contenuto 5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A78C936C-2449-44A6-B9CB-A6FA9E3C42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524000" y="2465784"/>
            <a:ext cx="4389438" cy="2194719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2B98CF9-4AB3-4F5D-BB03-EEA6888992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00B050"/>
                </a:solidFill>
              </a:rPr>
              <a:t>Io</a:t>
            </a:r>
            <a:r>
              <a:rPr lang="it-IT" dirty="0"/>
              <a:t> mang</a:t>
            </a:r>
            <a:r>
              <a:rPr lang="it-IT" dirty="0">
                <a:solidFill>
                  <a:srgbClr val="FF0000"/>
                </a:solidFill>
              </a:rPr>
              <a:t>io</a:t>
            </a:r>
            <a:r>
              <a:rPr lang="it-IT" dirty="0"/>
              <a:t> </a:t>
            </a:r>
          </a:p>
          <a:p>
            <a:pPr marL="0" indent="0">
              <a:buNone/>
            </a:pPr>
            <a:r>
              <a:rPr lang="it-IT" dirty="0">
                <a:solidFill>
                  <a:srgbClr val="00B050"/>
                </a:solidFill>
              </a:rPr>
              <a:t>Tu </a:t>
            </a:r>
            <a:r>
              <a:rPr lang="it-IT" dirty="0"/>
              <a:t>mang</a:t>
            </a:r>
            <a:r>
              <a:rPr lang="it-IT" dirty="0">
                <a:solidFill>
                  <a:srgbClr val="FF0000"/>
                </a:solidFill>
              </a:rPr>
              <a:t>i</a:t>
            </a:r>
          </a:p>
          <a:p>
            <a:pPr marL="0" indent="0">
              <a:buNone/>
            </a:pPr>
            <a:r>
              <a:rPr lang="it-IT" dirty="0">
                <a:solidFill>
                  <a:srgbClr val="00B050"/>
                </a:solidFill>
              </a:rPr>
              <a:t>Egli</a:t>
            </a:r>
            <a:r>
              <a:rPr lang="it-IT" dirty="0"/>
              <a:t> mang</a:t>
            </a:r>
            <a:r>
              <a:rPr lang="it-IT" dirty="0">
                <a:solidFill>
                  <a:srgbClr val="FF0000"/>
                </a:solidFill>
              </a:rPr>
              <a:t>ia</a:t>
            </a:r>
          </a:p>
          <a:p>
            <a:pPr marL="0" indent="0">
              <a:buNone/>
            </a:pPr>
            <a:r>
              <a:rPr lang="it-IT" dirty="0">
                <a:solidFill>
                  <a:srgbClr val="00B050"/>
                </a:solidFill>
              </a:rPr>
              <a:t>Noi </a:t>
            </a:r>
            <a:r>
              <a:rPr lang="it-IT" dirty="0"/>
              <a:t>mang</a:t>
            </a:r>
            <a:r>
              <a:rPr lang="it-IT" dirty="0">
                <a:solidFill>
                  <a:srgbClr val="FF0000"/>
                </a:solidFill>
              </a:rPr>
              <a:t>iamo</a:t>
            </a:r>
          </a:p>
          <a:p>
            <a:pPr marL="0" indent="0">
              <a:buNone/>
            </a:pPr>
            <a:r>
              <a:rPr lang="it-IT" dirty="0">
                <a:solidFill>
                  <a:srgbClr val="00B050"/>
                </a:solidFill>
              </a:rPr>
              <a:t>Voi </a:t>
            </a:r>
            <a:r>
              <a:rPr lang="it-IT" dirty="0"/>
              <a:t>mang</a:t>
            </a:r>
            <a:r>
              <a:rPr lang="it-IT" dirty="0">
                <a:solidFill>
                  <a:srgbClr val="FF0000"/>
                </a:solidFill>
              </a:rPr>
              <a:t>iate</a:t>
            </a:r>
          </a:p>
          <a:p>
            <a:pPr marL="0" indent="0">
              <a:buNone/>
            </a:pPr>
            <a:r>
              <a:rPr lang="it-IT" dirty="0">
                <a:solidFill>
                  <a:srgbClr val="00B050"/>
                </a:solidFill>
              </a:rPr>
              <a:t>Essi</a:t>
            </a:r>
            <a:r>
              <a:rPr lang="it-IT" dirty="0"/>
              <a:t> mang</a:t>
            </a:r>
            <a:r>
              <a:rPr lang="it-IT" dirty="0">
                <a:solidFill>
                  <a:srgbClr val="FF0000"/>
                </a:solidFill>
              </a:rPr>
              <a:t>iano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7" name="La persona">
            <a:hlinkClick r:id="" action="ppaction://media"/>
            <a:extLst>
              <a:ext uri="{FF2B5EF4-FFF2-40B4-BE49-F238E27FC236}">
                <a16:creationId xmlns:a16="http://schemas.microsoft.com/office/drawing/2014/main" id="{2A5E03D7-DCD8-4216-8F9D-7A1658A8D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9856" y="4995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2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402EF7-CABD-4941-9762-5EA4063FF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</a:t>
            </a:r>
            <a:r>
              <a:rPr lang="it-IT" b="1" dirty="0">
                <a:solidFill>
                  <a:srgbClr val="00B050"/>
                </a:solidFill>
              </a:rPr>
              <a:t>persone</a:t>
            </a:r>
            <a:r>
              <a:rPr lang="it-IT" dirty="0"/>
              <a:t> singolari</a:t>
            </a:r>
            <a:endParaRPr lang="en-AU" dirty="0"/>
          </a:p>
        </p:txBody>
      </p:sp>
      <p:pic>
        <p:nvPicPr>
          <p:cNvPr id="6" name="Segnaposto contenuto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8D4E7A9A-23C2-4C53-BA76-7D26014C94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524000" y="1915385"/>
            <a:ext cx="4389438" cy="3295518"/>
          </a:xfrm>
        </p:spPr>
      </p:pic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E3742321-BD89-45FF-B87E-D72BC2B550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b="1" dirty="0">
                <a:solidFill>
                  <a:srgbClr val="00B050"/>
                </a:solidFill>
              </a:rPr>
              <a:t>Io</a:t>
            </a:r>
            <a:r>
              <a:rPr lang="it-IT" sz="4000" dirty="0"/>
              <a:t> leggo</a:t>
            </a:r>
          </a:p>
          <a:p>
            <a:pPr marL="0" indent="0">
              <a:buNone/>
            </a:pPr>
            <a:r>
              <a:rPr lang="it-IT" sz="4000" b="1" dirty="0">
                <a:solidFill>
                  <a:srgbClr val="00B050"/>
                </a:solidFill>
              </a:rPr>
              <a:t>Tu </a:t>
            </a:r>
            <a:r>
              <a:rPr lang="it-IT" sz="4000" dirty="0"/>
              <a:t>leggi</a:t>
            </a:r>
          </a:p>
          <a:p>
            <a:pPr marL="0" indent="0">
              <a:buNone/>
            </a:pPr>
            <a:r>
              <a:rPr lang="it-IT" sz="4000" b="1" dirty="0">
                <a:solidFill>
                  <a:srgbClr val="00B050"/>
                </a:solidFill>
              </a:rPr>
              <a:t>Egli</a:t>
            </a:r>
            <a:r>
              <a:rPr lang="it-IT" sz="4000" dirty="0"/>
              <a:t> legge</a:t>
            </a:r>
          </a:p>
          <a:p>
            <a:pPr marL="0" indent="0">
              <a:buNone/>
            </a:pPr>
            <a:r>
              <a:rPr lang="it-IT" sz="2400" dirty="0"/>
              <a:t>Cosa </a:t>
            </a:r>
            <a:r>
              <a:rPr lang="it-IT" sz="2400" b="1" u="sng" dirty="0"/>
              <a:t>leggi </a:t>
            </a:r>
            <a:r>
              <a:rPr lang="it-IT" sz="2400" dirty="0"/>
              <a:t>di bello?</a:t>
            </a:r>
          </a:p>
          <a:p>
            <a:pPr marL="0" indent="0">
              <a:buNone/>
            </a:pPr>
            <a:endParaRPr lang="en-AU" sz="2400" dirty="0"/>
          </a:p>
        </p:txBody>
      </p:sp>
      <p:pic>
        <p:nvPicPr>
          <p:cNvPr id="10" name="Le persone singolari">
            <a:hlinkClick r:id="" action="ppaction://media"/>
            <a:extLst>
              <a:ext uri="{FF2B5EF4-FFF2-40B4-BE49-F238E27FC236}">
                <a16:creationId xmlns:a16="http://schemas.microsoft.com/office/drawing/2014/main" id="{1D739B06-AA52-4B4E-921B-C67F58B90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8128" y="4906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402EF7-CABD-4941-9762-5EA4063FF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</a:t>
            </a:r>
            <a:r>
              <a:rPr lang="it-IT" b="1" dirty="0">
                <a:solidFill>
                  <a:srgbClr val="00B050"/>
                </a:solidFill>
              </a:rPr>
              <a:t>persone</a:t>
            </a:r>
            <a:r>
              <a:rPr lang="it-IT" dirty="0"/>
              <a:t> plurali</a:t>
            </a:r>
            <a:endParaRPr lang="en-AU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E3742321-BD89-45FF-B87E-D72BC2B550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b="1" dirty="0">
                <a:solidFill>
                  <a:srgbClr val="00B050"/>
                </a:solidFill>
              </a:rPr>
              <a:t>Noi </a:t>
            </a:r>
            <a:r>
              <a:rPr lang="it-IT" sz="4000" dirty="0"/>
              <a:t> leggiamo</a:t>
            </a:r>
          </a:p>
          <a:p>
            <a:pPr marL="0" indent="0">
              <a:buNone/>
            </a:pPr>
            <a:r>
              <a:rPr lang="it-IT" sz="4000" b="1" dirty="0">
                <a:solidFill>
                  <a:srgbClr val="00B050"/>
                </a:solidFill>
              </a:rPr>
              <a:t>Voi  </a:t>
            </a:r>
            <a:r>
              <a:rPr lang="it-IT" sz="4000" dirty="0"/>
              <a:t>leggete</a:t>
            </a:r>
          </a:p>
          <a:p>
            <a:pPr marL="0" indent="0">
              <a:buNone/>
            </a:pPr>
            <a:r>
              <a:rPr lang="it-IT" sz="4000" b="1" dirty="0">
                <a:solidFill>
                  <a:srgbClr val="00B050"/>
                </a:solidFill>
              </a:rPr>
              <a:t>Essi</a:t>
            </a:r>
            <a:r>
              <a:rPr lang="it-IT" sz="4000" dirty="0"/>
              <a:t> leggono</a:t>
            </a:r>
          </a:p>
          <a:p>
            <a:pPr marL="0" indent="0">
              <a:buNone/>
            </a:pPr>
            <a:r>
              <a:rPr lang="it-IT" sz="2400" dirty="0"/>
              <a:t>Andiamo a scuola</a:t>
            </a:r>
          </a:p>
          <a:p>
            <a:pPr marL="0" indent="0">
              <a:buNone/>
            </a:pPr>
            <a:endParaRPr lang="en-AU" sz="2400" dirty="0"/>
          </a:p>
        </p:txBody>
      </p:sp>
      <p:pic>
        <p:nvPicPr>
          <p:cNvPr id="7" name="Segnaposto contenuto 6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FA9371FE-45F7-46DA-9594-3C8C62A19E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524000" y="1915385"/>
            <a:ext cx="4389438" cy="3295518"/>
          </a:xfrm>
        </p:spPr>
      </p:pic>
      <p:pic>
        <p:nvPicPr>
          <p:cNvPr id="8" name="Le persone plurali">
            <a:hlinkClick r:id="" action="ppaction://media"/>
            <a:extLst>
              <a:ext uri="{FF2B5EF4-FFF2-40B4-BE49-F238E27FC236}">
                <a16:creationId xmlns:a16="http://schemas.microsoft.com/office/drawing/2014/main" id="{12C9F9EC-2626-4C80-AB90-6A8ADF111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8300" y="5373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8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D47022-80C5-48A0-A567-7D93C30BB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400" dirty="0"/>
              <a:t>Il </a:t>
            </a:r>
            <a:r>
              <a:rPr lang="it-IT" sz="4400" dirty="0">
                <a:solidFill>
                  <a:srgbClr val="0070C0"/>
                </a:solidFill>
              </a:rPr>
              <a:t>modo indicativo</a:t>
            </a:r>
            <a:endParaRPr lang="en-AU" sz="4400" dirty="0">
              <a:solidFill>
                <a:srgbClr val="0070C0"/>
              </a:solidFill>
            </a:endParaRPr>
          </a:p>
        </p:txBody>
      </p:sp>
      <p:pic>
        <p:nvPicPr>
          <p:cNvPr id="5" name="Elementi multimediali online 4" title="I tempi dei verbi">
            <a:hlinkClick r:id="" action="ppaction://media"/>
            <a:extLst>
              <a:ext uri="{FF2B5EF4-FFF2-40B4-BE49-F238E27FC236}">
                <a16:creationId xmlns:a16="http://schemas.microsoft.com/office/drawing/2014/main" id="{9FEC3373-4BB4-4B8C-B9DC-83DC555A9BDE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24000" y="2328863"/>
            <a:ext cx="4389438" cy="2468562"/>
          </a:xfrm>
          <a:prstGeom prst="rect">
            <a:avLst/>
          </a:prstGeom>
        </p:spPr>
      </p:pic>
      <p:pic>
        <p:nvPicPr>
          <p:cNvPr id="6" name="Modo indicativo">
            <a:hlinkClick r:id="" action="ppaction://media"/>
            <a:extLst>
              <a:ext uri="{FF2B5EF4-FFF2-40B4-BE49-F238E27FC236}">
                <a16:creationId xmlns:a16="http://schemas.microsoft.com/office/drawing/2014/main" id="{10C83913-9AD7-41FD-A06D-B60F29F59FB1}"/>
              </a:ext>
            </a:extLst>
          </p:cNvPr>
          <p:cNvPicPr>
            <a:picLocks noGrp="1" noChangeAspect="1"/>
          </p:cNvPicPr>
          <p:nvPr>
            <p:ph sz="half" idx="2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7688" y="325755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53435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32918E-0011-4E2B-8365-46F3A9F48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B050"/>
                </a:solidFill>
              </a:rPr>
              <a:t>Ricopia </a:t>
            </a:r>
            <a:r>
              <a:rPr lang="it-IT" dirty="0"/>
              <a:t>la filastrocca sul quaderno dei testi e </a:t>
            </a:r>
            <a:r>
              <a:rPr lang="it-IT" dirty="0">
                <a:solidFill>
                  <a:srgbClr val="00B050"/>
                </a:solidFill>
              </a:rPr>
              <a:t>disegna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9" name="Segnaposto contenuto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A58894F8-7E28-4A90-A2CA-6DADAB6FB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8251" y="1828800"/>
            <a:ext cx="2475497" cy="3475038"/>
          </a:xfrm>
        </p:spPr>
      </p:pic>
    </p:spTree>
    <p:extLst>
      <p:ext uri="{BB962C8B-B14F-4D97-AF65-F5344CB8AC3E}">
        <p14:creationId xmlns:p14="http://schemas.microsoft.com/office/powerpoint/2010/main" val="355552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D2CF77-5491-469E-B14D-2FC559624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00B050"/>
                </a:solidFill>
              </a:rPr>
              <a:t>Leggi </a:t>
            </a:r>
            <a:r>
              <a:rPr lang="it-IT" dirty="0"/>
              <a:t>con attenzione le consegne ed </a:t>
            </a:r>
            <a:r>
              <a:rPr lang="it-IT" dirty="0">
                <a:solidFill>
                  <a:srgbClr val="00B050"/>
                </a:solidFill>
              </a:rPr>
              <a:t>esegui </a:t>
            </a:r>
            <a:r>
              <a:rPr lang="it-IT" dirty="0"/>
              <a:t>sul quaderno dei testi</a:t>
            </a:r>
            <a:endParaRPr lang="en-AU" dirty="0"/>
          </a:p>
        </p:txBody>
      </p:sp>
      <p:pic>
        <p:nvPicPr>
          <p:cNvPr id="6" name="Segnaposto contenuto 5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9D4FC94C-237F-4260-9B02-13C2583B61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32844" y="1915319"/>
            <a:ext cx="2571750" cy="3295650"/>
          </a:xfrm>
        </p:spPr>
      </p:pic>
      <p:pic>
        <p:nvPicPr>
          <p:cNvPr id="12" name="Segnaposto contenuto 11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B1D62B5D-3492-42E1-8CC0-42AADAF9DF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8563" y="2210585"/>
            <a:ext cx="4389437" cy="2705118"/>
          </a:xfrm>
        </p:spPr>
      </p:pic>
    </p:spTree>
    <p:extLst>
      <p:ext uri="{BB962C8B-B14F-4D97-AF65-F5344CB8AC3E}">
        <p14:creationId xmlns:p14="http://schemas.microsoft.com/office/powerpoint/2010/main" val="422616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15CE98-7C3C-4251-BFD7-FA7A6780F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00B050"/>
                </a:solidFill>
              </a:rPr>
              <a:t>Leggi </a:t>
            </a:r>
            <a:r>
              <a:rPr lang="it-IT" dirty="0"/>
              <a:t>con attenzione, </a:t>
            </a:r>
            <a:r>
              <a:rPr lang="it-IT" dirty="0">
                <a:solidFill>
                  <a:srgbClr val="00B050"/>
                </a:solidFill>
              </a:rPr>
              <a:t>studia </a:t>
            </a:r>
            <a:r>
              <a:rPr lang="it-IT" dirty="0"/>
              <a:t>la regola ed </a:t>
            </a:r>
            <a:r>
              <a:rPr lang="it-IT" dirty="0">
                <a:solidFill>
                  <a:srgbClr val="00B050"/>
                </a:solidFill>
              </a:rPr>
              <a:t>esegui </a:t>
            </a:r>
            <a:r>
              <a:rPr lang="it-IT" dirty="0"/>
              <a:t>sul libro azzurro gli esercizi di pag. 64, 65,66,67</a:t>
            </a:r>
            <a:endParaRPr lang="en-AU" dirty="0"/>
          </a:p>
        </p:txBody>
      </p:sp>
      <p:pic>
        <p:nvPicPr>
          <p:cNvPr id="6" name="Segnaposto contenuto 5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BF85D5CF-6DBD-4962-BCF3-C11A851963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0" y="2008105"/>
            <a:ext cx="4389438" cy="3110077"/>
          </a:xfrm>
        </p:spPr>
      </p:pic>
      <p:pic>
        <p:nvPicPr>
          <p:cNvPr id="8" name="Segnaposto contenuto 7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444BA069-03FA-4E8F-BD17-9613A8BD31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8563" y="1979455"/>
            <a:ext cx="4389437" cy="3167377"/>
          </a:xfrm>
        </p:spPr>
      </p:pic>
    </p:spTree>
    <p:extLst>
      <p:ext uri="{BB962C8B-B14F-4D97-AF65-F5344CB8AC3E}">
        <p14:creationId xmlns:p14="http://schemas.microsoft.com/office/powerpoint/2010/main" val="152279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</p:spPr>
        <p:txBody>
          <a:bodyPr rtlCol="0" anchor="b">
            <a:normAutofit/>
          </a:bodyPr>
          <a:lstStyle/>
          <a:p>
            <a:pPr rtl="0"/>
            <a:r>
              <a:rPr lang="it-IT" dirty="0"/>
              <a:t>Per comprendere la funzione del verbo prova a porti, per ogni nome che trovi, la seguente domanda: «Cosa fa?»</a:t>
            </a:r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F6C50B76-E982-4C05-A626-81B63CF21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46931" y="1828800"/>
            <a:ext cx="3698537" cy="3476625"/>
          </a:xfrm>
          <a:noFill/>
        </p:spPr>
      </p:pic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/>
          <a:p>
            <a:pPr rtl="0"/>
            <a:r>
              <a:rPr lang="it-IT" dirty="0"/>
              <a:t>La maestra </a:t>
            </a:r>
            <a:r>
              <a:rPr lang="it-IT" b="1" dirty="0"/>
              <a:t>spiega</a:t>
            </a:r>
            <a:r>
              <a:rPr lang="it-IT" dirty="0"/>
              <a:t>, il sole </a:t>
            </a:r>
            <a:r>
              <a:rPr lang="it-IT" b="1" dirty="0"/>
              <a:t>splende</a:t>
            </a:r>
            <a:r>
              <a:rPr lang="it-IT" dirty="0"/>
              <a:t>, il bambino </a:t>
            </a:r>
            <a:r>
              <a:rPr lang="it-IT" b="1" dirty="0"/>
              <a:t>corre: </a:t>
            </a:r>
            <a:r>
              <a:rPr lang="it-IT" dirty="0"/>
              <a:t>tutte le parole evidenziate sono verbi e il loro compito è quello di indicare l’</a:t>
            </a:r>
            <a:r>
              <a:rPr lang="it-IT" b="1" dirty="0"/>
              <a:t>azione</a:t>
            </a:r>
            <a:r>
              <a:rPr lang="it-IT" dirty="0"/>
              <a:t> compiuta dal soggetto</a:t>
            </a:r>
            <a:endParaRPr lang="it-IT" b="1" dirty="0"/>
          </a:p>
        </p:txBody>
      </p:sp>
      <p:pic>
        <p:nvPicPr>
          <p:cNvPr id="9" name="Ciak azione 1">
            <a:hlinkClick r:id="" action="ppaction://media"/>
            <a:extLst>
              <a:ext uri="{FF2B5EF4-FFF2-40B4-BE49-F238E27FC236}">
                <a16:creationId xmlns:a16="http://schemas.microsoft.com/office/drawing/2014/main" id="{EC70744A-3ABA-4D1B-86D9-7B6B09E08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07768" y="436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it-IT" dirty="0"/>
              <a:t>Prima, adesso o dopo? Quando hai a che fare con un’azione devi sempre chiederti se è già avvenuta, se sta avvenendo proprio nel momento in cui ne stai parlando o se avverrà successivamente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/>
          </p:nvPr>
        </p:nvSpPr>
        <p:spPr/>
        <p:txBody>
          <a:bodyPr rtlCol="0">
            <a:normAutofit fontScale="92500" lnSpcReduction="10000"/>
          </a:bodyPr>
          <a:lstStyle/>
          <a:p>
            <a:pPr rtl="0"/>
            <a:r>
              <a:rPr lang="it-IT" dirty="0"/>
              <a:t>Capire </a:t>
            </a:r>
            <a:r>
              <a:rPr lang="it-IT" b="1" dirty="0"/>
              <a:t>quando </a:t>
            </a:r>
            <a:r>
              <a:rPr lang="it-IT" dirty="0"/>
              <a:t>si svolge un’azione è importante per poter scegliere il </a:t>
            </a:r>
            <a:r>
              <a:rPr lang="it-IT" b="1" dirty="0"/>
              <a:t>tempo verbale </a:t>
            </a:r>
            <a:r>
              <a:rPr lang="it-IT" dirty="0"/>
              <a:t>corretto.</a:t>
            </a:r>
          </a:p>
        </p:txBody>
      </p:sp>
      <p:pic>
        <p:nvPicPr>
          <p:cNvPr id="10" name="Segnaposto immagine 9" descr="Immagine che contiene computer, stanza&#10;&#10;Descrizione generata automaticamente">
            <a:extLst>
              <a:ext uri="{FF2B5EF4-FFF2-40B4-BE49-F238E27FC236}">
                <a16:creationId xmlns:a16="http://schemas.microsoft.com/office/drawing/2014/main" id="{BF912DC4-ADCE-4853-A9A7-CC44F92ED4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11515" b="11515"/>
          <a:stretch>
            <a:fillRect/>
          </a:stretch>
        </p:blipFill>
        <p:spPr/>
      </p:pic>
      <p:pic>
        <p:nvPicPr>
          <p:cNvPr id="14" name="Segnaposto immagine 13" descr="Immagine che contiene disegnando, bambola, giocattolo&#10;&#10;Descrizione generata automaticamente">
            <a:extLst>
              <a:ext uri="{FF2B5EF4-FFF2-40B4-BE49-F238E27FC236}">
                <a16:creationId xmlns:a16="http://schemas.microsoft.com/office/drawing/2014/main" id="{5ED5DC53-1718-4999-8F50-8D53ED46DAE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5029" b="5029"/>
          <a:stretch>
            <a:fillRect/>
          </a:stretch>
        </p:blipFill>
        <p:spPr/>
      </p:pic>
      <p:pic>
        <p:nvPicPr>
          <p:cNvPr id="18" name="Segnaposto immagine 17">
            <a:extLst>
              <a:ext uri="{FF2B5EF4-FFF2-40B4-BE49-F238E27FC236}">
                <a16:creationId xmlns:a16="http://schemas.microsoft.com/office/drawing/2014/main" id="{DBC58707-4DBF-443C-965A-F5737C09F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/>
          <a:srcRect t="12668" b="12668"/>
          <a:stretch>
            <a:fillRect/>
          </a:stretch>
        </p:blipFill>
        <p:spPr/>
      </p:pic>
      <p:pic>
        <p:nvPicPr>
          <p:cNvPr id="19" name="Il verbo e la linea del tempo">
            <a:hlinkClick r:id="" action="ppaction://media"/>
            <a:extLst>
              <a:ext uri="{FF2B5EF4-FFF2-40B4-BE49-F238E27FC236}">
                <a16:creationId xmlns:a16="http://schemas.microsoft.com/office/drawing/2014/main" id="{F5EF2395-6A41-40F6-A9D3-776ED8A9D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8620" y="5050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Se l’azione è già avvenuta dovrai usare il </a:t>
            </a:r>
            <a:r>
              <a:rPr lang="it-IT" b="1" dirty="0">
                <a:solidFill>
                  <a:srgbClr val="FF0000"/>
                </a:solidFill>
              </a:rPr>
              <a:t>passato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it-IT" dirty="0">
                <a:solidFill>
                  <a:schemeClr val="tx2"/>
                </a:solidFill>
              </a:rPr>
              <a:t>I bambini giocavano nel parco</a:t>
            </a:r>
          </a:p>
        </p:txBody>
      </p:sp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it-IT" dirty="0"/>
              <a:t>Se l’azione è in corso nel momento in cui parli userai il </a:t>
            </a:r>
            <a:r>
              <a:rPr lang="it-IT" b="1" dirty="0">
                <a:solidFill>
                  <a:srgbClr val="00B050"/>
                </a:solidFill>
              </a:rPr>
              <a:t>presente</a:t>
            </a:r>
          </a:p>
        </p:txBody>
      </p:sp>
      <p:pic>
        <p:nvPicPr>
          <p:cNvPr id="9" name="Segnaposto contenuto 8" descr="Immagine che contiene disegnando, bambola, giocattolo, orologio&#10;&#10;Descrizione generata automaticamente">
            <a:extLst>
              <a:ext uri="{FF2B5EF4-FFF2-40B4-BE49-F238E27FC236}">
                <a16:creationId xmlns:a16="http://schemas.microsoft.com/office/drawing/2014/main" id="{DFBF26AA-82B5-4882-94D0-C88CA2C2CC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24000" y="2103603"/>
            <a:ext cx="4389120" cy="2918764"/>
          </a:xfrm>
          <a:noFill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1D1C152-2B2B-45FB-8213-5498A34B6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I bambini </a:t>
            </a:r>
            <a:r>
              <a:rPr lang="en-US" b="1" dirty="0" err="1">
                <a:solidFill>
                  <a:srgbClr val="00B050"/>
                </a:solidFill>
              </a:rPr>
              <a:t>studiano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verbi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F3DF95-6E12-4506-AD64-59B9B2EB0D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Se invece è previsto che avvenga più tardi dovrai scegliere il tempo </a:t>
            </a:r>
            <a:r>
              <a:rPr lang="it-IT" b="1" dirty="0">
                <a:solidFill>
                  <a:srgbClr val="0070C0"/>
                </a:solidFill>
              </a:rPr>
              <a:t>futuro</a:t>
            </a:r>
            <a:endParaRPr lang="en-AU" b="1" dirty="0">
              <a:solidFill>
                <a:srgbClr val="0070C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27BA983-F45F-4C7E-9C26-E89F0B863E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it-IT" dirty="0"/>
              <a:t>L’aquilone </a:t>
            </a:r>
            <a:r>
              <a:rPr lang="it-IT" b="1" dirty="0">
                <a:solidFill>
                  <a:srgbClr val="0070C0"/>
                </a:solidFill>
              </a:rPr>
              <a:t>volerà </a:t>
            </a:r>
            <a:r>
              <a:rPr lang="it-IT" dirty="0"/>
              <a:t>nel cielo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9579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8C5FCB-1E5C-4644-91D8-82820EF6B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Il verbo e la sua </a:t>
            </a:r>
            <a:r>
              <a:rPr lang="it-IT" dirty="0">
                <a:solidFill>
                  <a:srgbClr val="00B050"/>
                </a:solidFill>
              </a:rPr>
              <a:t>forma</a:t>
            </a:r>
            <a:br>
              <a:rPr lang="it-IT" dirty="0">
                <a:solidFill>
                  <a:srgbClr val="00B050"/>
                </a:solidFill>
              </a:rPr>
            </a:br>
            <a:r>
              <a:rPr lang="it-IT" dirty="0">
                <a:solidFill>
                  <a:srgbClr val="00B050"/>
                </a:solidFill>
              </a:rPr>
              <a:t>(di che parti è fatto)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6" name="Segnaposto contenuto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2F73AFAB-7820-4226-A1F5-E05D7A7242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0" y="1882170"/>
            <a:ext cx="4389438" cy="3361947"/>
          </a:xfrm>
        </p:spPr>
      </p:pic>
      <p:pic>
        <p:nvPicPr>
          <p:cNvPr id="8" name="Segnaposto contenuto 7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49BAB728-5493-4BA5-BDBF-6C1D5D4C43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69737" y="1825625"/>
            <a:ext cx="2607088" cy="3475038"/>
          </a:xfrm>
        </p:spPr>
      </p:pic>
    </p:spTree>
    <p:extLst>
      <p:ext uri="{BB962C8B-B14F-4D97-AF65-F5344CB8AC3E}">
        <p14:creationId xmlns:p14="http://schemas.microsoft.com/office/powerpoint/2010/main" val="186024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F978A3-FFCE-4AFF-B932-185187921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si cerca un verbo sul vocabolario? Bisogna conoscere l’</a:t>
            </a:r>
            <a:r>
              <a:rPr lang="it-IT" dirty="0">
                <a:highlight>
                  <a:srgbClr val="FF0000"/>
                </a:highlight>
              </a:rPr>
              <a:t>infinito</a:t>
            </a:r>
            <a:endParaRPr lang="en-AU" dirty="0">
              <a:highlight>
                <a:srgbClr val="FF0000"/>
              </a:highlight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85FFDF-11BD-456B-A604-8189C4D782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Quando cerchi il significato di un verbo sul vocabolario devi cercarlo all’ infinito: non troverai infatti aiuta, vincerò e dormivano, ma aiut</a:t>
            </a:r>
            <a:r>
              <a:rPr lang="it-IT" dirty="0">
                <a:solidFill>
                  <a:srgbClr val="FF0000"/>
                </a:solidFill>
              </a:rPr>
              <a:t>are</a:t>
            </a:r>
            <a:r>
              <a:rPr lang="it-IT" dirty="0"/>
              <a:t>, vinc</a:t>
            </a:r>
            <a:r>
              <a:rPr lang="it-IT" dirty="0">
                <a:solidFill>
                  <a:srgbClr val="FF0000"/>
                </a:solidFill>
              </a:rPr>
              <a:t>ere</a:t>
            </a:r>
            <a:r>
              <a:rPr lang="it-IT" dirty="0"/>
              <a:t>, dorm</a:t>
            </a:r>
            <a:r>
              <a:rPr lang="it-IT" dirty="0">
                <a:solidFill>
                  <a:srgbClr val="FF0000"/>
                </a:solidFill>
              </a:rPr>
              <a:t>ire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5" name="L infinito">
            <a:hlinkClick r:id="" action="ppaction://media"/>
            <a:extLst>
              <a:ext uri="{FF2B5EF4-FFF2-40B4-BE49-F238E27FC236}">
                <a16:creationId xmlns:a16="http://schemas.microsoft.com/office/drawing/2014/main" id="{B4FC6654-6081-486E-8D88-2F838A7B0F42}"/>
              </a:ext>
            </a:extLst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7688" y="325755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75550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it-IT" dirty="0"/>
              <a:t>La prima coniugazione 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fontScale="85000" lnSpcReduction="20000"/>
          </a:bodyPr>
          <a:lstStyle/>
          <a:p>
            <a:pPr rtl="0"/>
            <a:r>
              <a:rPr lang="it-IT" dirty="0"/>
              <a:t>I verbi della </a:t>
            </a:r>
            <a:r>
              <a:rPr lang="it-IT" dirty="0">
                <a:solidFill>
                  <a:srgbClr val="FF0000"/>
                </a:solidFill>
              </a:rPr>
              <a:t>prima</a:t>
            </a:r>
            <a:r>
              <a:rPr lang="it-IT" dirty="0"/>
              <a:t> coniugazione sono quelli con l’infinito in </a:t>
            </a:r>
            <a:r>
              <a:rPr lang="it-IT" dirty="0">
                <a:solidFill>
                  <a:srgbClr val="FF0000"/>
                </a:solidFill>
              </a:rPr>
              <a:t>are</a:t>
            </a:r>
          </a:p>
          <a:p>
            <a:pPr algn="ctr" rtl="0"/>
            <a:r>
              <a:rPr lang="it-IT" dirty="0">
                <a:solidFill>
                  <a:srgbClr val="00B050"/>
                </a:solidFill>
              </a:rPr>
              <a:t>studi</a:t>
            </a:r>
            <a:r>
              <a:rPr lang="it-IT" dirty="0">
                <a:solidFill>
                  <a:srgbClr val="FF0000"/>
                </a:solidFill>
              </a:rPr>
              <a:t>are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D8462A2E-1EB1-4DAE-A9DA-55DEED3B45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2595531" y="3215640"/>
            <a:ext cx="2246376" cy="1493520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 rtlCol="0">
            <a:normAutofit fontScale="85000" lnSpcReduction="20000"/>
          </a:bodyPr>
          <a:lstStyle/>
          <a:p>
            <a:pPr algn="ctr" rtl="0"/>
            <a:r>
              <a:rPr lang="it-IT" dirty="0"/>
              <a:t>Ascolta con attenzione</a:t>
            </a:r>
          </a:p>
        </p:txBody>
      </p:sp>
      <p:pic>
        <p:nvPicPr>
          <p:cNvPr id="9" name="La prima coniugazione">
            <a:hlinkClick r:id="" action="ppaction://media"/>
            <a:extLst>
              <a:ext uri="{FF2B5EF4-FFF2-40B4-BE49-F238E27FC236}">
                <a16:creationId xmlns:a16="http://schemas.microsoft.com/office/drawing/2014/main" id="{21F3AFDA-919A-4DD7-9D17-D1D4D516713E}"/>
              </a:ext>
            </a:extLst>
          </p:cNvPr>
          <p:cNvPicPr>
            <a:picLocks noGrp="1" noChangeAspect="1"/>
          </p:cNvPicPr>
          <p:nvPr>
            <p:ph sz="quarter" idx="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7688" y="36576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mbini amici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374_TF03896101.potx" id="{A2123817-9033-4E13-B399-BE82105B2AC5}" vid="{4D166A6F-178C-4800-9987-53896AB5DFAB}"/>
    </a:ext>
  </a:extLst>
</a:theme>
</file>

<file path=ppt/theme/theme2.xml><?xml version="1.0" encoding="utf-8"?>
<a:theme xmlns:a="http://schemas.openxmlformats.org/drawingml/2006/main" name="Tema di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A15C6C-6BB6-4DB6-B7D6-7F14EAB2CC5C}">
  <ds:schemaRefs>
    <ds:schemaRef ds:uri="http://schemas.openxmlformats.org/package/2006/metadata/core-properties"/>
    <ds:schemaRef ds:uri="a4f35948-e619-41b3-aa29-22878b09cfd2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40262f94-9f35-4ac3-9a90-690165a166b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434</Words>
  <Application>Microsoft Office PowerPoint</Application>
  <PresentationFormat>Widescreen</PresentationFormat>
  <Paragraphs>59</Paragraphs>
  <Slides>19</Slides>
  <Notes>8</Notes>
  <HiddenSlides>0</HiddenSlides>
  <MMClips>13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2" baseType="lpstr">
      <vt:lpstr>Arial</vt:lpstr>
      <vt:lpstr>Times New Roman</vt:lpstr>
      <vt:lpstr>Bambini amici 16x9</vt:lpstr>
      <vt:lpstr>Il verbo e la sua funzione</vt:lpstr>
      <vt:lpstr>Per comprendere la funzione del verbo prova a porti, per ogni nome che trovi, la seguente domanda: «Cosa fa?»</vt:lpstr>
      <vt:lpstr>Prima, adesso o dopo? Quando hai a che fare con un’azione devi sempre chiederti se è già avvenuta, se sta avvenendo proprio nel momento in cui ne stai parlando o se avverrà successivamente</vt:lpstr>
      <vt:lpstr>Se l’azione è già avvenuta dovrai usare il passato</vt:lpstr>
      <vt:lpstr>Se l’azione è in corso nel momento in cui parli userai il presente</vt:lpstr>
      <vt:lpstr>Se invece è previsto che avvenga più tardi dovrai scegliere il tempo futuro</vt:lpstr>
      <vt:lpstr>Il verbo e la sua forma (di che parti è fatto)</vt:lpstr>
      <vt:lpstr>Come si cerca un verbo sul vocabolario? Bisogna conoscere l’infinito</vt:lpstr>
      <vt:lpstr>La prima coniugazione </vt:lpstr>
      <vt:lpstr>La seconda coniugazione </vt:lpstr>
      <vt:lpstr>La terza coniugazione </vt:lpstr>
      <vt:lpstr>Ascolta la canzoncina e prova a cantare</vt:lpstr>
      <vt:lpstr>Le persone del verbo</vt:lpstr>
      <vt:lpstr>Le persone singolari</vt:lpstr>
      <vt:lpstr>Le persone plurali</vt:lpstr>
      <vt:lpstr>Il modo indicativo</vt:lpstr>
      <vt:lpstr>Ricopia la filastrocca sul quaderno dei testi e disegna</vt:lpstr>
      <vt:lpstr>Leggi con attenzione le consegne ed esegui sul quaderno dei testi</vt:lpstr>
      <vt:lpstr>Leggi con attenzione, studia la regola ed esegui sul libro azzurro gli esercizi di pag. 64, 65,66,67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verbo e la sua funzione</dc:title>
  <dc:creator>Utente</dc:creator>
  <cp:lastModifiedBy>Utente</cp:lastModifiedBy>
  <cp:revision>23</cp:revision>
  <dcterms:created xsi:type="dcterms:W3CDTF">2020-04-14T09:27:49Z</dcterms:created>
  <dcterms:modified xsi:type="dcterms:W3CDTF">2020-04-14T14:04:38Z</dcterms:modified>
</cp:coreProperties>
</file>