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9900"/>
    <a:srgbClr val="00FF00"/>
    <a:srgbClr val="0099FF"/>
    <a:srgbClr val="096D0E"/>
    <a:srgbClr val="FF0066"/>
    <a:srgbClr val="FF3399"/>
    <a:srgbClr val="E4870A"/>
    <a:srgbClr val="99FF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FB8-EBA3-4827-9534-2CCB5D646F1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358F-5B0A-4ED6-B1EA-C4CB043B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2130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FB8-EBA3-4827-9534-2CCB5D646F1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358F-5B0A-4ED6-B1EA-C4CB043B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90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FB8-EBA3-4827-9534-2CCB5D646F1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358F-5B0A-4ED6-B1EA-C4CB043B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64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FB8-EBA3-4827-9534-2CCB5D646F1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358F-5B0A-4ED6-B1EA-C4CB043B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63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FB8-EBA3-4827-9534-2CCB5D646F1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358F-5B0A-4ED6-B1EA-C4CB043B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33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FB8-EBA3-4827-9534-2CCB5D646F1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358F-5B0A-4ED6-B1EA-C4CB043B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60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FB8-EBA3-4827-9534-2CCB5D646F1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358F-5B0A-4ED6-B1EA-C4CB043B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91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FB8-EBA3-4827-9534-2CCB5D646F1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358F-5B0A-4ED6-B1EA-C4CB043B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57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FB8-EBA3-4827-9534-2CCB5D646F1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358F-5B0A-4ED6-B1EA-C4CB043B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84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FB8-EBA3-4827-9534-2CCB5D646F1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358F-5B0A-4ED6-B1EA-C4CB043B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25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9FB8-EBA3-4827-9534-2CCB5D646F1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A358F-5B0A-4ED6-B1EA-C4CB043B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81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9FB8-EBA3-4827-9534-2CCB5D646F10}" type="datetimeFigureOut">
              <a:rPr lang="it-IT" smtClean="0"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A358F-5B0A-4ED6-B1EA-C4CB043B06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61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54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Pasqua è pace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ln>
            <a:solidFill>
              <a:srgbClr val="096D0E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>
            <a:normAutofit fontScale="92500" lnSpcReduction="20000"/>
          </a:bodyPr>
          <a:lstStyle/>
          <a:p>
            <a:pPr algn="ctr"/>
            <a:endParaRPr lang="it-IT" sz="1800" i="1" spc="-150" dirty="0">
              <a:solidFill>
                <a:srgbClr val="096D0E"/>
              </a:solidFill>
            </a:endParaRPr>
          </a:p>
          <a:p>
            <a:pPr algn="ctr"/>
            <a:endParaRPr lang="it-IT" sz="1800" i="1" spc="-150" dirty="0">
              <a:solidFill>
                <a:srgbClr val="096D0E"/>
              </a:solidFill>
            </a:endParaRPr>
          </a:p>
          <a:p>
            <a:pPr algn="ctr"/>
            <a:r>
              <a:rPr lang="it-IT" sz="2200" i="1" spc="-150" dirty="0">
                <a:solidFill>
                  <a:srgbClr val="E4870A"/>
                </a:solidFill>
              </a:rPr>
              <a:t>Sez. L    Plesso «</a:t>
            </a:r>
            <a:r>
              <a:rPr lang="it-IT" sz="2200" i="1" spc="-150" dirty="0" err="1">
                <a:solidFill>
                  <a:srgbClr val="E4870A"/>
                </a:solidFill>
              </a:rPr>
              <a:t>Frà</a:t>
            </a:r>
            <a:r>
              <a:rPr lang="it-IT" sz="2200" i="1" spc="-150" dirty="0">
                <a:solidFill>
                  <a:srgbClr val="E4870A"/>
                </a:solidFill>
              </a:rPr>
              <a:t> Siciliano»</a:t>
            </a:r>
          </a:p>
          <a:p>
            <a:pPr algn="ctr"/>
            <a:r>
              <a:rPr lang="it-IT" sz="2200" i="1" spc="-150" dirty="0">
                <a:solidFill>
                  <a:srgbClr val="E4870A"/>
                </a:solidFill>
              </a:rPr>
              <a:t>Insegnanti :  </a:t>
            </a:r>
          </a:p>
          <a:p>
            <a:pPr algn="ctr"/>
            <a:r>
              <a:rPr lang="it-IT" sz="2200" i="1" spc="-150" dirty="0">
                <a:solidFill>
                  <a:srgbClr val="E4870A"/>
                </a:solidFill>
              </a:rPr>
              <a:t> Anna Maria Improta </a:t>
            </a:r>
          </a:p>
          <a:p>
            <a:pPr algn="ctr"/>
            <a:r>
              <a:rPr lang="it-IT" sz="2200" i="1" spc="-150" dirty="0">
                <a:solidFill>
                  <a:srgbClr val="E4870A"/>
                </a:solidFill>
              </a:rPr>
              <a:t> Concetta Palladino</a:t>
            </a:r>
          </a:p>
          <a:p>
            <a:pPr algn="ctr"/>
            <a:endParaRPr lang="it-IT" sz="1800" i="1" spc="-150" dirty="0">
              <a:solidFill>
                <a:srgbClr val="E4870A"/>
              </a:solidFill>
            </a:endParaRPr>
          </a:p>
          <a:p>
            <a:pPr algn="ctr"/>
            <a:endParaRPr lang="it-IT" sz="1800" i="1" spc="-150" dirty="0">
              <a:solidFill>
                <a:srgbClr val="E4870A"/>
              </a:solidFill>
            </a:endParaRPr>
          </a:p>
          <a:p>
            <a:pPr algn="ctr"/>
            <a:endParaRPr lang="it-IT" sz="1800" i="1" spc="-150" dirty="0">
              <a:solidFill>
                <a:srgbClr val="E4870A"/>
              </a:solidFill>
            </a:endParaRPr>
          </a:p>
          <a:p>
            <a:pPr algn="ctr"/>
            <a:endParaRPr lang="it-IT" sz="1800" i="1" spc="-150" dirty="0">
              <a:solidFill>
                <a:srgbClr val="E4870A"/>
              </a:solidFill>
            </a:endParaRPr>
          </a:p>
          <a:p>
            <a:pPr algn="ctr"/>
            <a:endParaRPr lang="it-IT" sz="1800" i="1" spc="-150" dirty="0">
              <a:solidFill>
                <a:srgbClr val="E4870A"/>
              </a:solidFill>
            </a:endParaRPr>
          </a:p>
          <a:p>
            <a:pPr algn="ctr"/>
            <a:r>
              <a:rPr lang="it-IT" sz="1800" i="1" spc="-150" dirty="0">
                <a:solidFill>
                  <a:srgbClr val="E4870A"/>
                </a:solidFill>
              </a:rPr>
              <a:t>                                 a cura dell’ </a:t>
            </a:r>
            <a:r>
              <a:rPr lang="it-IT" sz="1800" i="1" spc="-150" dirty="0" err="1">
                <a:solidFill>
                  <a:srgbClr val="E4870A"/>
                </a:solidFill>
              </a:rPr>
              <a:t>ins</a:t>
            </a:r>
            <a:r>
              <a:rPr lang="it-IT" sz="1800" i="1" spc="-150" dirty="0">
                <a:solidFill>
                  <a:srgbClr val="E4870A"/>
                </a:solidFill>
              </a:rPr>
              <a:t>. Anna Maria Improta</a:t>
            </a:r>
          </a:p>
          <a:p>
            <a:endParaRPr lang="it-IT" dirty="0"/>
          </a:p>
        </p:txBody>
      </p:sp>
      <p:pic>
        <p:nvPicPr>
          <p:cNvPr id="19" name="Segnaposto immagine 1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4921930" y="608602"/>
            <a:ext cx="6888849" cy="5439501"/>
          </a:xfrm>
        </p:spPr>
      </p:pic>
    </p:spTree>
    <p:extLst>
      <p:ext uri="{BB962C8B-B14F-4D97-AF65-F5344CB8AC3E}">
        <p14:creationId xmlns:p14="http://schemas.microsoft.com/office/powerpoint/2010/main" val="27748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2246811"/>
          </a:xfrm>
        </p:spPr>
        <p:txBody>
          <a:bodyPr>
            <a:noAutofit/>
          </a:bodyPr>
          <a:lstStyle/>
          <a:p>
            <a:pPr algn="ctr"/>
            <a:r>
              <a:rPr lang="it-IT" sz="5400" b="1" spc="-15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Ascolta</a:t>
            </a:r>
            <a:r>
              <a:rPr lang="it-IT" sz="5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memorizza</a:t>
            </a:r>
            <a:br>
              <a:rPr lang="it-IT" sz="5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54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66" y="457199"/>
            <a:ext cx="5107577" cy="5411789"/>
          </a:xfrm>
          <a:solidFill>
            <a:srgbClr val="FF0066"/>
          </a:solidFill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3095897"/>
            <a:ext cx="3932237" cy="277309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71500" indent="-571500" algn="r">
              <a:buFont typeface="Arial" panose="020B0604020202020204" pitchFamily="34" charset="0"/>
              <a:buChar char="•"/>
            </a:pPr>
            <a:endParaRPr lang="it-IT" sz="2400" i="1" u="sng" spc="-150" dirty="0">
              <a:solidFill>
                <a:srgbClr val="FF3399"/>
              </a:solidFill>
            </a:endParaRPr>
          </a:p>
          <a:p>
            <a:pPr marL="571500" indent="-571500" algn="r">
              <a:buFont typeface="Arial" panose="020B0604020202020204" pitchFamily="34" charset="0"/>
              <a:buChar char="•"/>
            </a:pPr>
            <a:endParaRPr lang="it-IT" sz="2400" i="1" u="sng" spc="-150" dirty="0">
              <a:solidFill>
                <a:srgbClr val="FF3399"/>
              </a:solidFill>
            </a:endParaRPr>
          </a:p>
          <a:p>
            <a:pPr algn="ctr"/>
            <a:r>
              <a:rPr lang="it-IT" sz="2400" i="1" u="sng" spc="-150" dirty="0">
                <a:solidFill>
                  <a:srgbClr val="FF3399"/>
                </a:solidFill>
              </a:rPr>
              <a:t>Colora il biglietto della poesia con la tecnica che preferisci</a:t>
            </a:r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72805" y="2090057"/>
            <a:ext cx="975790" cy="86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8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1524000" y="378823"/>
            <a:ext cx="9144000" cy="953588"/>
          </a:xfrm>
        </p:spPr>
        <p:txBody>
          <a:bodyPr/>
          <a:lstStyle/>
          <a:p>
            <a:r>
              <a:rPr lang="it-IT" b="1" spc="-150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…e ora realizziamo il lavoretto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1524000" y="1332411"/>
            <a:ext cx="9144000" cy="5094515"/>
          </a:xfrm>
        </p:spPr>
        <p:txBody>
          <a:bodyPr>
            <a:normAutofit/>
          </a:bodyPr>
          <a:lstStyle/>
          <a:p>
            <a:pPr algn="l"/>
            <a:endParaRPr lang="it-IT" sz="1600" b="1" dirty="0">
              <a:solidFill>
                <a:srgbClr val="0099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99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99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99FF"/>
                </a:solidFill>
              </a:rPr>
              <a:t>Realizzate l’impronta della manina </a:t>
            </a:r>
          </a:p>
          <a:p>
            <a:pPr algn="l"/>
            <a:r>
              <a:rPr lang="it-IT" sz="2000" b="1" dirty="0">
                <a:solidFill>
                  <a:srgbClr val="0099FF"/>
                </a:solidFill>
              </a:rPr>
              <a:t>      con i due modi che conosciamo: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000" b="1" dirty="0">
                <a:solidFill>
                  <a:srgbClr val="0099FF"/>
                </a:solidFill>
              </a:rPr>
              <a:t>Disegnatela sul cartoncino e poi tagliatela</a:t>
            </a:r>
          </a:p>
          <a:p>
            <a:pPr marL="457200" indent="-457200" algn="l">
              <a:buFont typeface="+mj-lt"/>
              <a:buAutoNum type="arabicPeriod"/>
            </a:pPr>
            <a:r>
              <a:rPr lang="it-IT" sz="2000" b="1" dirty="0">
                <a:solidFill>
                  <a:srgbClr val="0099FF"/>
                </a:solidFill>
              </a:rPr>
              <a:t>Oppure fate il timbro con la pittura gialla</a:t>
            </a:r>
          </a:p>
          <a:p>
            <a:pPr algn="l"/>
            <a:endParaRPr lang="it-IT" sz="2000" b="1" dirty="0">
              <a:solidFill>
                <a:srgbClr val="0099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99FF"/>
                </a:solidFill>
              </a:rPr>
              <a:t>Dividete a metà il rotolo di carta e igienica</a:t>
            </a:r>
          </a:p>
          <a:p>
            <a:pPr algn="l"/>
            <a:r>
              <a:rPr lang="it-IT" sz="2000" b="1" dirty="0">
                <a:solidFill>
                  <a:srgbClr val="0099FF"/>
                </a:solidFill>
              </a:rPr>
              <a:t>      e coloratelo di giallo oppure </a:t>
            </a:r>
          </a:p>
          <a:p>
            <a:pPr algn="l"/>
            <a:r>
              <a:rPr lang="it-IT" sz="2000" b="1" dirty="0">
                <a:solidFill>
                  <a:srgbClr val="0099FF"/>
                </a:solidFill>
              </a:rPr>
              <a:t>      rivestitelo con feltro o carta gialla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0099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0099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0099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0099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0099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0099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0099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sz="1600" b="1" dirty="0">
              <a:solidFill>
                <a:srgbClr val="0099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it-IT" dirty="0">
              <a:solidFill>
                <a:srgbClr val="0099FF"/>
              </a:solidFill>
            </a:endParaRPr>
          </a:p>
          <a:p>
            <a:endParaRPr lang="it-IT" dirty="0">
              <a:solidFill>
                <a:srgbClr val="0099F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33" y="2285999"/>
            <a:ext cx="2949997" cy="344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reccia a destra 8"/>
          <p:cNvSpPr/>
          <p:nvPr/>
        </p:nvSpPr>
        <p:spPr>
          <a:xfrm>
            <a:off x="9966960" y="6126480"/>
            <a:ext cx="1293223" cy="496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3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627017"/>
            <a:ext cx="10515600" cy="5549946"/>
          </a:xfrm>
        </p:spPr>
        <p:txBody>
          <a:bodyPr>
            <a:normAutofit/>
          </a:bodyPr>
          <a:lstStyle/>
          <a:p>
            <a:pPr marL="342900" indent="-342900"/>
            <a:r>
              <a:rPr lang="it-IT" sz="2000" b="1" dirty="0">
                <a:solidFill>
                  <a:srgbClr val="0099FF"/>
                </a:solidFill>
              </a:rPr>
              <a:t>Una volta che il rotolo sarà asciutto, </a:t>
            </a:r>
          </a:p>
          <a:p>
            <a:pPr marL="0" indent="0" algn="just">
              <a:buNone/>
            </a:pPr>
            <a:r>
              <a:rPr lang="it-IT" sz="2000" b="1" dirty="0">
                <a:solidFill>
                  <a:srgbClr val="0099FF"/>
                </a:solidFill>
              </a:rPr>
              <a:t>      attaccate l’impronta della mano </a:t>
            </a:r>
          </a:p>
          <a:p>
            <a:pPr marL="0" indent="0" algn="just">
              <a:buNone/>
            </a:pPr>
            <a:r>
              <a:rPr lang="it-IT" sz="2000" b="1" dirty="0">
                <a:solidFill>
                  <a:srgbClr val="0099FF"/>
                </a:solidFill>
              </a:rPr>
              <a:t>      con colla oppure pistola a caldo</a:t>
            </a:r>
          </a:p>
          <a:p>
            <a:pPr marL="0" indent="0" algn="just">
              <a:buNone/>
            </a:pPr>
            <a:endParaRPr lang="it-IT" sz="2000" b="1" dirty="0">
              <a:solidFill>
                <a:srgbClr val="0099FF"/>
              </a:solidFill>
            </a:endParaRPr>
          </a:p>
          <a:p>
            <a:pPr marL="342900" indent="-342900" algn="just"/>
            <a:endParaRPr lang="it-IT" sz="2400" b="1" dirty="0">
              <a:solidFill>
                <a:srgbClr val="0099FF"/>
              </a:solidFill>
            </a:endParaRPr>
          </a:p>
          <a:p>
            <a:pPr marL="342900" indent="-342900"/>
            <a:endParaRPr lang="it-IT" sz="2400" b="1" dirty="0">
              <a:solidFill>
                <a:srgbClr val="0099FF"/>
              </a:solidFill>
            </a:endParaRPr>
          </a:p>
          <a:p>
            <a:pPr marL="342900" indent="-342900"/>
            <a:endParaRPr lang="it-IT" sz="2000" b="1" dirty="0">
              <a:solidFill>
                <a:srgbClr val="0099FF"/>
              </a:solidFill>
            </a:endParaRPr>
          </a:p>
          <a:p>
            <a:pPr marL="342900" indent="-342900"/>
            <a:endParaRPr lang="it-IT" sz="2000" b="1" dirty="0">
              <a:solidFill>
                <a:srgbClr val="0099FF"/>
              </a:solidFill>
            </a:endParaRPr>
          </a:p>
          <a:p>
            <a:pPr marL="342900" indent="-342900"/>
            <a:endParaRPr lang="it-IT" sz="2000" b="1" dirty="0">
              <a:solidFill>
                <a:srgbClr val="0099FF"/>
              </a:solidFill>
            </a:endParaRPr>
          </a:p>
          <a:p>
            <a:pPr marL="342900" indent="-342900"/>
            <a:r>
              <a:rPr lang="it-IT" sz="2000" b="1" dirty="0">
                <a:solidFill>
                  <a:srgbClr val="0099FF"/>
                </a:solidFill>
              </a:rPr>
              <a:t>Dopo aver realizzato il becco, 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0099FF"/>
                </a:solidFill>
              </a:rPr>
              <a:t>      il ciuffo e le zampette con 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0099FF"/>
                </a:solidFill>
              </a:rPr>
              <a:t>      cartoncino arancione o altro materiale; </a:t>
            </a:r>
          </a:p>
          <a:p>
            <a:pPr marL="0" indent="0">
              <a:buNone/>
            </a:pPr>
            <a:r>
              <a:rPr lang="it-IT" sz="2000" b="1" dirty="0">
                <a:solidFill>
                  <a:srgbClr val="0099FF"/>
                </a:solidFill>
              </a:rPr>
              <a:t>      attaccate occhi, becco, ciuffo e zampette</a:t>
            </a:r>
          </a:p>
          <a:p>
            <a:pPr marL="342900" indent="-342900"/>
            <a:endParaRPr lang="it-IT" sz="2000" b="1" dirty="0">
              <a:solidFill>
                <a:srgbClr val="0099FF"/>
              </a:solidFill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55" y="3500846"/>
            <a:ext cx="5021716" cy="3185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44" y="63547"/>
            <a:ext cx="3034937" cy="3437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509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352697"/>
            <a:ext cx="10515600" cy="5824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72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 lavoro </a:t>
            </a:r>
          </a:p>
          <a:p>
            <a:pPr marL="0" indent="0" algn="ctr">
              <a:buNone/>
            </a:pPr>
            <a:r>
              <a:rPr lang="it-IT" sz="72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e…</a:t>
            </a:r>
          </a:p>
          <a:p>
            <a:pPr marL="0" indent="0" algn="ctr">
              <a:buNone/>
            </a:pPr>
            <a:endParaRPr lang="it-IT" sz="72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it-IT" sz="72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tanti auguri di</a:t>
            </a:r>
          </a:p>
          <a:p>
            <a:pPr marL="0" indent="0" algn="ctr">
              <a:buNone/>
            </a:pPr>
            <a:r>
              <a:rPr lang="it-IT" sz="72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Buona Pasqua </a:t>
            </a:r>
          </a:p>
          <a:p>
            <a:pPr marL="0" indent="0" algn="ctr">
              <a:buNone/>
            </a:pPr>
            <a:endParaRPr lang="it-IT" sz="7200" b="1" i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it-IT" sz="5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057" y="4545875"/>
            <a:ext cx="1384663" cy="1345474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1500507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156</Words>
  <Application>Microsoft Office PowerPoint</Application>
  <PresentationFormat>Widescreen</PresentationFormat>
  <Paragraphs>55</Paragraphs>
  <Slides>5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Pasqua è pace</vt:lpstr>
      <vt:lpstr>Ascolta e memorizza </vt:lpstr>
      <vt:lpstr>…e ora realizziamo il lavoretto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Pasqua è pace</dc:title>
  <dc:creator>Improta</dc:creator>
  <cp:lastModifiedBy>ROBERTO</cp:lastModifiedBy>
  <cp:revision>11</cp:revision>
  <dcterms:created xsi:type="dcterms:W3CDTF">2020-04-02T16:13:11Z</dcterms:created>
  <dcterms:modified xsi:type="dcterms:W3CDTF">2020-04-03T13:48:36Z</dcterms:modified>
</cp:coreProperties>
</file>