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lonna_Sonora_Completa_-_IL_Gladia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4"/>
    </mc:Choice>
    <mc:Fallback>
      <p:transition spd="slow" advTm="1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4704" y="18864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it-IT" altLang="it-IT" dirty="0" smtClean="0"/>
              <a:t/>
            </a:r>
            <a:br>
              <a:rPr lang="it-IT" altLang="it-IT" dirty="0" smtClean="0"/>
            </a:br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Era </a:t>
            </a:r>
            <a:r>
              <a:rPr lang="it-IT" altLang="it-IT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 ragazzo in gamba </a:t>
            </a:r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b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altLang="it-IT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dal cuore pulito.</a:t>
            </a:r>
            <a:br>
              <a:rPr lang="it-IT" altLang="it-IT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it-IT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Segnaposto contenuto 3" descr="Davide il pastorello – Periragazzi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18987"/>
            <a:ext cx="3744416" cy="48158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251520" y="1628800"/>
            <a:ext cx="4427984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it-IT" altLang="it-IT" sz="3200" dirty="0"/>
              <a:t>Il Signore Dio disse </a:t>
            </a:r>
            <a:r>
              <a:rPr lang="it-IT" altLang="it-IT" sz="3200" dirty="0" smtClean="0"/>
              <a:t> </a:t>
            </a:r>
            <a:r>
              <a:rPr lang="it-IT" altLang="it-IT" sz="3200" dirty="0"/>
              <a:t>al profeta Samuele: «Va' a Betlemme, nella casa di </a:t>
            </a:r>
            <a:r>
              <a:rPr lang="it-IT" altLang="it-IT" sz="3200" dirty="0" err="1"/>
              <a:t>Iesse</a:t>
            </a:r>
            <a:r>
              <a:rPr lang="it-IT" altLang="it-IT" sz="3200" dirty="0"/>
              <a:t>: tra i suoi figli mi sono scelto il re che deve succedere a Saul</a:t>
            </a:r>
            <a:r>
              <a:rPr lang="it-IT" altLang="it-IT" sz="3200" dirty="0" smtClean="0"/>
              <a:t>».</a:t>
            </a:r>
          </a:p>
          <a:p>
            <a:pPr algn="just">
              <a:lnSpc>
                <a:spcPct val="80000"/>
              </a:lnSpc>
            </a:pPr>
            <a:endParaRPr lang="it-IT" altLang="it-IT" sz="3200" dirty="0"/>
          </a:p>
          <a:p>
            <a:pPr algn="just">
              <a:lnSpc>
                <a:spcPct val="80000"/>
              </a:lnSpc>
            </a:pPr>
            <a:r>
              <a:rPr lang="it-IT" altLang="it-IT" sz="3200" dirty="0" smtClean="0"/>
              <a:t>Quando </a:t>
            </a:r>
            <a:r>
              <a:rPr lang="it-IT" altLang="it-IT" sz="3200" dirty="0"/>
              <a:t>il profeta </a:t>
            </a:r>
            <a:r>
              <a:rPr lang="it-IT" altLang="it-IT" sz="3200" dirty="0" smtClean="0"/>
              <a:t> vide il figlio più piccolo, </a:t>
            </a:r>
            <a:r>
              <a:rPr lang="it-IT" altLang="it-IT" sz="3200" dirty="0"/>
              <a:t>ebbe un tuffo al cuore e sentì una voce che gli diceva</a:t>
            </a:r>
            <a:r>
              <a:rPr lang="it-IT" altLang="it-IT" sz="3200" dirty="0" smtClean="0"/>
              <a:t>:</a:t>
            </a:r>
            <a:endParaRPr lang="it-IT" altLang="it-IT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5455" y="6031966"/>
            <a:ext cx="446211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>
                <a:solidFill>
                  <a:srgbClr val="FF3300"/>
                </a:solidFill>
              </a:rPr>
              <a:t>“</a:t>
            </a:r>
            <a:r>
              <a:rPr lang="it-IT" altLang="it-IT" sz="2800" b="1" u="sng" dirty="0">
                <a:solidFill>
                  <a:srgbClr val="FF3300"/>
                </a:solidFill>
              </a:rPr>
              <a:t>ALZATI ED UNGILO: E’</a:t>
            </a:r>
            <a:r>
              <a:rPr lang="it-IT" altLang="it-IT" sz="2800" b="1" u="sng" dirty="0"/>
              <a:t> </a:t>
            </a:r>
            <a:r>
              <a:rPr lang="it-IT" altLang="it-IT" sz="2800" b="1" u="sng" dirty="0">
                <a:solidFill>
                  <a:srgbClr val="FF3300"/>
                </a:solidFill>
              </a:rPr>
              <a:t>LUI!</a:t>
            </a:r>
            <a:r>
              <a:rPr lang="it-IT" altLang="it-IT" sz="2800" b="1" dirty="0">
                <a:solidFill>
                  <a:srgbClr val="FF3300"/>
                </a:solidFill>
              </a:rPr>
              <a:t>”</a:t>
            </a:r>
            <a:endParaRPr lang="it-IT" altLang="it-IT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7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72"/>
    </mc:Choice>
    <mc:Fallback>
      <p:transition spd="slow" advTm="3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1547664"/>
          </a:xfrm>
        </p:spPr>
        <p:txBody>
          <a:bodyPr>
            <a:normAutofit fontScale="90000"/>
          </a:bodyPr>
          <a:lstStyle/>
          <a:p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</a:t>
            </a:r>
            <a:r>
              <a:rPr lang="it-IT" altLang="it-IT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duello tra Davide e il gigante Golia</a:t>
            </a:r>
            <a:r>
              <a:rPr lang="it-IT" altLang="it-IT" b="1" dirty="0"/>
              <a:t>.</a:t>
            </a:r>
            <a:br>
              <a:rPr lang="it-IT" altLang="it-IT" b="1" dirty="0"/>
            </a:br>
            <a:endParaRPr lang="it-IT" b="1" dirty="0"/>
          </a:p>
        </p:txBody>
      </p:sp>
      <p:pic>
        <p:nvPicPr>
          <p:cNvPr id="8" name="Segnaposto contenuto 7" descr="David Contro Golia (@DavidVsGolia) | Twitter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248472" cy="40260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107504" y="1196752"/>
            <a:ext cx="453650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altLang="it-IT" sz="2800" b="1" dirty="0">
                <a:cs typeface="Times New Roman" pitchFamily="18" charset="0"/>
              </a:rPr>
              <a:t>Davide</a:t>
            </a:r>
            <a:r>
              <a:rPr lang="it-IT" altLang="it-IT" sz="2800" b="1" dirty="0"/>
              <a:t>, piccolo e armato solo della fede nel suo Dio e di una piccola fionda</a:t>
            </a:r>
            <a:r>
              <a:rPr lang="it-IT" altLang="it-IT" sz="2800" b="1" dirty="0" smtClean="0"/>
              <a:t>,</a:t>
            </a:r>
            <a:r>
              <a:rPr lang="it-IT" altLang="it-IT" sz="2800" b="1" dirty="0" smtClean="0">
                <a:cs typeface="Times New Roman" pitchFamily="18" charset="0"/>
              </a:rPr>
              <a:t> </a:t>
            </a:r>
            <a:r>
              <a:rPr lang="it-IT" altLang="it-IT" sz="2800" b="1" dirty="0">
                <a:cs typeface="Times New Roman" pitchFamily="18" charset="0"/>
              </a:rPr>
              <a:t>decise un giorno di sfidare il gigante </a:t>
            </a:r>
            <a:r>
              <a:rPr lang="it-IT" altLang="it-IT" sz="2800" b="1" dirty="0" smtClean="0">
                <a:cs typeface="Times New Roman" pitchFamily="18" charset="0"/>
              </a:rPr>
              <a:t>Golia.</a:t>
            </a:r>
          </a:p>
          <a:p>
            <a:pPr algn="just"/>
            <a:r>
              <a:rPr lang="it-IT" altLang="it-IT" sz="2800" b="1" dirty="0" smtClean="0">
                <a:cs typeface="Times New Roman" pitchFamily="18" charset="0"/>
              </a:rPr>
              <a:t> </a:t>
            </a:r>
            <a:r>
              <a:rPr lang="it-IT" altLang="it-IT" sz="2800" b="1" dirty="0">
                <a:cs typeface="Times New Roman" pitchFamily="18" charset="0"/>
              </a:rPr>
              <a:t>Davide cacciò la mano nella bisaccia, ne estrasse una pietra, la lanciò con la fionda e colpì il Filisteo in fronte. La pietra s’infisse sulla fronte di lui che cadde con la faccia a terra</a:t>
            </a:r>
            <a:r>
              <a:rPr lang="it-IT" altLang="it-IT" sz="2800" b="1" dirty="0" smtClean="0">
                <a:cs typeface="Times New Roman" pitchFamily="18" charset="0"/>
              </a:rPr>
              <a:t>. </a:t>
            </a:r>
            <a:endParaRPr lang="it-IT" altLang="it-IT" sz="2800" b="1" dirty="0"/>
          </a:p>
          <a:p>
            <a:pPr algn="just" eaLnBrk="0" hangingPunct="0"/>
            <a:r>
              <a:rPr lang="it-IT" altLang="it-IT" sz="2800" b="1" dirty="0">
                <a:cs typeface="Times New Roman" pitchFamily="18" charset="0"/>
              </a:rPr>
              <a:t>Fu una vittoria strepitosa.</a:t>
            </a:r>
            <a:endParaRPr lang="it-IT" altLang="it-IT" sz="2800" b="1" dirty="0"/>
          </a:p>
          <a:p>
            <a:endParaRPr lang="it-IT" altLang="it-IT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11960" y="5824201"/>
            <a:ext cx="5076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0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 LA SUA </a:t>
            </a:r>
            <a:r>
              <a:rPr lang="it-IT" altLang="it-IT" sz="2000" b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FIONDA FORMIDABILE DAVIDE DIMOS</a:t>
            </a:r>
            <a:r>
              <a:rPr lang="it-IT" altLang="it-IT" sz="20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</a:t>
            </a:r>
            <a:r>
              <a:rPr lang="it-IT" altLang="it-IT" sz="2000" b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lang="it-IT" altLang="it-IT" sz="20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DISPONIBILITA’ </a:t>
            </a:r>
          </a:p>
          <a:p>
            <a:pPr algn="ctr"/>
            <a:r>
              <a:rPr lang="it-IT" altLang="it-IT" sz="20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 FRONTE AL SIGNORE</a:t>
            </a:r>
            <a:r>
              <a:rPr lang="it-IT" altLang="it-IT" sz="20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88"/>
    </mc:Choice>
    <mc:Fallback>
      <p:transition spd="slow" advTm="3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it-IT" altLang="it-IT" dirty="0" smtClean="0">
                <a:solidFill>
                  <a:srgbClr val="FF3300"/>
                </a:solidFill>
              </a:rPr>
              <a:t/>
            </a:r>
            <a:br>
              <a:rPr lang="it-IT" altLang="it-IT" dirty="0" smtClean="0">
                <a:solidFill>
                  <a:srgbClr val="FF3300"/>
                </a:solidFill>
              </a:rPr>
            </a:br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</a:t>
            </a:r>
            <a:r>
              <a:rPr lang="it-IT" altLang="it-IT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più grande re di </a:t>
            </a:r>
            <a:r>
              <a:rPr lang="it-IT" altLang="it-IT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Israele</a:t>
            </a:r>
            <a:r>
              <a:rPr lang="it-IT" altLang="it-IT" dirty="0">
                <a:solidFill>
                  <a:srgbClr val="FF3300"/>
                </a:solidFill>
              </a:rPr>
              <a:t/>
            </a:r>
            <a:br>
              <a:rPr lang="it-IT" altLang="it-IT" dirty="0">
                <a:solidFill>
                  <a:srgbClr val="FF3300"/>
                </a:solidFill>
              </a:rPr>
            </a:br>
            <a:r>
              <a:rPr lang="it-IT" altLang="it-IT" dirty="0">
                <a:solidFill>
                  <a:srgbClr val="FF3300"/>
                </a:solidFill>
              </a:rPr>
              <a:t/>
            </a:r>
            <a:br>
              <a:rPr lang="it-IT" altLang="it-IT" dirty="0">
                <a:solidFill>
                  <a:srgbClr val="FF3300"/>
                </a:solidFill>
              </a:rPr>
            </a:b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11560" y="1321599"/>
            <a:ext cx="403244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400" b="1" dirty="0">
                <a:latin typeface="Verdana" pitchFamily="34" charset="0"/>
                <a:cs typeface="Times New Roman" pitchFamily="18" charset="0"/>
              </a:rPr>
              <a:t>Davide fu un re abile e saggio:</a:t>
            </a:r>
          </a:p>
          <a:p>
            <a:endParaRPr lang="it-IT" altLang="it-IT" dirty="0">
              <a:latin typeface="Verdana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it-IT" altLang="it-IT" b="1" dirty="0">
                <a:latin typeface="Verdana" pitchFamily="34" charset="0"/>
                <a:cs typeface="Times New Roman" pitchFamily="18" charset="0"/>
              </a:rPr>
              <a:t>fece di Israele  un solo regno unito e potente;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altLang="it-IT" b="1" dirty="0">
              <a:latin typeface="Verdana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b="1" dirty="0" smtClean="0">
                <a:latin typeface="Verdana" pitchFamily="34" charset="0"/>
                <a:cs typeface="Times New Roman" pitchFamily="18" charset="0"/>
              </a:rPr>
              <a:t>ricacciò </a:t>
            </a:r>
            <a:r>
              <a:rPr lang="it-IT" altLang="it-IT" b="1" dirty="0">
                <a:latin typeface="Verdana" pitchFamily="34" charset="0"/>
                <a:cs typeface="Times New Roman" pitchFamily="18" charset="0"/>
              </a:rPr>
              <a:t>i Filistei e unì tra loro le dodici tribù del popolo ebreo</a:t>
            </a:r>
            <a:r>
              <a:rPr lang="it-IT" altLang="it-IT" b="1" dirty="0" smtClean="0">
                <a:latin typeface="Verdana" pitchFamily="34" charset="0"/>
                <a:cs typeface="Times New Roman" pitchFamily="18" charset="0"/>
              </a:rPr>
              <a:t>;</a:t>
            </a:r>
          </a:p>
          <a:p>
            <a:endParaRPr lang="it-IT" altLang="it-IT" b="1" dirty="0" smtClean="0">
              <a:latin typeface="Verdana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b="1" dirty="0" smtClean="0">
                <a:latin typeface="Verdana" pitchFamily="34" charset="0"/>
                <a:cs typeface="Times New Roman" pitchFamily="18" charset="0"/>
              </a:rPr>
              <a:t>Conquistò la città di Gerusalemme;</a:t>
            </a:r>
            <a:endParaRPr lang="it-IT" altLang="it-IT" b="1" dirty="0">
              <a:latin typeface="Verdana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altLang="it-IT" b="1" dirty="0">
              <a:latin typeface="Verdana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b="1" dirty="0" smtClean="0">
                <a:latin typeface="Verdana" pitchFamily="34" charset="0"/>
                <a:cs typeface="Times New Roman" pitchFamily="18" charset="0"/>
              </a:rPr>
              <a:t>amministrò </a:t>
            </a:r>
            <a:r>
              <a:rPr lang="it-IT" altLang="it-IT" b="1" dirty="0">
                <a:latin typeface="Verdana" pitchFamily="34" charset="0"/>
                <a:cs typeface="Times New Roman" pitchFamily="18" charset="0"/>
              </a:rPr>
              <a:t>saggiamente la giustizia;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altLang="it-IT" b="1" dirty="0">
              <a:latin typeface="Verdana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b="1" dirty="0" smtClean="0">
                <a:latin typeface="Verdana" pitchFamily="34" charset="0"/>
                <a:cs typeface="Times New Roman" pitchFamily="18" charset="0"/>
              </a:rPr>
              <a:t>diede </a:t>
            </a:r>
            <a:r>
              <a:rPr lang="it-IT" altLang="it-IT" b="1" dirty="0">
                <a:latin typeface="Verdana" pitchFamily="34" charset="0"/>
                <a:cs typeface="Times New Roman" pitchFamily="18" charset="0"/>
              </a:rPr>
              <a:t>ordine di mettere per iscritto la storia del popolo </a:t>
            </a:r>
            <a:r>
              <a:rPr lang="it-IT" altLang="it-IT" b="1" dirty="0" smtClean="0">
                <a:latin typeface="Verdana" pitchFamily="34" charset="0"/>
                <a:cs typeface="Times New Roman" pitchFamily="18" charset="0"/>
              </a:rPr>
              <a:t>d'Israele.</a:t>
            </a:r>
            <a:endParaRPr lang="it-IT" alt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493212" y="5373216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Aveva trent'anni quando </a:t>
            </a:r>
            <a:r>
              <a:rPr lang="it-IT" altLang="it-IT" sz="2800" b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 fatto </a:t>
            </a:r>
            <a:r>
              <a:rPr lang="it-IT" altLang="it-IT" sz="28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re, e il suo regno durò quarant'anni</a:t>
            </a:r>
            <a:r>
              <a:rPr lang="it-IT" altLang="it-IT" dirty="0">
                <a:latin typeface="Verdana" pitchFamily="34" charset="0"/>
                <a:cs typeface="Times New Roman" pitchFamily="18" charset="0"/>
              </a:rPr>
              <a:t>.</a:t>
            </a:r>
            <a:endParaRPr lang="it-IT" altLang="it-IT" dirty="0"/>
          </a:p>
        </p:txBody>
      </p:sp>
      <p:pic>
        <p:nvPicPr>
          <p:cNvPr id="8" name="Picture 4" descr="sans02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0230"/>
            <a:ext cx="2830438" cy="383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57"/>
    </mc:Choice>
    <mc:Fallback>
      <p:transition spd="slow" advTm="3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772816"/>
          </a:xfrm>
        </p:spPr>
        <p:txBody>
          <a:bodyPr>
            <a:noAutofit/>
          </a:bodyPr>
          <a:lstStyle/>
          <a:p>
            <a:r>
              <a:rPr lang="it-IT" altLang="it-IT" sz="2800" b="1" dirty="0" smtClean="0"/>
              <a:t/>
            </a:r>
            <a:br>
              <a:rPr lang="it-IT" altLang="it-IT" sz="2800" b="1" dirty="0" smtClean="0"/>
            </a:br>
            <a:r>
              <a:rPr lang="it-IT" altLang="it-IT" sz="2800" b="1" dirty="0" smtClean="0"/>
              <a:t>Re </a:t>
            </a:r>
            <a:r>
              <a:rPr lang="it-IT" altLang="it-IT" sz="2800" b="1" dirty="0"/>
              <a:t>Davide fu autore di bellissime preghiere </a:t>
            </a:r>
            <a:r>
              <a:rPr lang="it-IT" altLang="it-IT" sz="2800" b="1" dirty="0" smtClean="0"/>
              <a:t> che </a:t>
            </a:r>
            <a:r>
              <a:rPr lang="it-IT" altLang="it-IT" sz="2800" b="1" dirty="0"/>
              <a:t>cantava accompagnandosi con la cetra. </a:t>
            </a:r>
            <a:br>
              <a:rPr lang="it-IT" altLang="it-IT" sz="2800" b="1" dirty="0"/>
            </a:br>
            <a:r>
              <a:rPr lang="it-IT" altLang="it-IT" sz="2800" b="1" dirty="0"/>
              <a:t>Sono </a:t>
            </a:r>
            <a:r>
              <a:rPr lang="it-IT" altLang="it-IT" sz="2800" b="1" i="1" u="sng" dirty="0">
                <a:solidFill>
                  <a:srgbClr val="FF3300"/>
                </a:solidFill>
              </a:rPr>
              <a:t>i Salmi</a:t>
            </a:r>
            <a:r>
              <a:rPr lang="it-IT" altLang="it-IT" sz="2800" b="1" i="1" u="sng" dirty="0"/>
              <a:t> </a:t>
            </a:r>
            <a:r>
              <a:rPr lang="it-IT" altLang="it-IT" sz="2800" b="1" dirty="0"/>
              <a:t>che recitiamo dopo la prima lettura ad ogni </a:t>
            </a:r>
            <a:r>
              <a:rPr lang="it-IT" altLang="it-IT" sz="2800" b="1" dirty="0" smtClean="0"/>
              <a:t>Santa Messa</a:t>
            </a:r>
            <a:r>
              <a:rPr lang="it-IT" altLang="it-IT" sz="2800" b="1" dirty="0"/>
              <a:t>.</a:t>
            </a:r>
            <a:br>
              <a:rPr lang="it-IT" altLang="it-IT" sz="2800" b="1" dirty="0"/>
            </a:br>
            <a:endParaRPr lang="it-IT" sz="28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95536" y="591771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400" dirty="0">
                <a:latin typeface="Verdana" pitchFamily="34" charset="0"/>
                <a:cs typeface="Times New Roman" pitchFamily="18" charset="0"/>
              </a:rPr>
              <a:t>Il </a:t>
            </a:r>
            <a:r>
              <a:rPr lang="it-IT" altLang="it-IT" sz="2400" b="1" i="1" u="sng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salmo </a:t>
            </a:r>
            <a:r>
              <a:rPr lang="it-IT" altLang="it-IT" sz="2400" b="1" i="1" u="sng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22</a:t>
            </a:r>
            <a:r>
              <a:rPr lang="it-IT" altLang="it-IT" sz="2400" b="1" i="1" u="sng" dirty="0" smtClean="0">
                <a:latin typeface="Verdana" pitchFamily="34" charset="0"/>
                <a:cs typeface="Times New Roman" pitchFamily="18" charset="0"/>
              </a:rPr>
              <a:t> </a:t>
            </a:r>
            <a:r>
              <a:rPr lang="it-IT" altLang="it-IT" sz="2400" dirty="0">
                <a:latin typeface="Verdana" pitchFamily="34" charset="0"/>
                <a:cs typeface="Times New Roman" pitchFamily="18" charset="0"/>
              </a:rPr>
              <a:t>esprime felicità per la protezione che il Signore da a chi si rivolge a lui con </a:t>
            </a:r>
            <a:r>
              <a:rPr lang="it-IT" altLang="it-IT" sz="2400" dirty="0" smtClean="0">
                <a:latin typeface="Verdana" pitchFamily="34" charset="0"/>
                <a:cs typeface="Times New Roman" pitchFamily="18" charset="0"/>
              </a:rPr>
              <a:t>fiducia </a:t>
            </a:r>
            <a:endParaRPr lang="it-IT" alt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2422642"/>
            <a:ext cx="4788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800" b="1" dirty="0">
                <a:latin typeface="Cambria" pitchFamily="18" charset="0"/>
                <a:ea typeface="Times New Roman" pitchFamily="18" charset="0"/>
                <a:cs typeface="Arial" charset="0"/>
              </a:rPr>
              <a:t>«Il Signore è il mio pastore: non manco di nulla; </a:t>
            </a:r>
          </a:p>
          <a:p>
            <a:pPr algn="ctr" eaLnBrk="0" hangingPunct="0"/>
            <a:r>
              <a:rPr lang="it-IT" altLang="it-IT" sz="2800" b="1" dirty="0">
                <a:latin typeface="Cambria" pitchFamily="18" charset="0"/>
                <a:ea typeface="Times New Roman" pitchFamily="18" charset="0"/>
                <a:cs typeface="Arial" charset="0"/>
              </a:rPr>
              <a:t>su pascoli erbosi mi fa riposare, </a:t>
            </a:r>
          </a:p>
          <a:p>
            <a:pPr algn="ctr" eaLnBrk="0" hangingPunct="0"/>
            <a:r>
              <a:rPr lang="it-IT" altLang="it-IT" sz="2800" b="1" dirty="0">
                <a:latin typeface="Cambria" pitchFamily="18" charset="0"/>
                <a:ea typeface="Times New Roman" pitchFamily="18" charset="0"/>
                <a:cs typeface="Arial" charset="0"/>
              </a:rPr>
              <a:t>ad acque tranquille mi </a:t>
            </a:r>
            <a:r>
              <a:rPr lang="it-IT" altLang="it-IT" sz="2800" b="1" dirty="0" smtClean="0">
                <a:latin typeface="Cambria" pitchFamily="18" charset="0"/>
                <a:ea typeface="Times New Roman" pitchFamily="18" charset="0"/>
                <a:cs typeface="Arial" charset="0"/>
              </a:rPr>
              <a:t>conduce»</a:t>
            </a:r>
            <a:endParaRPr lang="it-IT" altLang="it-IT" sz="2800" b="1" dirty="0">
              <a:latin typeface="Cambria" pitchFamily="18" charset="0"/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it-IT" altLang="it-IT" sz="2800" dirty="0">
                <a:latin typeface="Cambria" pitchFamily="18" charset="0"/>
                <a:ea typeface="Times New Roman" pitchFamily="18" charset="0"/>
                <a:cs typeface="Arial" charset="0"/>
              </a:rPr>
              <a:t> </a:t>
            </a:r>
            <a:endParaRPr lang="it-IT" sz="2800" dirty="0"/>
          </a:p>
        </p:txBody>
      </p:sp>
      <p:pic>
        <p:nvPicPr>
          <p:cNvPr id="8" name="Picture 5" descr="assal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489" y="2272797"/>
            <a:ext cx="3851920" cy="32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5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44"/>
    </mc:Choice>
    <mc:Fallback>
      <p:transition spd="slow" advTm="3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3600" b="1" dirty="0"/>
              <a:t>DIO  PROMETTE A DAVIDE CHE </a:t>
            </a:r>
            <a:r>
              <a:rPr lang="it-IT" altLang="it-IT" sz="3100" dirty="0"/>
              <a:t/>
            </a:r>
            <a:br>
              <a:rPr lang="it-IT" altLang="it-IT" sz="3100" dirty="0"/>
            </a:br>
            <a:r>
              <a:rPr lang="it-IT" altLang="it-IT" sz="3100" b="1" i="1" u="sng" dirty="0">
                <a:solidFill>
                  <a:srgbClr val="FF3300"/>
                </a:solidFill>
              </a:rPr>
              <a:t>DALLA SUA DISCENDENZA NASCERA’ IL SALVATORE</a:t>
            </a:r>
            <a:r>
              <a:rPr lang="it-IT" altLang="it-IT" sz="3100" b="1" i="1" dirty="0"/>
              <a:t>   </a:t>
            </a:r>
            <a:r>
              <a:rPr lang="it-IT" altLang="it-IT" sz="2700" dirty="0"/>
              <a:t>(2Sam </a:t>
            </a:r>
            <a:r>
              <a:rPr lang="it-IT" altLang="it-IT" sz="2700" dirty="0" smtClean="0"/>
              <a:t>7,9-16</a:t>
            </a:r>
            <a:r>
              <a:rPr lang="it-IT" alt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altLang="it-IT" b="1" dirty="0"/>
              <a:t>La profezia si è avverata con Gesù, discendente di Davide e figlio di Dio.</a:t>
            </a:r>
          </a:p>
          <a:p>
            <a:pPr algn="ctr"/>
            <a:endParaRPr lang="it-IT" altLang="it-IT" b="1" dirty="0"/>
          </a:p>
          <a:p>
            <a:pPr algn="ctr"/>
            <a:r>
              <a:rPr lang="it-IT" altLang="it-IT" b="1" dirty="0"/>
              <a:t>IL giorno dell’ingresso di Gesù in Gerusalemme (giorno delle palme), la folla acclama:</a:t>
            </a:r>
          </a:p>
          <a:p>
            <a:pPr algn="ctr"/>
            <a:endParaRPr lang="it-IT" altLang="it-IT" dirty="0"/>
          </a:p>
          <a:p>
            <a:pPr algn="ctr"/>
            <a:r>
              <a:rPr lang="it-IT" altLang="it-IT" sz="3600" b="1" dirty="0"/>
              <a:t>Osanna al Figlio di </a:t>
            </a:r>
            <a:r>
              <a:rPr lang="it-IT" altLang="it-IT" sz="3600" b="1" dirty="0" smtClean="0"/>
              <a:t>Davide! Benedetto </a:t>
            </a:r>
            <a:r>
              <a:rPr lang="it-IT" altLang="it-IT" sz="3600" b="1" dirty="0"/>
              <a:t>colui che viene nel nome del Signore!</a:t>
            </a:r>
          </a:p>
          <a:p>
            <a:endParaRPr lang="it-IT" sz="3600" dirty="0"/>
          </a:p>
        </p:txBody>
      </p:sp>
      <p:pic>
        <p:nvPicPr>
          <p:cNvPr id="4" name="Picture 4" descr="lazza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3816"/>
            <a:ext cx="3221669" cy="415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0"/>
    </mc:Choice>
    <mc:Fallback>
      <p:transition spd="slow" advTm="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 fontScale="55000" lnSpcReduction="20000"/>
          </a:bodyPr>
          <a:lstStyle/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altLang="it-IT" sz="4500" b="1" dirty="0" smtClean="0"/>
              <a:t>Davide era un ragazzo quando ha scoperto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it-IT" altLang="it-IT" sz="4500" b="1" dirty="0" smtClean="0"/>
              <a:t>che </a:t>
            </a:r>
            <a:r>
              <a:rPr lang="it-IT" altLang="it-IT" sz="4500" b="1" dirty="0"/>
              <a:t>Dio lo chiamava per mettere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it-IT" altLang="it-IT" sz="4500" b="1" dirty="0"/>
              <a:t>nelle sue mani un regno.</a:t>
            </a:r>
          </a:p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it-IT" altLang="it-IT" sz="4500" b="1" dirty="0"/>
          </a:p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altLang="it-IT" sz="4500" b="1" dirty="0"/>
              <a:t> Per realizzare i suoi progetti Dio chiama persone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it-IT" altLang="it-IT" sz="4500" b="1" dirty="0"/>
              <a:t>semplici, come Davide, per affidare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it-IT" altLang="it-IT" sz="4500" b="1" dirty="0"/>
              <a:t>incarichi di grande responsabilità</a:t>
            </a:r>
          </a:p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it-IT" altLang="it-IT" sz="4500" b="1" dirty="0"/>
          </a:p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it-IT" altLang="it-IT" sz="4500" b="1" dirty="0" smtClean="0"/>
          </a:p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altLang="it-IT" sz="4500" b="1" dirty="0" smtClean="0"/>
              <a:t>Con </a:t>
            </a:r>
            <a:r>
              <a:rPr lang="it-IT" altLang="it-IT" sz="4500" b="1" dirty="0"/>
              <a:t>il </a:t>
            </a:r>
            <a:r>
              <a:rPr lang="it-IT" altLang="it-IT" sz="4500" b="1" dirty="0">
                <a:solidFill>
                  <a:srgbClr val="FF3300"/>
                </a:solidFill>
              </a:rPr>
              <a:t>Battesimo </a:t>
            </a:r>
            <a:r>
              <a:rPr lang="it-IT" altLang="it-IT" sz="4500" b="1" dirty="0"/>
              <a:t>Dio ti ha chiamato per nome e ti ha fatto diventare suo figlio.</a:t>
            </a:r>
          </a:p>
          <a:p>
            <a:pPr marL="0" indent="0" algn="ctr">
              <a:buClr>
                <a:srgbClr val="FF0000"/>
              </a:buClr>
              <a:buNone/>
            </a:pPr>
            <a:endParaRPr lang="it-IT" altLang="it-IT" sz="4500" b="1" dirty="0"/>
          </a:p>
          <a:p>
            <a:pPr algn="ctr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altLang="it-IT" sz="4500" b="1" dirty="0" smtClean="0"/>
              <a:t> Con </a:t>
            </a:r>
            <a:r>
              <a:rPr lang="it-IT" altLang="it-IT" sz="4500" b="1" dirty="0"/>
              <a:t>il </a:t>
            </a:r>
            <a:r>
              <a:rPr lang="it-IT" altLang="it-IT" sz="4500" b="1" dirty="0">
                <a:solidFill>
                  <a:srgbClr val="FF3300"/>
                </a:solidFill>
              </a:rPr>
              <a:t>Sacramento della Cresima</a:t>
            </a:r>
            <a:r>
              <a:rPr lang="it-IT" altLang="it-IT" sz="4500" b="1" dirty="0"/>
              <a:t>, confermerai la tua adesione al Cristo e verrai  unto per una missione importante, come Davide. </a:t>
            </a:r>
          </a:p>
          <a:p>
            <a:pPr marL="0" indent="0" algn="ctr">
              <a:buNone/>
            </a:pPr>
            <a:r>
              <a:rPr lang="it-IT" altLang="it-IT" sz="4500" b="1" dirty="0"/>
              <a:t> </a:t>
            </a:r>
          </a:p>
          <a:p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8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0"/>
    </mc:Choice>
    <mc:Fallback>
      <p:transition spd="slow" advTm="3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Rispondi sul quaderno alle seguenti domande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In che occasione Davide dimostra tutto il suo valore?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Quale citta conquista?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Che cosa ha composto?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Cosa fa mettere per iscritto?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In quale parte della Bibbia è inserita la storia di Davide?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Che cosa esprime il Salmo 22?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8"/>
    </mc:Choice>
    <mc:Fallback>
      <p:transition spd="slow" advTm="2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mposi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450</Words>
  <Application>Microsoft Office PowerPoint</Application>
  <PresentationFormat>Presentazione su schermo (4:3)</PresentationFormat>
  <Paragraphs>56</Paragraphs>
  <Slides>8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 Era un ragazzo in gamba ,  dal cuore pulito. </vt:lpstr>
      <vt:lpstr> Il duello tra Davide e il gigante Golia. </vt:lpstr>
      <vt:lpstr> Il più grande re di Israele  </vt:lpstr>
      <vt:lpstr> Re Davide fu autore di bellissime preghiere  che cantava accompagnandosi con la cetra.  Sono i Salmi che recitiamo dopo la prima lettura ad ogni Santa Messa. </vt:lpstr>
      <vt:lpstr>DIO  PROMETTE A DAVIDE CHE  DALLA SUA DISCENDENZA NASCERA’ IL SALVATORE   (2Sam 7,9-16)</vt:lpstr>
      <vt:lpstr>Presentazione standard di PowerPoint</vt:lpstr>
      <vt:lpstr>Rispondi sul quaderno alle seguenti domande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Veronica</dc:creator>
  <cp:lastModifiedBy>Veronica</cp:lastModifiedBy>
  <cp:revision>28</cp:revision>
  <dcterms:created xsi:type="dcterms:W3CDTF">2020-05-09T05:33:43Z</dcterms:created>
  <dcterms:modified xsi:type="dcterms:W3CDTF">2020-05-11T15:01:31Z</dcterms:modified>
</cp:coreProperties>
</file>