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BA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6" d="100"/>
          <a:sy n="116" d="100"/>
        </p:scale>
        <p:origin x="102"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8F1036-F01E-49D9-9EC5-9D90D4A046D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CCADB05-4F7E-4E31-B7B3-79E21E27E4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E8D7CBF-932D-4D0A-8237-EFFD5C160F63}"/>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5" name="Segnaposto piè di pagina 4">
            <a:extLst>
              <a:ext uri="{FF2B5EF4-FFF2-40B4-BE49-F238E27FC236}">
                <a16:creationId xmlns:a16="http://schemas.microsoft.com/office/drawing/2014/main" id="{753D2584-8475-4C97-B64F-C4383BB008F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6DBB997-4A89-473A-8264-7E9D915D598A}"/>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2691296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695CA1-65DC-43C3-8587-A220307F148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649EB04-7E4B-48DC-94A5-1B2784C31AC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4AC0A0-5FFE-4A6A-AC27-240D9797EE9C}"/>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5" name="Segnaposto piè di pagina 4">
            <a:extLst>
              <a:ext uri="{FF2B5EF4-FFF2-40B4-BE49-F238E27FC236}">
                <a16:creationId xmlns:a16="http://schemas.microsoft.com/office/drawing/2014/main" id="{A154B889-835B-4BD5-BB1F-EF8A4BA7444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C90896B-169C-4BA5-9F48-7717AAEC5EE9}"/>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98799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F02C26B-EBAB-4FEE-A15A-8CB7490602A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51A4126-0A2D-468E-AFB9-342EE404065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F37987-F41E-4347-AF23-69CB2DB0A49D}"/>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5" name="Segnaposto piè di pagina 4">
            <a:extLst>
              <a:ext uri="{FF2B5EF4-FFF2-40B4-BE49-F238E27FC236}">
                <a16:creationId xmlns:a16="http://schemas.microsoft.com/office/drawing/2014/main" id="{F3D12C3F-F89C-4A52-BDEF-7205AA3183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98EC076-A00E-466E-BCF5-4920EC274BCB}"/>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3271491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587990-3655-44EC-BCF7-76F4F18CFD2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BB3C093-879D-498F-90E2-3C36E279B97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4563EBE-7366-4C58-AA2D-1A60A2F97056}"/>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5" name="Segnaposto piè di pagina 4">
            <a:extLst>
              <a:ext uri="{FF2B5EF4-FFF2-40B4-BE49-F238E27FC236}">
                <a16:creationId xmlns:a16="http://schemas.microsoft.com/office/drawing/2014/main" id="{D756C084-9B31-43F8-9E5B-4B58C8C667D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5A4FCB6-2A76-45F2-BD33-FBEB581386FD}"/>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285970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3DC872-489A-4BD3-9E21-2D2925CF687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EFF611C-0B51-42D9-8A47-3B928302E7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FA9E754-0F57-4104-948B-2697F4FE091C}"/>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5" name="Segnaposto piè di pagina 4">
            <a:extLst>
              <a:ext uri="{FF2B5EF4-FFF2-40B4-BE49-F238E27FC236}">
                <a16:creationId xmlns:a16="http://schemas.microsoft.com/office/drawing/2014/main" id="{29323158-9FDE-4468-8E86-EC8D493A46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831344E-61B6-4562-A77A-0A87B6F621E6}"/>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164333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92B0D9-EF85-451D-8463-EC1BD8EA60E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6D3374A-425C-43FF-B48A-9416BC861FF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A84B941-E392-4E26-9344-B957DC5450A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4FB0039-6CF7-44D9-8B61-026D2BFEC41F}"/>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6" name="Segnaposto piè di pagina 5">
            <a:extLst>
              <a:ext uri="{FF2B5EF4-FFF2-40B4-BE49-F238E27FC236}">
                <a16:creationId xmlns:a16="http://schemas.microsoft.com/office/drawing/2014/main" id="{5A2E5225-8FCA-4D90-BDA9-B1334B04785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81FE443-3930-497B-883E-FC47ED5C7CE7}"/>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3704648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678BB4-4E22-4E89-848F-D3C762CB1F6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FA5478D-9929-4A86-B3E7-577EB1F7E1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A657299-37A8-443C-B0CF-C325EE93611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4296E50-6430-49A3-AB7C-4A2D641DE7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3FBA367-3B9D-47F0-9AAF-08EA1613498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EDC1266-BCF7-44C7-819C-A1DB47902547}"/>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8" name="Segnaposto piè di pagina 7">
            <a:extLst>
              <a:ext uri="{FF2B5EF4-FFF2-40B4-BE49-F238E27FC236}">
                <a16:creationId xmlns:a16="http://schemas.microsoft.com/office/drawing/2014/main" id="{6CE0D284-9156-4B13-BA76-E15D881659A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757BEBB-09AB-4377-8955-390320A75B02}"/>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4078818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A66479-6B19-422D-816B-8DF603C72D6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080B4DA-1E4D-47E1-97E9-FB48C2B4F548}"/>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4" name="Segnaposto piè di pagina 3">
            <a:extLst>
              <a:ext uri="{FF2B5EF4-FFF2-40B4-BE49-F238E27FC236}">
                <a16:creationId xmlns:a16="http://schemas.microsoft.com/office/drawing/2014/main" id="{3C411521-9BB6-4464-8CE8-C0A22BE239C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5C3C3E6-2916-4A4C-8543-5413EB97F0C4}"/>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2791802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F35D21A-D631-4932-B901-6EBD0BAFBFC0}"/>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3" name="Segnaposto piè di pagina 2">
            <a:extLst>
              <a:ext uri="{FF2B5EF4-FFF2-40B4-BE49-F238E27FC236}">
                <a16:creationId xmlns:a16="http://schemas.microsoft.com/office/drawing/2014/main" id="{C8A38E66-781E-4929-AFC9-F774C73FC29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5EBCAC0-2934-440A-8390-49EB8F7B1B33}"/>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1213735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FC2162-3C09-468D-B9AB-C998B4BC28A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AB7408F-85A8-4D59-B322-34D96F3DA6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010F341-129D-48C4-8985-7AEA10B66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AD4AAA1-A000-4531-A426-AE5D289D56DB}"/>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6" name="Segnaposto piè di pagina 5">
            <a:extLst>
              <a:ext uri="{FF2B5EF4-FFF2-40B4-BE49-F238E27FC236}">
                <a16:creationId xmlns:a16="http://schemas.microsoft.com/office/drawing/2014/main" id="{450F1AC3-1492-408A-8C2C-2A254BA252C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CBA956C-929E-4C64-B1C4-327A2BB8F437}"/>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910383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267DC3-BD9D-4AA1-8840-40938961592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7C583EE-9619-484C-B78D-C36BCA20D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85990AD-B0BB-4387-A648-51FDAFAB1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6716994-6038-43E3-8DF2-E003AF978C30}"/>
              </a:ext>
            </a:extLst>
          </p:cNvPr>
          <p:cNvSpPr>
            <a:spLocks noGrp="1"/>
          </p:cNvSpPr>
          <p:nvPr>
            <p:ph type="dt" sz="half" idx="10"/>
          </p:nvPr>
        </p:nvSpPr>
        <p:spPr/>
        <p:txBody>
          <a:bodyPr/>
          <a:lstStyle/>
          <a:p>
            <a:fld id="{6086373E-BF0E-471B-BEB1-635455E1E445}" type="datetimeFigureOut">
              <a:rPr lang="it-IT" smtClean="0"/>
              <a:t>04/05/2020</a:t>
            </a:fld>
            <a:endParaRPr lang="it-IT"/>
          </a:p>
        </p:txBody>
      </p:sp>
      <p:sp>
        <p:nvSpPr>
          <p:cNvPr id="6" name="Segnaposto piè di pagina 5">
            <a:extLst>
              <a:ext uri="{FF2B5EF4-FFF2-40B4-BE49-F238E27FC236}">
                <a16:creationId xmlns:a16="http://schemas.microsoft.com/office/drawing/2014/main" id="{819A5A0C-1A90-4A94-880D-37C4D97D71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FD9F5B3-2B3D-4199-8C5D-C6647D370847}"/>
              </a:ext>
            </a:extLst>
          </p:cNvPr>
          <p:cNvSpPr>
            <a:spLocks noGrp="1"/>
          </p:cNvSpPr>
          <p:nvPr>
            <p:ph type="sldNum" sz="quarter" idx="12"/>
          </p:nvPr>
        </p:nvSpPr>
        <p:spPr/>
        <p:txBody>
          <a:bodyPr/>
          <a:lstStyle/>
          <a:p>
            <a:fld id="{42882DDC-168F-47E1-8225-3DD61193D95F}" type="slidenum">
              <a:rPr lang="it-IT" smtClean="0"/>
              <a:t>‹N›</a:t>
            </a:fld>
            <a:endParaRPr lang="it-IT"/>
          </a:p>
        </p:txBody>
      </p:sp>
    </p:spTree>
    <p:extLst>
      <p:ext uri="{BB962C8B-B14F-4D97-AF65-F5344CB8AC3E}">
        <p14:creationId xmlns:p14="http://schemas.microsoft.com/office/powerpoint/2010/main" val="115602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4E9069F-2559-43AF-8E26-B2F24E9EC1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BEB3ACC-7A12-4250-8108-6A097EE113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3AFE1A8-5CBC-4877-B759-AD8E3EB02E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6373E-BF0E-471B-BEB1-635455E1E445}" type="datetimeFigureOut">
              <a:rPr lang="it-IT" smtClean="0"/>
              <a:t>04/05/2020</a:t>
            </a:fld>
            <a:endParaRPr lang="it-IT"/>
          </a:p>
        </p:txBody>
      </p:sp>
      <p:sp>
        <p:nvSpPr>
          <p:cNvPr id="5" name="Segnaposto piè di pagina 4">
            <a:extLst>
              <a:ext uri="{FF2B5EF4-FFF2-40B4-BE49-F238E27FC236}">
                <a16:creationId xmlns:a16="http://schemas.microsoft.com/office/drawing/2014/main" id="{A89B690F-9B6A-4AF8-80CF-2E7FB6E63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4C9846B-BA0F-4634-A95E-7C062D9AD2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82DDC-168F-47E1-8225-3DD61193D95F}" type="slidenum">
              <a:rPr lang="it-IT" smtClean="0"/>
              <a:t>‹N›</a:t>
            </a:fld>
            <a:endParaRPr lang="it-IT"/>
          </a:p>
        </p:txBody>
      </p:sp>
    </p:spTree>
    <p:extLst>
      <p:ext uri="{BB962C8B-B14F-4D97-AF65-F5344CB8AC3E}">
        <p14:creationId xmlns:p14="http://schemas.microsoft.com/office/powerpoint/2010/main" val="2584180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hyperlink" Target="https://creativecommons.org/licenses/by-nc-nd/3.0/" TargetMode="External"/><Relationship Id="rId4" Type="http://schemas.openxmlformats.org/officeDocument/2006/relationships/hyperlink" Target="http://stranepiante.blogspot.com/2009/03/portulaca-grandiflora-foto-fiori.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video" Target="https://www.youtube.com/embed/32L-b9lWLa4?feature=oembed" TargetMode="Externa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trellis">
          <a:fgClr>
            <a:srgbClr val="FBA3E8"/>
          </a:fgClr>
          <a:bgClr>
            <a:schemeClr val="accent1">
              <a:lumMod val="20000"/>
              <a:lumOff val="80000"/>
            </a:schemeClr>
          </a:bgClr>
        </a:patt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85901-142A-4F7F-93E0-9680215E736F}"/>
              </a:ext>
            </a:extLst>
          </p:cNvPr>
          <p:cNvSpPr>
            <a:spLocks noGrp="1"/>
          </p:cNvSpPr>
          <p:nvPr>
            <p:ph type="ctrTitle"/>
          </p:nvPr>
        </p:nvSpPr>
        <p:spPr>
          <a:xfrm>
            <a:off x="1532059" y="-3090671"/>
            <a:ext cx="9144000" cy="2387600"/>
          </a:xfrm>
        </p:spPr>
        <p:txBody>
          <a:bodyPr/>
          <a:lstStyle/>
          <a:p>
            <a:endParaRPr lang="it-IT" dirty="0"/>
          </a:p>
        </p:txBody>
      </p:sp>
      <p:sp>
        <p:nvSpPr>
          <p:cNvPr id="3" name="Sottotitolo 2">
            <a:extLst>
              <a:ext uri="{FF2B5EF4-FFF2-40B4-BE49-F238E27FC236}">
                <a16:creationId xmlns:a16="http://schemas.microsoft.com/office/drawing/2014/main" id="{BA74DDE4-6AE0-41D9-9589-E3F46D9F9BD9}"/>
              </a:ext>
            </a:extLst>
          </p:cNvPr>
          <p:cNvSpPr>
            <a:spLocks noGrp="1"/>
          </p:cNvSpPr>
          <p:nvPr>
            <p:ph type="subTitle" idx="1"/>
          </p:nvPr>
        </p:nvSpPr>
        <p:spPr/>
        <p:txBody>
          <a:bodyPr/>
          <a:lstStyle/>
          <a:p>
            <a:endParaRPr lang="it-IT" dirty="0"/>
          </a:p>
        </p:txBody>
      </p:sp>
      <p:sp>
        <p:nvSpPr>
          <p:cNvPr id="5" name="CasellaDiTesto 4">
            <a:extLst>
              <a:ext uri="{FF2B5EF4-FFF2-40B4-BE49-F238E27FC236}">
                <a16:creationId xmlns:a16="http://schemas.microsoft.com/office/drawing/2014/main" id="{327E4823-E870-4C52-9215-50C55968654A}"/>
              </a:ext>
            </a:extLst>
          </p:cNvPr>
          <p:cNvSpPr txBox="1"/>
          <p:nvPr/>
        </p:nvSpPr>
        <p:spPr>
          <a:xfrm>
            <a:off x="408562" y="214009"/>
            <a:ext cx="2402015"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sz="2000" dirty="0"/>
              <a:t>01/05/2020</a:t>
            </a:r>
          </a:p>
        </p:txBody>
      </p:sp>
      <p:sp>
        <p:nvSpPr>
          <p:cNvPr id="6" name="CasellaDiTesto 5">
            <a:extLst>
              <a:ext uri="{FF2B5EF4-FFF2-40B4-BE49-F238E27FC236}">
                <a16:creationId xmlns:a16="http://schemas.microsoft.com/office/drawing/2014/main" id="{3EF73443-C669-4CBD-B7C7-6DF2DF431193}"/>
              </a:ext>
            </a:extLst>
          </p:cNvPr>
          <p:cNvSpPr txBox="1"/>
          <p:nvPr/>
        </p:nvSpPr>
        <p:spPr>
          <a:xfrm>
            <a:off x="10009762" y="340468"/>
            <a:ext cx="1935804"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sz="2000" dirty="0"/>
              <a:t>Italiano</a:t>
            </a:r>
            <a:r>
              <a:rPr lang="it-IT" dirty="0"/>
              <a:t>/arte</a:t>
            </a:r>
          </a:p>
        </p:txBody>
      </p:sp>
      <p:sp>
        <p:nvSpPr>
          <p:cNvPr id="8" name="CasellaDiTesto 7">
            <a:extLst>
              <a:ext uri="{FF2B5EF4-FFF2-40B4-BE49-F238E27FC236}">
                <a16:creationId xmlns:a16="http://schemas.microsoft.com/office/drawing/2014/main" id="{0BE396B0-AB4F-4B27-A11A-67BA757DE7AE}"/>
              </a:ext>
            </a:extLst>
          </p:cNvPr>
          <p:cNvSpPr txBox="1"/>
          <p:nvPr/>
        </p:nvSpPr>
        <p:spPr>
          <a:xfrm>
            <a:off x="778213" y="2974528"/>
            <a:ext cx="8342036"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sz="3600" dirty="0"/>
              <a:t>Testi narrativi, poetici, descrittivi, immagini e biglietto augurale</a:t>
            </a:r>
          </a:p>
        </p:txBody>
      </p:sp>
      <p:sp>
        <p:nvSpPr>
          <p:cNvPr id="9" name="CasellaDiTesto 8">
            <a:extLst>
              <a:ext uri="{FF2B5EF4-FFF2-40B4-BE49-F238E27FC236}">
                <a16:creationId xmlns:a16="http://schemas.microsoft.com/office/drawing/2014/main" id="{ADEB4863-018D-41AB-9C5A-81C35A409FD9}"/>
              </a:ext>
            </a:extLst>
          </p:cNvPr>
          <p:cNvSpPr txBox="1"/>
          <p:nvPr/>
        </p:nvSpPr>
        <p:spPr>
          <a:xfrm>
            <a:off x="321014" y="5989638"/>
            <a:ext cx="349223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sz="2000" dirty="0"/>
              <a:t>Classe</a:t>
            </a:r>
            <a:r>
              <a:rPr lang="it-IT" dirty="0"/>
              <a:t> II F – Plesso Fra’ Siciliano</a:t>
            </a:r>
          </a:p>
        </p:txBody>
      </p:sp>
      <p:sp>
        <p:nvSpPr>
          <p:cNvPr id="10" name="CasellaDiTesto 9">
            <a:extLst>
              <a:ext uri="{FF2B5EF4-FFF2-40B4-BE49-F238E27FC236}">
                <a16:creationId xmlns:a16="http://schemas.microsoft.com/office/drawing/2014/main" id="{3196C6AB-9623-4DBE-ACDC-14363C55F913}"/>
              </a:ext>
            </a:extLst>
          </p:cNvPr>
          <p:cNvSpPr txBox="1"/>
          <p:nvPr/>
        </p:nvSpPr>
        <p:spPr>
          <a:xfrm>
            <a:off x="5340485" y="5989638"/>
            <a:ext cx="3038273"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sz="2000" dirty="0"/>
              <a:t>Doc. Pascale Maria Rosaria</a:t>
            </a:r>
          </a:p>
        </p:txBody>
      </p:sp>
      <p:sp>
        <p:nvSpPr>
          <p:cNvPr id="7" name="CasellaDiTesto 6">
            <a:extLst>
              <a:ext uri="{FF2B5EF4-FFF2-40B4-BE49-F238E27FC236}">
                <a16:creationId xmlns:a16="http://schemas.microsoft.com/office/drawing/2014/main" id="{F66A5C44-EB96-4966-860F-949F18730604}"/>
              </a:ext>
            </a:extLst>
          </p:cNvPr>
          <p:cNvSpPr txBox="1"/>
          <p:nvPr/>
        </p:nvSpPr>
        <p:spPr>
          <a:xfrm>
            <a:off x="3990109" y="1944362"/>
            <a:ext cx="2945081" cy="70788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sz="4000" dirty="0"/>
              <a:t>La mamma</a:t>
            </a:r>
          </a:p>
        </p:txBody>
      </p:sp>
      <p:sp>
        <p:nvSpPr>
          <p:cNvPr id="15" name="CasellaDiTesto 14">
            <a:extLst>
              <a:ext uri="{FF2B5EF4-FFF2-40B4-BE49-F238E27FC236}">
                <a16:creationId xmlns:a16="http://schemas.microsoft.com/office/drawing/2014/main" id="{2019502D-5630-493A-9AA0-19F669F664DE}"/>
              </a:ext>
            </a:extLst>
          </p:cNvPr>
          <p:cNvSpPr txBox="1"/>
          <p:nvPr/>
        </p:nvSpPr>
        <p:spPr>
          <a:xfrm>
            <a:off x="4029075" y="5491162"/>
            <a:ext cx="4133850" cy="230832"/>
          </a:xfrm>
          <a:prstGeom prst="rect">
            <a:avLst/>
          </a:prstGeom>
          <a:noFill/>
        </p:spPr>
        <p:txBody>
          <a:bodyPr wrap="square" rtlCol="0">
            <a:spAutoFit/>
          </a:bodyPr>
          <a:lstStyle/>
          <a:p>
            <a:r>
              <a:rPr lang="it-IT" sz="900">
                <a:hlinkClick r:id="rId4" tooltip="http://stranepiante.blogspot.com/2009/03/portulaca-grandiflora-foto-fiori.html"/>
              </a:rPr>
              <a:t>Questa foto</a:t>
            </a:r>
            <a:r>
              <a:rPr lang="it-IT" sz="900"/>
              <a:t> di Autore sconosciuto è concesso in licenza da </a:t>
            </a:r>
            <a:r>
              <a:rPr lang="it-IT" sz="900">
                <a:hlinkClick r:id="rId5" tooltip="https://creativecommons.org/licenses/by-nc-nd/3.0/"/>
              </a:rPr>
              <a:t>CC BY-NC-ND</a:t>
            </a:r>
            <a:endParaRPr lang="it-IT" sz="900"/>
          </a:p>
        </p:txBody>
      </p:sp>
      <p:pic>
        <p:nvPicPr>
          <p:cNvPr id="5124" name="Picture 4" descr="Immagini Stock - Poca Profondità Di Campo Immagine Con Romantiche ...">
            <a:extLst>
              <a:ext uri="{FF2B5EF4-FFF2-40B4-BE49-F238E27FC236}">
                <a16:creationId xmlns:a16="http://schemas.microsoft.com/office/drawing/2014/main" id="{A6765CB4-C37D-4322-9A22-7586FB95A1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127"/>
            <a:ext cx="12192000" cy="6954253"/>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44712310-099D-450E-8B7D-6415E683A50D}"/>
              </a:ext>
            </a:extLst>
          </p:cNvPr>
          <p:cNvSpPr txBox="1"/>
          <p:nvPr/>
        </p:nvSpPr>
        <p:spPr>
          <a:xfrm>
            <a:off x="408562" y="371246"/>
            <a:ext cx="1413924" cy="369332"/>
          </a:xfrm>
          <a:prstGeom prst="rect">
            <a:avLst/>
          </a:prstGeom>
          <a:noFill/>
        </p:spPr>
        <p:txBody>
          <a:bodyPr wrap="square" rtlCol="0">
            <a:spAutoFit/>
          </a:bodyPr>
          <a:lstStyle/>
          <a:p>
            <a:r>
              <a:rPr lang="it-IT" dirty="0"/>
              <a:t>01/05/2020</a:t>
            </a:r>
          </a:p>
        </p:txBody>
      </p:sp>
      <p:sp>
        <p:nvSpPr>
          <p:cNvPr id="16" name="CasellaDiTesto 15">
            <a:extLst>
              <a:ext uri="{FF2B5EF4-FFF2-40B4-BE49-F238E27FC236}">
                <a16:creationId xmlns:a16="http://schemas.microsoft.com/office/drawing/2014/main" id="{C3F6C05C-4AE8-4C4F-9A1E-5E11234DD780}"/>
              </a:ext>
            </a:extLst>
          </p:cNvPr>
          <p:cNvSpPr txBox="1"/>
          <p:nvPr/>
        </p:nvSpPr>
        <p:spPr>
          <a:xfrm>
            <a:off x="9775061" y="379872"/>
            <a:ext cx="2170505" cy="369332"/>
          </a:xfrm>
          <a:prstGeom prst="rect">
            <a:avLst/>
          </a:prstGeom>
          <a:noFill/>
        </p:spPr>
        <p:txBody>
          <a:bodyPr wrap="square" rtlCol="0">
            <a:spAutoFit/>
          </a:bodyPr>
          <a:lstStyle/>
          <a:p>
            <a:r>
              <a:rPr lang="it-IT" dirty="0"/>
              <a:t>Italiano/arte/ musica</a:t>
            </a:r>
          </a:p>
        </p:txBody>
      </p:sp>
      <p:sp>
        <p:nvSpPr>
          <p:cNvPr id="17" name="CasellaDiTesto 16">
            <a:extLst>
              <a:ext uri="{FF2B5EF4-FFF2-40B4-BE49-F238E27FC236}">
                <a16:creationId xmlns:a16="http://schemas.microsoft.com/office/drawing/2014/main" id="{996CFD4D-0BD2-4055-82EB-1713A9A4441D}"/>
              </a:ext>
            </a:extLst>
          </p:cNvPr>
          <p:cNvSpPr txBox="1"/>
          <p:nvPr/>
        </p:nvSpPr>
        <p:spPr>
          <a:xfrm>
            <a:off x="3443591" y="1195197"/>
            <a:ext cx="4604427" cy="707886"/>
          </a:xfrm>
          <a:prstGeom prst="rect">
            <a:avLst/>
          </a:prstGeom>
          <a:noFill/>
        </p:spPr>
        <p:txBody>
          <a:bodyPr wrap="square" rtlCol="0">
            <a:spAutoFit/>
          </a:bodyPr>
          <a:lstStyle/>
          <a:p>
            <a:pPr algn="ctr"/>
            <a:r>
              <a:rPr lang="it-IT" sz="4000" dirty="0">
                <a:solidFill>
                  <a:schemeClr val="bg1"/>
                </a:solidFill>
              </a:rPr>
              <a:t>La mamma</a:t>
            </a:r>
          </a:p>
        </p:txBody>
      </p:sp>
      <p:sp>
        <p:nvSpPr>
          <p:cNvPr id="20" name="CasellaDiTesto 19">
            <a:extLst>
              <a:ext uri="{FF2B5EF4-FFF2-40B4-BE49-F238E27FC236}">
                <a16:creationId xmlns:a16="http://schemas.microsoft.com/office/drawing/2014/main" id="{07A3CD8C-BF71-491F-8CE4-B33B1215579F}"/>
              </a:ext>
            </a:extLst>
          </p:cNvPr>
          <p:cNvSpPr txBox="1"/>
          <p:nvPr/>
        </p:nvSpPr>
        <p:spPr>
          <a:xfrm>
            <a:off x="408562" y="5257800"/>
            <a:ext cx="2490281" cy="369332"/>
          </a:xfrm>
          <a:prstGeom prst="rect">
            <a:avLst/>
          </a:prstGeom>
          <a:noFill/>
        </p:spPr>
        <p:txBody>
          <a:bodyPr wrap="square" rtlCol="0">
            <a:spAutoFit/>
          </a:bodyPr>
          <a:lstStyle/>
          <a:p>
            <a:r>
              <a:rPr lang="it-IT" dirty="0"/>
              <a:t>Classe II F- Fra’ Siciliano</a:t>
            </a:r>
          </a:p>
        </p:txBody>
      </p:sp>
      <p:sp>
        <p:nvSpPr>
          <p:cNvPr id="21" name="CasellaDiTesto 20">
            <a:extLst>
              <a:ext uri="{FF2B5EF4-FFF2-40B4-BE49-F238E27FC236}">
                <a16:creationId xmlns:a16="http://schemas.microsoft.com/office/drawing/2014/main" id="{30CD4204-05EC-4D6C-9F53-5FC9A7EAE2F9}"/>
              </a:ext>
            </a:extLst>
          </p:cNvPr>
          <p:cNvSpPr txBox="1"/>
          <p:nvPr/>
        </p:nvSpPr>
        <p:spPr>
          <a:xfrm>
            <a:off x="8550613" y="5257800"/>
            <a:ext cx="3394953" cy="369332"/>
          </a:xfrm>
          <a:prstGeom prst="rect">
            <a:avLst/>
          </a:prstGeom>
          <a:noFill/>
        </p:spPr>
        <p:txBody>
          <a:bodyPr wrap="square" rtlCol="0">
            <a:spAutoFit/>
          </a:bodyPr>
          <a:lstStyle/>
          <a:p>
            <a:r>
              <a:rPr lang="it-IT" dirty="0"/>
              <a:t>Doc. Pascale Maria Rosaria</a:t>
            </a:r>
          </a:p>
        </p:txBody>
      </p:sp>
      <p:pic>
        <p:nvPicPr>
          <p:cNvPr id="4" name="Audio registrato">
            <a:hlinkClick r:id="" action="ppaction://media"/>
            <a:extLst>
              <a:ext uri="{FF2B5EF4-FFF2-40B4-BE49-F238E27FC236}">
                <a16:creationId xmlns:a16="http://schemas.microsoft.com/office/drawing/2014/main" id="{16CEA216-728E-4299-B0EF-8C00703D81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58406" y="1713444"/>
            <a:ext cx="609600" cy="609600"/>
          </a:xfrm>
          <a:prstGeom prst="rect">
            <a:avLst/>
          </a:prstGeom>
        </p:spPr>
      </p:pic>
    </p:spTree>
    <p:extLst>
      <p:ext uri="{BB962C8B-B14F-4D97-AF65-F5344CB8AC3E}">
        <p14:creationId xmlns:p14="http://schemas.microsoft.com/office/powerpoint/2010/main" val="10680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61940">
              <a:srgbClr val="B9BBE5"/>
            </a:gs>
            <a:gs pos="7000">
              <a:srgbClr val="FBA3E8"/>
            </a:gs>
            <a:gs pos="0">
              <a:srgbClr val="FBA3E8"/>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BAD4DF8-3291-4450-8C2F-D41EDA8663E9}"/>
              </a:ext>
            </a:extLst>
          </p:cNvPr>
          <p:cNvSpPr>
            <a:spLocks noGrp="1"/>
          </p:cNvSpPr>
          <p:nvPr>
            <p:ph type="title"/>
          </p:nvPr>
        </p:nvSpPr>
        <p:spPr>
          <a:xfrm>
            <a:off x="1024129" y="585216"/>
            <a:ext cx="5062511" cy="1499616"/>
          </a:xfrm>
        </p:spPr>
        <p:txBody>
          <a:bodyPr vert="horz" lIns="91440" tIns="45720" rIns="91440" bIns="45720" rtlCol="0" anchor="ctr">
            <a:noAutofit/>
          </a:bodyPr>
          <a:lstStyle/>
          <a:p>
            <a:r>
              <a:rPr lang="en-US" sz="1600" kern="1200" dirty="0">
                <a:solidFill>
                  <a:srgbClr val="FFFFFF"/>
                </a:solidFill>
                <a:latin typeface="+mj-lt"/>
                <a:ea typeface="+mj-ea"/>
                <a:cs typeface="+mj-cs"/>
              </a:rPr>
              <a:t>Ciao bambini, </a:t>
            </a:r>
            <a:r>
              <a:rPr lang="en-US" sz="1600" kern="1200" dirty="0" err="1">
                <a:solidFill>
                  <a:srgbClr val="FFFFFF"/>
                </a:solidFill>
                <a:latin typeface="+mj-lt"/>
                <a:ea typeface="+mj-ea"/>
                <a:cs typeface="+mj-cs"/>
              </a:rPr>
              <a:t>questa</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settimana</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il</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nostro</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lavoro</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sarà</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dedicato</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alla</a:t>
            </a:r>
            <a:r>
              <a:rPr lang="en-US" sz="1600" kern="1200" dirty="0">
                <a:solidFill>
                  <a:srgbClr val="FFFFFF"/>
                </a:solidFill>
                <a:latin typeface="+mj-lt"/>
                <a:ea typeface="+mj-ea"/>
                <a:cs typeface="+mj-cs"/>
              </a:rPr>
              <a:t> mamma </a:t>
            </a:r>
            <a:r>
              <a:rPr lang="en-US" sz="1600" kern="1200" dirty="0" err="1">
                <a:solidFill>
                  <a:srgbClr val="FFFFFF"/>
                </a:solidFill>
                <a:latin typeface="+mj-lt"/>
                <a:ea typeface="+mj-ea"/>
                <a:cs typeface="+mj-cs"/>
              </a:rPr>
              <a:t>poichè</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domenica</a:t>
            </a:r>
            <a:r>
              <a:rPr lang="en-US" sz="1600" kern="1200" dirty="0">
                <a:solidFill>
                  <a:srgbClr val="FFFFFF"/>
                </a:solidFill>
                <a:latin typeface="+mj-lt"/>
                <a:ea typeface="+mj-ea"/>
                <a:cs typeface="+mj-cs"/>
              </a:rPr>
              <a:t> 10 </a:t>
            </a:r>
            <a:r>
              <a:rPr lang="en-US" sz="1600" kern="1200" dirty="0" err="1">
                <a:solidFill>
                  <a:srgbClr val="FFFFFF"/>
                </a:solidFill>
                <a:latin typeface="+mj-lt"/>
                <a:ea typeface="+mj-ea"/>
                <a:cs typeface="+mj-cs"/>
              </a:rPr>
              <a:t>sarà</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celebrata</a:t>
            </a:r>
            <a:r>
              <a:rPr lang="en-US" sz="1600" kern="1200" dirty="0">
                <a:solidFill>
                  <a:srgbClr val="FFFFFF"/>
                </a:solidFill>
                <a:latin typeface="+mj-lt"/>
                <a:ea typeface="+mj-ea"/>
                <a:cs typeface="+mj-cs"/>
              </a:rPr>
              <a:t> la </a:t>
            </a:r>
            <a:r>
              <a:rPr lang="en-US" sz="1600" kern="1200" dirty="0" err="1">
                <a:solidFill>
                  <a:srgbClr val="FFFFFF"/>
                </a:solidFill>
                <a:latin typeface="+mj-lt"/>
                <a:ea typeface="+mj-ea"/>
                <a:cs typeface="+mj-cs"/>
              </a:rPr>
              <a:t>sua</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festa</a:t>
            </a:r>
            <a:r>
              <a:rPr lang="en-US" sz="1600" kern="1200" dirty="0">
                <a:solidFill>
                  <a:srgbClr val="FFFFFF"/>
                </a:solidFill>
                <a:latin typeface="+mj-lt"/>
                <a:ea typeface="+mj-ea"/>
                <a:cs typeface="+mj-cs"/>
              </a:rPr>
              <a:t>  ed </a:t>
            </a:r>
            <a:r>
              <a:rPr lang="en-US" sz="1600" kern="1200" dirty="0" err="1">
                <a:solidFill>
                  <a:srgbClr val="FFFFFF"/>
                </a:solidFill>
                <a:latin typeface="+mj-lt"/>
                <a:ea typeface="+mj-ea"/>
                <a:cs typeface="+mj-cs"/>
              </a:rPr>
              <a:t>allora</a:t>
            </a:r>
            <a:r>
              <a:rPr lang="en-US" sz="1600" kern="1200" dirty="0">
                <a:solidFill>
                  <a:srgbClr val="FFFFFF"/>
                </a:solidFill>
                <a:latin typeface="+mj-lt"/>
                <a:ea typeface="+mj-ea"/>
                <a:cs typeface="+mj-cs"/>
              </a:rPr>
              <a:t> non </a:t>
            </a:r>
            <a:r>
              <a:rPr lang="en-US" sz="1600" kern="1200" dirty="0" err="1">
                <a:solidFill>
                  <a:srgbClr val="FFFFFF"/>
                </a:solidFill>
                <a:latin typeface="+mj-lt"/>
                <a:ea typeface="+mj-ea"/>
                <a:cs typeface="+mj-cs"/>
              </a:rPr>
              <a:t>possiamo</a:t>
            </a:r>
            <a:r>
              <a:rPr lang="en-US" sz="1600" kern="1200" dirty="0">
                <a:solidFill>
                  <a:srgbClr val="FFFFFF"/>
                </a:solidFill>
                <a:latin typeface="+mj-lt"/>
                <a:ea typeface="+mj-ea"/>
                <a:cs typeface="+mj-cs"/>
              </a:rPr>
              <a:t> non </a:t>
            </a:r>
            <a:r>
              <a:rPr lang="en-US" sz="1600" kern="1200" dirty="0" err="1">
                <a:solidFill>
                  <a:srgbClr val="FFFFFF"/>
                </a:solidFill>
                <a:latin typeface="+mj-lt"/>
                <a:ea typeface="+mj-ea"/>
                <a:cs typeface="+mj-cs"/>
              </a:rPr>
              <a:t>ricordare</a:t>
            </a:r>
            <a:r>
              <a:rPr lang="en-US" sz="1600" kern="1200" dirty="0">
                <a:solidFill>
                  <a:srgbClr val="FFFFFF"/>
                </a:solidFill>
                <a:latin typeface="+mj-lt"/>
                <a:ea typeface="+mj-ea"/>
                <a:cs typeface="+mj-cs"/>
              </a:rPr>
              <a:t> la persona </a:t>
            </a:r>
            <a:r>
              <a:rPr lang="en-US" sz="1600" kern="1200" dirty="0" err="1">
                <a:solidFill>
                  <a:srgbClr val="FFFFFF"/>
                </a:solidFill>
                <a:latin typeface="+mj-lt"/>
                <a:ea typeface="+mj-ea"/>
                <a:cs typeface="+mj-cs"/>
              </a:rPr>
              <a:t>più</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importante</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quella</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che</a:t>
            </a:r>
            <a:r>
              <a:rPr lang="en-US" sz="1600" kern="1200" dirty="0">
                <a:solidFill>
                  <a:srgbClr val="FFFFFF"/>
                </a:solidFill>
                <a:latin typeface="+mj-lt"/>
                <a:ea typeface="+mj-ea"/>
                <a:cs typeface="+mj-cs"/>
              </a:rPr>
              <a:t> ci è </a:t>
            </a:r>
            <a:r>
              <a:rPr lang="en-US" sz="1600" kern="1200" dirty="0" err="1">
                <a:solidFill>
                  <a:srgbClr val="FFFFFF"/>
                </a:solidFill>
                <a:latin typeface="+mj-lt"/>
                <a:ea typeface="+mj-ea"/>
                <a:cs typeface="+mj-cs"/>
              </a:rPr>
              <a:t>accanto</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ogni</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giorno</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che</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asciuga</a:t>
            </a:r>
            <a:r>
              <a:rPr lang="en-US" sz="1600" kern="1200" dirty="0">
                <a:solidFill>
                  <a:srgbClr val="FFFFFF"/>
                </a:solidFill>
                <a:latin typeface="+mj-lt"/>
                <a:ea typeface="+mj-ea"/>
                <a:cs typeface="+mj-cs"/>
              </a:rPr>
              <a:t> le </a:t>
            </a:r>
            <a:r>
              <a:rPr lang="en-US" sz="1600" kern="1200" dirty="0" err="1">
                <a:solidFill>
                  <a:srgbClr val="FFFFFF"/>
                </a:solidFill>
                <a:latin typeface="+mj-lt"/>
                <a:ea typeface="+mj-ea"/>
                <a:cs typeface="+mj-cs"/>
              </a:rPr>
              <a:t>nostre</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lacrime</a:t>
            </a:r>
            <a:r>
              <a:rPr lang="en-US" sz="1600" kern="1200" dirty="0">
                <a:solidFill>
                  <a:srgbClr val="FFFFFF"/>
                </a:solidFill>
                <a:latin typeface="+mj-lt"/>
                <a:ea typeface="+mj-ea"/>
                <a:cs typeface="+mj-cs"/>
              </a:rPr>
              <a:t> e </a:t>
            </a:r>
            <a:r>
              <a:rPr lang="en-US" sz="1600" kern="1200" dirty="0" err="1">
                <a:solidFill>
                  <a:srgbClr val="FFFFFF"/>
                </a:solidFill>
                <a:latin typeface="+mj-lt"/>
                <a:ea typeface="+mj-ea"/>
                <a:cs typeface="+mj-cs"/>
              </a:rPr>
              <a:t>sopporta</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i</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nostri</a:t>
            </a:r>
            <a:r>
              <a:rPr lang="en-US" sz="1600" kern="1200" dirty="0">
                <a:solidFill>
                  <a:srgbClr val="FFFFFF"/>
                </a:solidFill>
                <a:latin typeface="+mj-lt"/>
                <a:ea typeface="+mj-ea"/>
                <a:cs typeface="+mj-cs"/>
              </a:rPr>
              <a:t> capricci, </a:t>
            </a:r>
            <a:r>
              <a:rPr lang="en-US" sz="1600" kern="1200" dirty="0" err="1">
                <a:solidFill>
                  <a:srgbClr val="FFFFFF"/>
                </a:solidFill>
                <a:latin typeface="+mj-lt"/>
                <a:ea typeface="+mj-ea"/>
                <a:cs typeface="+mj-cs"/>
              </a:rPr>
              <a:t>quella</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che</a:t>
            </a:r>
            <a:r>
              <a:rPr lang="en-US" sz="1600" kern="1200" dirty="0">
                <a:solidFill>
                  <a:srgbClr val="FFFFFF"/>
                </a:solidFill>
                <a:latin typeface="+mj-lt"/>
                <a:ea typeface="+mj-ea"/>
                <a:cs typeface="+mj-cs"/>
              </a:rPr>
              <a:t> </a:t>
            </a:r>
            <a:r>
              <a:rPr lang="en-US" sz="1600" dirty="0">
                <a:solidFill>
                  <a:srgbClr val="FFFFFF"/>
                </a:solidFill>
              </a:rPr>
              <a:t>v</a:t>
            </a:r>
            <a:r>
              <a:rPr lang="en-US" sz="1600" kern="1200" dirty="0">
                <a:solidFill>
                  <a:srgbClr val="FFFFFF"/>
                </a:solidFill>
                <a:latin typeface="+mj-lt"/>
                <a:ea typeface="+mj-ea"/>
                <a:cs typeface="+mj-cs"/>
              </a:rPr>
              <a:t>i </a:t>
            </a:r>
            <a:r>
              <a:rPr lang="en-US" sz="1600" kern="1200" dirty="0" err="1">
                <a:solidFill>
                  <a:srgbClr val="FFFFFF"/>
                </a:solidFill>
                <a:latin typeface="+mj-lt"/>
                <a:ea typeface="+mj-ea"/>
                <a:cs typeface="+mj-cs"/>
              </a:rPr>
              <a:t>sorriderà</a:t>
            </a:r>
            <a:r>
              <a:rPr lang="en-US" sz="1600" kern="1200" dirty="0">
                <a:solidFill>
                  <a:srgbClr val="FFFFFF"/>
                </a:solidFill>
                <a:latin typeface="+mj-lt"/>
                <a:ea typeface="+mj-ea"/>
                <a:cs typeface="+mj-cs"/>
              </a:rPr>
              <a:t> per </a:t>
            </a:r>
            <a:r>
              <a:rPr lang="en-US" sz="1600" kern="1200" dirty="0" err="1">
                <a:solidFill>
                  <a:srgbClr val="FFFFFF"/>
                </a:solidFill>
                <a:latin typeface="+mj-lt"/>
                <a:ea typeface="+mj-ea"/>
                <a:cs typeface="+mj-cs"/>
              </a:rPr>
              <a:t>incoraggiarvi</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anche</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quando</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oramai</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sarete</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grandi</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quindi</a:t>
            </a:r>
            <a:r>
              <a:rPr lang="en-US" sz="1600" kern="1200" dirty="0">
                <a:solidFill>
                  <a:srgbClr val="FFFFFF"/>
                </a:solidFill>
                <a:latin typeface="+mj-lt"/>
                <a:ea typeface="+mj-ea"/>
                <a:cs typeface="+mj-cs"/>
              </a:rPr>
              <a:t> al </a:t>
            </a:r>
            <a:r>
              <a:rPr lang="en-US" sz="1600" kern="1200" dirty="0" err="1">
                <a:solidFill>
                  <a:srgbClr val="FFFFFF"/>
                </a:solidFill>
                <a:latin typeface="+mj-lt"/>
                <a:ea typeface="+mj-ea"/>
                <a:cs typeface="+mj-cs"/>
              </a:rPr>
              <a:t>lavoro</a:t>
            </a:r>
            <a:r>
              <a:rPr lang="en-US" sz="1600" kern="1200" dirty="0">
                <a:solidFill>
                  <a:srgbClr val="FFFFFF"/>
                </a:solidFill>
                <a:latin typeface="+mj-lt"/>
                <a:ea typeface="+mj-ea"/>
                <a:cs typeface="+mj-cs"/>
              </a:rPr>
              <a:t>.</a:t>
            </a:r>
          </a:p>
        </p:txBody>
      </p:sp>
      <p:cxnSp>
        <p:nvCxnSpPr>
          <p:cNvPr id="73" name="Straight Connector 72">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BCA65950-61B8-476E-BF2C-69DB5FF0B982}"/>
              </a:ext>
            </a:extLst>
          </p:cNvPr>
          <p:cNvSpPr txBox="1"/>
          <p:nvPr/>
        </p:nvSpPr>
        <p:spPr>
          <a:xfrm>
            <a:off x="1024129" y="2285999"/>
            <a:ext cx="5081232" cy="44525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err="1">
                <a:solidFill>
                  <a:srgbClr val="FBA3E8"/>
                </a:solidFill>
              </a:rPr>
              <a:t>Leggi</a:t>
            </a:r>
            <a:r>
              <a:rPr lang="en-US" dirty="0">
                <a:solidFill>
                  <a:srgbClr val="FBA3E8"/>
                </a:solidFill>
              </a:rPr>
              <a:t> poi </a:t>
            </a:r>
            <a:r>
              <a:rPr lang="en-US" dirty="0" err="1">
                <a:solidFill>
                  <a:srgbClr val="FBA3E8"/>
                </a:solidFill>
              </a:rPr>
              <a:t>lavora</a:t>
            </a:r>
            <a:r>
              <a:rPr lang="en-US" dirty="0">
                <a:solidFill>
                  <a:srgbClr val="FBA3E8"/>
                </a:solidFill>
              </a:rPr>
              <a:t> per la </a:t>
            </a:r>
            <a:r>
              <a:rPr lang="en-US" dirty="0" err="1">
                <a:solidFill>
                  <a:srgbClr val="FBA3E8"/>
                </a:solidFill>
              </a:rPr>
              <a:t>comprensione</a:t>
            </a:r>
            <a:r>
              <a:rPr lang="en-US" dirty="0">
                <a:solidFill>
                  <a:srgbClr val="FBA3E8"/>
                </a:solidFill>
              </a:rPr>
              <a:t>:</a:t>
            </a:r>
          </a:p>
          <a:p>
            <a:pPr marL="285750" indent="-228600">
              <a:lnSpc>
                <a:spcPct val="90000"/>
              </a:lnSpc>
              <a:spcAft>
                <a:spcPts val="600"/>
              </a:spcAft>
              <a:buFont typeface="Arial" panose="020B0604020202020204" pitchFamily="34" charset="0"/>
              <a:buChar char="•"/>
            </a:pPr>
            <a:r>
              <a:rPr lang="en-US" dirty="0" err="1">
                <a:solidFill>
                  <a:srgbClr val="FFFFFF"/>
                </a:solidFill>
              </a:rPr>
              <a:t>Dopo</a:t>
            </a:r>
            <a:r>
              <a:rPr lang="en-US" dirty="0">
                <a:solidFill>
                  <a:srgbClr val="FFFFFF"/>
                </a:solidFill>
              </a:rPr>
              <a:t> </a:t>
            </a:r>
            <a:r>
              <a:rPr lang="en-US" dirty="0" err="1">
                <a:solidFill>
                  <a:srgbClr val="FFFFFF"/>
                </a:solidFill>
              </a:rPr>
              <a:t>essere</a:t>
            </a:r>
            <a:r>
              <a:rPr lang="en-US" dirty="0">
                <a:solidFill>
                  <a:srgbClr val="FFFFFF"/>
                </a:solidFill>
              </a:rPr>
              <a:t> </a:t>
            </a:r>
            <a:r>
              <a:rPr lang="en-US" dirty="0" err="1">
                <a:solidFill>
                  <a:srgbClr val="FFFFFF"/>
                </a:solidFill>
              </a:rPr>
              <a:t>stato</a:t>
            </a:r>
            <a:r>
              <a:rPr lang="en-US" dirty="0">
                <a:solidFill>
                  <a:srgbClr val="FFFFFF"/>
                </a:solidFill>
              </a:rPr>
              <a:t> </a:t>
            </a:r>
            <a:r>
              <a:rPr lang="en-US" dirty="0" err="1">
                <a:solidFill>
                  <a:srgbClr val="FFFFFF"/>
                </a:solidFill>
              </a:rPr>
              <a:t>sulla</a:t>
            </a:r>
            <a:r>
              <a:rPr lang="en-US" dirty="0">
                <a:solidFill>
                  <a:srgbClr val="FFFFFF"/>
                </a:solidFill>
              </a:rPr>
              <a:t> terra </a:t>
            </a:r>
            <a:r>
              <a:rPr lang="en-US" dirty="0" err="1">
                <a:solidFill>
                  <a:srgbClr val="FFFFFF"/>
                </a:solidFill>
              </a:rPr>
              <a:t>cosa</a:t>
            </a:r>
            <a:r>
              <a:rPr lang="en-US" dirty="0">
                <a:solidFill>
                  <a:srgbClr val="FFFFFF"/>
                </a:solidFill>
              </a:rPr>
              <a:t> </a:t>
            </a:r>
            <a:r>
              <a:rPr lang="en-US" dirty="0" err="1">
                <a:solidFill>
                  <a:srgbClr val="FFFFFF"/>
                </a:solidFill>
              </a:rPr>
              <a:t>decise</a:t>
            </a:r>
            <a:r>
              <a:rPr lang="en-US" dirty="0">
                <a:solidFill>
                  <a:srgbClr val="FFFFFF"/>
                </a:solidFill>
              </a:rPr>
              <a:t> di </a:t>
            </a:r>
            <a:r>
              <a:rPr lang="en-US" dirty="0" err="1">
                <a:solidFill>
                  <a:srgbClr val="FFFFFF"/>
                </a:solidFill>
              </a:rPr>
              <a:t>portare</a:t>
            </a:r>
            <a:r>
              <a:rPr lang="en-US" dirty="0">
                <a:solidFill>
                  <a:srgbClr val="FFFFFF"/>
                </a:solidFill>
              </a:rPr>
              <a:t> via </a:t>
            </a:r>
            <a:r>
              <a:rPr lang="en-US" dirty="0" err="1">
                <a:solidFill>
                  <a:srgbClr val="FFFFFF"/>
                </a:solidFill>
              </a:rPr>
              <a:t>l’angelo</a:t>
            </a:r>
            <a:r>
              <a:rPr lang="en-US" dirty="0">
                <a:solidFill>
                  <a:srgbClr val="FFFFFF"/>
                </a:solidFill>
              </a:rPr>
              <a:t>?</a:t>
            </a:r>
          </a:p>
          <a:p>
            <a:pPr marL="285750" indent="-228600">
              <a:lnSpc>
                <a:spcPct val="90000"/>
              </a:lnSpc>
              <a:spcAft>
                <a:spcPts val="600"/>
              </a:spcAft>
              <a:buFont typeface="Arial" panose="020B0604020202020204" pitchFamily="34" charset="0"/>
              <a:buChar char="•"/>
            </a:pPr>
            <a:r>
              <a:rPr lang="en-US" dirty="0">
                <a:solidFill>
                  <a:srgbClr val="FFFFFF"/>
                </a:solidFill>
              </a:rPr>
              <a:t>Quale </a:t>
            </a:r>
            <a:r>
              <a:rPr lang="en-US" dirty="0" err="1">
                <a:solidFill>
                  <a:srgbClr val="FFFFFF"/>
                </a:solidFill>
              </a:rPr>
              <a:t>fiore</a:t>
            </a:r>
            <a:r>
              <a:rPr lang="en-US" dirty="0">
                <a:solidFill>
                  <a:srgbClr val="FFFFFF"/>
                </a:solidFill>
              </a:rPr>
              <a:t> </a:t>
            </a:r>
            <a:r>
              <a:rPr lang="en-US" dirty="0" err="1">
                <a:solidFill>
                  <a:srgbClr val="FFFFFF"/>
                </a:solidFill>
              </a:rPr>
              <a:t>colse</a:t>
            </a:r>
            <a:r>
              <a:rPr lang="en-US" dirty="0">
                <a:solidFill>
                  <a:srgbClr val="FFFFFF"/>
                </a:solidFill>
              </a:rPr>
              <a:t>?</a:t>
            </a:r>
          </a:p>
          <a:p>
            <a:pPr marL="285750" indent="-228600">
              <a:lnSpc>
                <a:spcPct val="90000"/>
              </a:lnSpc>
              <a:spcAft>
                <a:spcPts val="600"/>
              </a:spcAft>
              <a:buFont typeface="Arial" panose="020B0604020202020204" pitchFamily="34" charset="0"/>
              <a:buChar char="•"/>
            </a:pPr>
            <a:r>
              <a:rPr lang="en-US" dirty="0">
                <a:solidFill>
                  <a:srgbClr val="FFFFFF"/>
                </a:solidFill>
              </a:rPr>
              <a:t>Cosa prese, poi, </a:t>
            </a:r>
            <a:r>
              <a:rPr lang="en-US" dirty="0" err="1">
                <a:solidFill>
                  <a:srgbClr val="FFFFFF"/>
                </a:solidFill>
              </a:rPr>
              <a:t>oltre</a:t>
            </a:r>
            <a:r>
              <a:rPr lang="en-US" dirty="0">
                <a:solidFill>
                  <a:srgbClr val="FFFFFF"/>
                </a:solidFill>
              </a:rPr>
              <a:t> </a:t>
            </a:r>
            <a:r>
              <a:rPr lang="en-US" dirty="0" err="1">
                <a:solidFill>
                  <a:srgbClr val="FFFFFF"/>
                </a:solidFill>
              </a:rPr>
              <a:t>il</a:t>
            </a:r>
            <a:r>
              <a:rPr lang="en-US" dirty="0">
                <a:solidFill>
                  <a:srgbClr val="FFFFFF"/>
                </a:solidFill>
              </a:rPr>
              <a:t> </a:t>
            </a:r>
            <a:r>
              <a:rPr lang="en-US" dirty="0" err="1">
                <a:solidFill>
                  <a:srgbClr val="FFFFFF"/>
                </a:solidFill>
              </a:rPr>
              <a:t>fiore</a:t>
            </a:r>
            <a:r>
              <a:rPr lang="en-US" dirty="0">
                <a:solidFill>
                  <a:srgbClr val="FFFFFF"/>
                </a:solidFill>
              </a:rPr>
              <a:t>?</a:t>
            </a:r>
          </a:p>
          <a:p>
            <a:pPr marL="285750" indent="-228600">
              <a:lnSpc>
                <a:spcPct val="90000"/>
              </a:lnSpc>
              <a:spcAft>
                <a:spcPts val="600"/>
              </a:spcAft>
              <a:buFont typeface="Arial" panose="020B0604020202020204" pitchFamily="34" charset="0"/>
              <a:buChar char="•"/>
            </a:pPr>
            <a:r>
              <a:rPr lang="en-US" dirty="0" err="1">
                <a:solidFill>
                  <a:srgbClr val="FFFFFF"/>
                </a:solidFill>
              </a:rPr>
              <a:t>Cos’altro</a:t>
            </a:r>
            <a:r>
              <a:rPr lang="en-US" dirty="0">
                <a:solidFill>
                  <a:srgbClr val="FFFFFF"/>
                </a:solidFill>
              </a:rPr>
              <a:t> </a:t>
            </a:r>
            <a:r>
              <a:rPr lang="en-US" dirty="0" err="1">
                <a:solidFill>
                  <a:srgbClr val="FFFFFF"/>
                </a:solidFill>
              </a:rPr>
              <a:t>scelse</a:t>
            </a:r>
            <a:r>
              <a:rPr lang="en-US" dirty="0">
                <a:solidFill>
                  <a:srgbClr val="FFFFFF"/>
                </a:solidFill>
              </a:rPr>
              <a:t> </a:t>
            </a:r>
            <a:r>
              <a:rPr lang="en-US" dirty="0" err="1">
                <a:solidFill>
                  <a:srgbClr val="FFFFFF"/>
                </a:solidFill>
              </a:rPr>
              <a:t>perché</a:t>
            </a:r>
            <a:r>
              <a:rPr lang="en-US" dirty="0">
                <a:solidFill>
                  <a:srgbClr val="FFFFFF"/>
                </a:solidFill>
              </a:rPr>
              <a:t> era </a:t>
            </a:r>
            <a:r>
              <a:rPr lang="en-US" dirty="0" err="1">
                <a:solidFill>
                  <a:srgbClr val="FFFFFF"/>
                </a:solidFill>
              </a:rPr>
              <a:t>più</a:t>
            </a:r>
            <a:r>
              <a:rPr lang="en-US" dirty="0">
                <a:solidFill>
                  <a:srgbClr val="FFFFFF"/>
                </a:solidFill>
              </a:rPr>
              <a:t> </a:t>
            </a:r>
            <a:r>
              <a:rPr lang="en-US" dirty="0" err="1">
                <a:solidFill>
                  <a:srgbClr val="FFFFFF"/>
                </a:solidFill>
              </a:rPr>
              <a:t>grande</a:t>
            </a:r>
            <a:r>
              <a:rPr lang="en-US" dirty="0">
                <a:solidFill>
                  <a:srgbClr val="FFFFFF"/>
                </a:solidFill>
              </a:rPr>
              <a:t>?</a:t>
            </a:r>
          </a:p>
          <a:p>
            <a:pPr marL="285750" indent="-228600">
              <a:lnSpc>
                <a:spcPct val="90000"/>
              </a:lnSpc>
              <a:spcAft>
                <a:spcPts val="600"/>
              </a:spcAft>
              <a:buFont typeface="Arial" panose="020B0604020202020204" pitchFamily="34" charset="0"/>
              <a:buChar char="•"/>
            </a:pPr>
            <a:r>
              <a:rPr lang="en-US" dirty="0">
                <a:solidFill>
                  <a:srgbClr val="FFFFFF"/>
                </a:solidFill>
              </a:rPr>
              <a:t>Cosa </a:t>
            </a:r>
            <a:r>
              <a:rPr lang="en-US" dirty="0" err="1">
                <a:solidFill>
                  <a:srgbClr val="FFFFFF"/>
                </a:solidFill>
              </a:rPr>
              <a:t>accadde</a:t>
            </a:r>
            <a:r>
              <a:rPr lang="en-US" dirty="0">
                <a:solidFill>
                  <a:srgbClr val="FFFFFF"/>
                </a:solidFill>
              </a:rPr>
              <a:t> </a:t>
            </a:r>
            <a:r>
              <a:rPr lang="en-US" dirty="0" err="1">
                <a:solidFill>
                  <a:srgbClr val="FFFFFF"/>
                </a:solidFill>
              </a:rPr>
              <a:t>quando</a:t>
            </a:r>
            <a:r>
              <a:rPr lang="en-US" dirty="0">
                <a:solidFill>
                  <a:srgbClr val="FFFFFF"/>
                </a:solidFill>
              </a:rPr>
              <a:t> </a:t>
            </a:r>
            <a:r>
              <a:rPr lang="en-US" dirty="0" err="1">
                <a:solidFill>
                  <a:srgbClr val="FFFFFF"/>
                </a:solidFill>
              </a:rPr>
              <a:t>arrivato</a:t>
            </a:r>
            <a:r>
              <a:rPr lang="en-US" dirty="0">
                <a:solidFill>
                  <a:srgbClr val="FFFFFF"/>
                </a:solidFill>
              </a:rPr>
              <a:t> in </a:t>
            </a:r>
            <a:r>
              <a:rPr lang="en-US" dirty="0" err="1">
                <a:solidFill>
                  <a:srgbClr val="FFFFFF"/>
                </a:solidFill>
              </a:rPr>
              <a:t>paradiso</a:t>
            </a:r>
            <a:r>
              <a:rPr lang="en-US" dirty="0">
                <a:solidFill>
                  <a:srgbClr val="FFFFFF"/>
                </a:solidFill>
              </a:rPr>
              <a:t> </a:t>
            </a:r>
            <a:r>
              <a:rPr lang="en-US" dirty="0" err="1">
                <a:solidFill>
                  <a:srgbClr val="FFFFFF"/>
                </a:solidFill>
              </a:rPr>
              <a:t>esaminò</a:t>
            </a:r>
            <a:r>
              <a:rPr lang="en-US" dirty="0">
                <a:solidFill>
                  <a:srgbClr val="FFFFFF"/>
                </a:solidFill>
              </a:rPr>
              <a:t> </a:t>
            </a:r>
            <a:r>
              <a:rPr lang="en-US" dirty="0" err="1">
                <a:solidFill>
                  <a:srgbClr val="FFFFFF"/>
                </a:solidFill>
              </a:rPr>
              <a:t>i</a:t>
            </a:r>
            <a:r>
              <a:rPr lang="en-US" dirty="0">
                <a:solidFill>
                  <a:srgbClr val="FFFFFF"/>
                </a:solidFill>
              </a:rPr>
              <a:t> </a:t>
            </a:r>
            <a:r>
              <a:rPr lang="en-US" dirty="0" err="1">
                <a:solidFill>
                  <a:srgbClr val="FFFFFF"/>
                </a:solidFill>
              </a:rPr>
              <a:t>ricordi</a:t>
            </a:r>
            <a:r>
              <a:rPr lang="en-US" dirty="0">
                <a:solidFill>
                  <a:srgbClr val="FFFFFF"/>
                </a:solidFill>
              </a:rPr>
              <a:t> </a:t>
            </a:r>
            <a:r>
              <a:rPr lang="en-US" dirty="0" err="1">
                <a:solidFill>
                  <a:srgbClr val="FFFFFF"/>
                </a:solidFill>
              </a:rPr>
              <a:t>che</a:t>
            </a:r>
            <a:r>
              <a:rPr lang="en-US" dirty="0">
                <a:solidFill>
                  <a:srgbClr val="FFFFFF"/>
                </a:solidFill>
              </a:rPr>
              <a:t> </a:t>
            </a:r>
            <a:r>
              <a:rPr lang="en-US" dirty="0" err="1">
                <a:solidFill>
                  <a:srgbClr val="FFFFFF"/>
                </a:solidFill>
              </a:rPr>
              <a:t>aveva</a:t>
            </a:r>
            <a:r>
              <a:rPr lang="en-US" dirty="0">
                <a:solidFill>
                  <a:srgbClr val="FFFFFF"/>
                </a:solidFill>
              </a:rPr>
              <a:t> </a:t>
            </a:r>
            <a:r>
              <a:rPr lang="en-US" dirty="0" err="1">
                <a:solidFill>
                  <a:srgbClr val="FFFFFF"/>
                </a:solidFill>
              </a:rPr>
              <a:t>preso</a:t>
            </a:r>
            <a:r>
              <a:rPr lang="en-US" dirty="0">
                <a:solidFill>
                  <a:srgbClr val="FFFFFF"/>
                </a:solidFill>
              </a:rPr>
              <a:t>?</a:t>
            </a:r>
          </a:p>
          <a:p>
            <a:pPr marL="285750" indent="-228600">
              <a:lnSpc>
                <a:spcPct val="90000"/>
              </a:lnSpc>
              <a:spcAft>
                <a:spcPts val="600"/>
              </a:spcAft>
              <a:buFont typeface="Arial" panose="020B0604020202020204" pitchFamily="34" charset="0"/>
              <a:buChar char="•"/>
            </a:pPr>
            <a:endParaRPr lang="en-US" dirty="0">
              <a:solidFill>
                <a:srgbClr val="FFFFFF"/>
              </a:solidFill>
            </a:endParaRPr>
          </a:p>
          <a:p>
            <a:pPr marL="57150">
              <a:lnSpc>
                <a:spcPct val="90000"/>
              </a:lnSpc>
              <a:spcAft>
                <a:spcPts val="600"/>
              </a:spcAft>
            </a:pPr>
            <a:r>
              <a:rPr lang="en-US" dirty="0">
                <a:solidFill>
                  <a:srgbClr val="FBA3E8"/>
                </a:solidFill>
              </a:rPr>
              <a:t>Per la </a:t>
            </a:r>
            <a:r>
              <a:rPr lang="en-US" dirty="0" err="1">
                <a:solidFill>
                  <a:srgbClr val="FBA3E8"/>
                </a:solidFill>
              </a:rPr>
              <a:t>produzione</a:t>
            </a:r>
            <a:r>
              <a:rPr lang="en-US" dirty="0">
                <a:solidFill>
                  <a:srgbClr val="FBA3E8"/>
                </a:solidFill>
              </a:rPr>
              <a:t> </a:t>
            </a:r>
            <a:r>
              <a:rPr lang="en-US" dirty="0" err="1">
                <a:solidFill>
                  <a:srgbClr val="FBA3E8"/>
                </a:solidFill>
              </a:rPr>
              <a:t>personale</a:t>
            </a:r>
            <a:endParaRPr lang="en-US" dirty="0">
              <a:solidFill>
                <a:srgbClr val="FBA3E8"/>
              </a:solidFill>
            </a:endParaRPr>
          </a:p>
          <a:p>
            <a:pPr marL="285750" indent="-228600">
              <a:lnSpc>
                <a:spcPct val="90000"/>
              </a:lnSpc>
              <a:spcAft>
                <a:spcPts val="600"/>
              </a:spcAft>
              <a:buFont typeface="Arial" panose="020B0604020202020204" pitchFamily="34" charset="0"/>
              <a:buChar char="•"/>
            </a:pPr>
            <a:endParaRPr lang="en-US" dirty="0">
              <a:solidFill>
                <a:srgbClr val="FFFFFF"/>
              </a:solidFill>
            </a:endParaRPr>
          </a:p>
          <a:p>
            <a:pPr marL="285750" indent="-228600">
              <a:lnSpc>
                <a:spcPct val="90000"/>
              </a:lnSpc>
              <a:spcAft>
                <a:spcPts val="600"/>
              </a:spcAft>
              <a:buFont typeface="Arial" panose="020B0604020202020204" pitchFamily="34" charset="0"/>
              <a:buChar char="•"/>
            </a:pPr>
            <a:r>
              <a:rPr lang="en-US" dirty="0">
                <a:solidFill>
                  <a:srgbClr val="FFFFFF"/>
                </a:solidFill>
              </a:rPr>
              <a:t>Ora, </a:t>
            </a:r>
            <a:r>
              <a:rPr lang="en-US" dirty="0" err="1">
                <a:solidFill>
                  <a:srgbClr val="FFFFFF"/>
                </a:solidFill>
              </a:rPr>
              <a:t>scrivi</a:t>
            </a:r>
            <a:r>
              <a:rPr lang="en-US" dirty="0">
                <a:solidFill>
                  <a:srgbClr val="FFFFFF"/>
                </a:solidFill>
              </a:rPr>
              <a:t> </a:t>
            </a:r>
            <a:r>
              <a:rPr lang="en-US" dirty="0" err="1">
                <a:solidFill>
                  <a:srgbClr val="FFFFFF"/>
                </a:solidFill>
              </a:rPr>
              <a:t>tu</a:t>
            </a:r>
            <a:r>
              <a:rPr lang="en-US" dirty="0">
                <a:solidFill>
                  <a:srgbClr val="FFFFFF"/>
                </a:solidFill>
              </a:rPr>
              <a:t> un breve </a:t>
            </a:r>
            <a:r>
              <a:rPr lang="en-US" dirty="0" err="1">
                <a:solidFill>
                  <a:srgbClr val="FFFFFF"/>
                </a:solidFill>
              </a:rPr>
              <a:t>testo</a:t>
            </a:r>
            <a:r>
              <a:rPr lang="en-US" dirty="0">
                <a:solidFill>
                  <a:srgbClr val="FFFFFF"/>
                </a:solidFill>
              </a:rPr>
              <a:t> in cui </a:t>
            </a:r>
            <a:r>
              <a:rPr lang="en-US" dirty="0" err="1">
                <a:solidFill>
                  <a:srgbClr val="FFFFFF"/>
                </a:solidFill>
              </a:rPr>
              <a:t>racconti</a:t>
            </a:r>
            <a:r>
              <a:rPr lang="en-US" dirty="0">
                <a:solidFill>
                  <a:srgbClr val="FFFFFF"/>
                </a:solidFill>
              </a:rPr>
              <a:t> del </a:t>
            </a:r>
            <a:r>
              <a:rPr lang="en-US" dirty="0" err="1">
                <a:solidFill>
                  <a:srgbClr val="FFFFFF"/>
                </a:solidFill>
              </a:rPr>
              <a:t>sorriso</a:t>
            </a:r>
            <a:r>
              <a:rPr lang="en-US" dirty="0">
                <a:solidFill>
                  <a:srgbClr val="FFFFFF"/>
                </a:solidFill>
              </a:rPr>
              <a:t> </a:t>
            </a:r>
            <a:r>
              <a:rPr lang="en-US" dirty="0" err="1">
                <a:solidFill>
                  <a:srgbClr val="FFFFFF"/>
                </a:solidFill>
              </a:rPr>
              <a:t>della</a:t>
            </a:r>
            <a:r>
              <a:rPr lang="en-US" dirty="0">
                <a:solidFill>
                  <a:srgbClr val="FFFFFF"/>
                </a:solidFill>
              </a:rPr>
              <a:t> </a:t>
            </a:r>
            <a:r>
              <a:rPr lang="en-US" dirty="0" err="1">
                <a:solidFill>
                  <a:srgbClr val="FFFFFF"/>
                </a:solidFill>
              </a:rPr>
              <a:t>tua</a:t>
            </a:r>
            <a:r>
              <a:rPr lang="en-US" dirty="0">
                <a:solidFill>
                  <a:srgbClr val="FFFFFF"/>
                </a:solidFill>
              </a:rPr>
              <a:t> mamma e </a:t>
            </a:r>
            <a:r>
              <a:rPr lang="en-US" dirty="0" err="1">
                <a:solidFill>
                  <a:srgbClr val="FFFFFF"/>
                </a:solidFill>
              </a:rPr>
              <a:t>delle</a:t>
            </a:r>
            <a:r>
              <a:rPr lang="en-US" dirty="0">
                <a:solidFill>
                  <a:srgbClr val="FFFFFF"/>
                </a:solidFill>
              </a:rPr>
              <a:t> </a:t>
            </a:r>
            <a:r>
              <a:rPr lang="en-US" dirty="0" err="1">
                <a:solidFill>
                  <a:srgbClr val="FFFFFF"/>
                </a:solidFill>
              </a:rPr>
              <a:t>cose</a:t>
            </a:r>
            <a:r>
              <a:rPr lang="en-US" dirty="0">
                <a:solidFill>
                  <a:srgbClr val="FFFFFF"/>
                </a:solidFill>
              </a:rPr>
              <a:t> </a:t>
            </a:r>
            <a:r>
              <a:rPr lang="en-US" dirty="0" err="1">
                <a:solidFill>
                  <a:srgbClr val="FFFFFF"/>
                </a:solidFill>
              </a:rPr>
              <a:t>che</a:t>
            </a:r>
            <a:r>
              <a:rPr lang="en-US" dirty="0">
                <a:solidFill>
                  <a:srgbClr val="FFFFFF"/>
                </a:solidFill>
              </a:rPr>
              <a:t> la </a:t>
            </a:r>
            <a:r>
              <a:rPr lang="en-US" dirty="0" err="1">
                <a:solidFill>
                  <a:srgbClr val="FFFFFF"/>
                </a:solidFill>
              </a:rPr>
              <a:t>rendono</a:t>
            </a:r>
            <a:r>
              <a:rPr lang="en-US" dirty="0">
                <a:solidFill>
                  <a:srgbClr val="FFFFFF"/>
                </a:solidFill>
              </a:rPr>
              <a:t> </a:t>
            </a:r>
            <a:r>
              <a:rPr lang="en-US" dirty="0" err="1">
                <a:solidFill>
                  <a:srgbClr val="FFFFFF"/>
                </a:solidFill>
              </a:rPr>
              <a:t>felice</a:t>
            </a:r>
            <a:r>
              <a:rPr lang="en-US" dirty="0">
                <a:solidFill>
                  <a:srgbClr val="FFFFFF"/>
                </a:solidFill>
              </a:rPr>
              <a:t>.</a:t>
            </a:r>
          </a:p>
        </p:txBody>
      </p:sp>
      <p:pic>
        <p:nvPicPr>
          <p:cNvPr id="1026" name="Picture 2" descr="Testi sulla Mamma per la Scuola Primaria | PianetaBambini.it">
            <a:extLst>
              <a:ext uri="{FF2B5EF4-FFF2-40B4-BE49-F238E27FC236}">
                <a16:creationId xmlns:a16="http://schemas.microsoft.com/office/drawing/2014/main" id="{99AFA953-B501-4A1E-9F50-FED2A291CF9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110769" y="433137"/>
            <a:ext cx="4920810" cy="619915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gistrato">
            <a:hlinkClick r:id="" action="ppaction://media"/>
            <a:extLst>
              <a:ext uri="{FF2B5EF4-FFF2-40B4-BE49-F238E27FC236}">
                <a16:creationId xmlns:a16="http://schemas.microsoft.com/office/drawing/2014/main" id="{377682E1-E36B-41D7-A486-F4165371E9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6374" y="4755292"/>
            <a:ext cx="609600" cy="609600"/>
          </a:xfrm>
          <a:prstGeom prst="rect">
            <a:avLst/>
          </a:prstGeom>
        </p:spPr>
      </p:pic>
    </p:spTree>
    <p:extLst>
      <p:ext uri="{BB962C8B-B14F-4D97-AF65-F5344CB8AC3E}">
        <p14:creationId xmlns:p14="http://schemas.microsoft.com/office/powerpoint/2010/main" val="355392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000">
              <a:srgbClr val="FBA3E8"/>
            </a:gs>
            <a:gs pos="0">
              <a:srgbClr val="FBA3E8"/>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C1D153-6BFF-4B94-85B6-7489E9B2EB94}"/>
              </a:ext>
            </a:extLst>
          </p:cNvPr>
          <p:cNvSpPr>
            <a:spLocks noGrp="1"/>
          </p:cNvSpPr>
          <p:nvPr>
            <p:ph type="title"/>
          </p:nvPr>
        </p:nvSpPr>
        <p:spPr>
          <a:xfrm>
            <a:off x="4965430" y="629268"/>
            <a:ext cx="6586491" cy="1286160"/>
          </a:xfrm>
        </p:spPr>
        <p:txBody>
          <a:bodyPr anchor="b">
            <a:normAutofit/>
          </a:bodyPr>
          <a:lstStyle/>
          <a:p>
            <a:r>
              <a:rPr lang="it-IT" sz="2400"/>
              <a:t>Un biglietto per la mamma</a:t>
            </a:r>
            <a:br>
              <a:rPr lang="it-IT" sz="2400"/>
            </a:br>
            <a:r>
              <a:rPr lang="it-IT" sz="2400"/>
              <a:t>Seguendo lo schema della lettera, scrivine una alla tua mamma dicendole perché è importante per te.</a:t>
            </a:r>
          </a:p>
        </p:txBody>
      </p:sp>
      <p:pic>
        <p:nvPicPr>
          <p:cNvPr id="2050" name="Picture 2" descr="post-feature-image">
            <a:extLst>
              <a:ext uri="{FF2B5EF4-FFF2-40B4-BE49-F238E27FC236}">
                <a16:creationId xmlns:a16="http://schemas.microsoft.com/office/drawing/2014/main" id="{93D0883E-2E01-44CF-9ADA-55B4C3772D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576" r="1917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5E99"/>
            </a:solidFill>
          </a:ln>
        </p:spPr>
        <p:style>
          <a:lnRef idx="1">
            <a:schemeClr val="accent1"/>
          </a:lnRef>
          <a:fillRef idx="0">
            <a:schemeClr val="accent1"/>
          </a:fillRef>
          <a:effectRef idx="0">
            <a:schemeClr val="accent1"/>
          </a:effectRef>
          <a:fontRef idx="minor">
            <a:schemeClr val="tx1"/>
          </a:fontRef>
        </p:style>
      </p:cxnSp>
      <p:pic>
        <p:nvPicPr>
          <p:cNvPr id="5" name="Picture 6" descr="Come si scrive una lettera | Imparare l'italiano, Insegnamento ...">
            <a:extLst>
              <a:ext uri="{FF2B5EF4-FFF2-40B4-BE49-F238E27FC236}">
                <a16:creationId xmlns:a16="http://schemas.microsoft.com/office/drawing/2014/main" id="{C12D362A-457F-4334-BD56-12630C132FD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890054" y="2314807"/>
            <a:ext cx="492622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gistrato">
            <a:hlinkClick r:id="" action="ppaction://media"/>
            <a:extLst>
              <a:ext uri="{FF2B5EF4-FFF2-40B4-BE49-F238E27FC236}">
                <a16:creationId xmlns:a16="http://schemas.microsoft.com/office/drawing/2014/main" id="{D648F6AE-AFD7-48E7-974B-55030CF1C9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72456" y="324468"/>
            <a:ext cx="609600" cy="609600"/>
          </a:xfrm>
          <a:prstGeom prst="rect">
            <a:avLst/>
          </a:prstGeom>
        </p:spPr>
      </p:pic>
    </p:spTree>
    <p:extLst>
      <p:ext uri="{BB962C8B-B14F-4D97-AF65-F5344CB8AC3E}">
        <p14:creationId xmlns:p14="http://schemas.microsoft.com/office/powerpoint/2010/main" val="196355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000">
              <a:srgbClr val="FBA3E8"/>
            </a:gs>
            <a:gs pos="0">
              <a:srgbClr val="FBA3E8"/>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3076" name="Picture 4" descr="50 Poesie per la Festa della Mamma per Bambini | PianetaBambini.it">
            <a:extLst>
              <a:ext uri="{FF2B5EF4-FFF2-40B4-BE49-F238E27FC236}">
                <a16:creationId xmlns:a16="http://schemas.microsoft.com/office/drawing/2014/main" id="{7C833AC5-1555-40D1-AD0C-8C2EB79B49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 r="273" b="26"/>
          <a:stretch/>
        </p:blipFill>
        <p:spPr bwMode="auto">
          <a:xfrm>
            <a:off x="321733" y="2197729"/>
            <a:ext cx="4367277" cy="43385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arica sfondi bocciolo di una rosa, fiore, rose rosa, macro ...">
            <a:extLst>
              <a:ext uri="{FF2B5EF4-FFF2-40B4-BE49-F238E27FC236}">
                <a16:creationId xmlns:a16="http://schemas.microsoft.com/office/drawing/2014/main" id="{113A9A0E-940A-4E22-9AA2-84BF4E0F76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52" r="13665" b="-1"/>
          <a:stretch/>
        </p:blipFill>
        <p:spPr bwMode="auto">
          <a:xfrm>
            <a:off x="4772525" y="321732"/>
            <a:ext cx="7097742" cy="621453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DDB0890-4911-4C82-A2C2-9853730A98FA}"/>
              </a:ext>
            </a:extLst>
          </p:cNvPr>
          <p:cNvSpPr txBox="1"/>
          <p:nvPr/>
        </p:nvSpPr>
        <p:spPr>
          <a:xfrm>
            <a:off x="167648" y="2405711"/>
            <a:ext cx="10194587" cy="4338536"/>
          </a:xfrm>
          <a:prstGeom prst="rect">
            <a:avLst/>
          </a:prstGeom>
          <a:noFill/>
        </p:spPr>
        <p:txBody>
          <a:bodyPr wrap="square" rtlCol="0">
            <a:spAutoFit/>
          </a:bodyPr>
          <a:lstStyle/>
          <a:p>
            <a:endParaRPr lang="it-IT" dirty="0"/>
          </a:p>
        </p:txBody>
      </p:sp>
      <p:sp>
        <p:nvSpPr>
          <p:cNvPr id="3" name="CasellaDiTesto 2">
            <a:extLst>
              <a:ext uri="{FF2B5EF4-FFF2-40B4-BE49-F238E27FC236}">
                <a16:creationId xmlns:a16="http://schemas.microsoft.com/office/drawing/2014/main" id="{F8937260-3983-4F3A-95F1-2EAE1BF53B2D}"/>
              </a:ext>
            </a:extLst>
          </p:cNvPr>
          <p:cNvSpPr txBox="1"/>
          <p:nvPr/>
        </p:nvSpPr>
        <p:spPr>
          <a:xfrm>
            <a:off x="321733" y="832022"/>
            <a:ext cx="3970180" cy="646331"/>
          </a:xfrm>
          <a:prstGeom prst="rect">
            <a:avLst/>
          </a:prstGeom>
          <a:noFill/>
        </p:spPr>
        <p:txBody>
          <a:bodyPr wrap="square" rtlCol="0">
            <a:spAutoFit/>
          </a:bodyPr>
          <a:lstStyle/>
          <a:p>
            <a:r>
              <a:rPr lang="it-IT" dirty="0">
                <a:solidFill>
                  <a:srgbClr val="FF0000"/>
                </a:solidFill>
              </a:rPr>
              <a:t>Cosa ne dite di imparare una poesia da recitarle?</a:t>
            </a:r>
          </a:p>
        </p:txBody>
      </p:sp>
      <p:pic>
        <p:nvPicPr>
          <p:cNvPr id="4" name="Audio registrato">
            <a:hlinkClick r:id="" action="ppaction://media"/>
            <a:extLst>
              <a:ext uri="{FF2B5EF4-FFF2-40B4-BE49-F238E27FC236}">
                <a16:creationId xmlns:a16="http://schemas.microsoft.com/office/drawing/2014/main" id="{7256EB0B-59B4-4131-91E3-98D3E20DFC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06823" y="5290752"/>
            <a:ext cx="609600" cy="609600"/>
          </a:xfrm>
          <a:prstGeom prst="rect">
            <a:avLst/>
          </a:prstGeom>
        </p:spPr>
      </p:pic>
    </p:spTree>
    <p:extLst>
      <p:ext uri="{BB962C8B-B14F-4D97-AF65-F5344CB8AC3E}">
        <p14:creationId xmlns:p14="http://schemas.microsoft.com/office/powerpoint/2010/main" val="72422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000">
              <a:srgbClr val="FBA3E8"/>
            </a:gs>
            <a:gs pos="0">
              <a:srgbClr val="FBA3E8"/>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AD514BC-878D-41E4-A7F5-26C4BE9D170B}"/>
              </a:ext>
            </a:extLst>
          </p:cNvPr>
          <p:cNvSpPr txBox="1"/>
          <p:nvPr/>
        </p:nvSpPr>
        <p:spPr>
          <a:xfrm>
            <a:off x="847344" y="300505"/>
            <a:ext cx="10506456" cy="119786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a:latin typeface="+mj-lt"/>
                <a:ea typeface="+mj-ea"/>
                <a:cs typeface="+mj-cs"/>
              </a:rPr>
              <a:t> Ora un bel </a:t>
            </a:r>
            <a:r>
              <a:rPr lang="en-US" sz="2800" dirty="0" err="1">
                <a:latin typeface="+mj-lt"/>
                <a:ea typeface="+mj-ea"/>
                <a:cs typeface="+mj-cs"/>
              </a:rPr>
              <a:t>biglietto</a:t>
            </a:r>
            <a:r>
              <a:rPr lang="en-US" sz="2800" dirty="0">
                <a:latin typeface="+mj-lt"/>
                <a:ea typeface="+mj-ea"/>
                <a:cs typeface="+mj-cs"/>
              </a:rPr>
              <a:t> da </a:t>
            </a:r>
            <a:r>
              <a:rPr lang="en-US" sz="2800" dirty="0" err="1">
                <a:latin typeface="+mj-lt"/>
                <a:ea typeface="+mj-ea"/>
                <a:cs typeface="+mj-cs"/>
              </a:rPr>
              <a:t>dedicarle</a:t>
            </a:r>
            <a:r>
              <a:rPr lang="en-US" sz="2800" dirty="0">
                <a:latin typeface="+mj-lt"/>
                <a:ea typeface="+mj-ea"/>
                <a:cs typeface="+mj-cs"/>
              </a:rPr>
              <a:t> ed in cui </a:t>
            </a:r>
            <a:r>
              <a:rPr lang="en-US" sz="2800" dirty="0" err="1">
                <a:latin typeface="+mj-lt"/>
                <a:ea typeface="+mj-ea"/>
                <a:cs typeface="+mj-cs"/>
              </a:rPr>
              <a:t>scrivere</a:t>
            </a:r>
            <a:r>
              <a:rPr lang="en-US" sz="2800" dirty="0">
                <a:latin typeface="+mj-lt"/>
                <a:ea typeface="+mj-ea"/>
                <a:cs typeface="+mj-cs"/>
              </a:rPr>
              <a:t> una </a:t>
            </a:r>
            <a:r>
              <a:rPr lang="en-US" sz="2800" dirty="0" err="1">
                <a:latin typeface="+mj-lt"/>
                <a:ea typeface="+mj-ea"/>
                <a:cs typeface="+mj-cs"/>
              </a:rPr>
              <a:t>frase</a:t>
            </a:r>
            <a:r>
              <a:rPr lang="en-US" sz="2800" dirty="0">
                <a:latin typeface="+mj-lt"/>
                <a:ea typeface="+mj-ea"/>
                <a:cs typeface="+mj-cs"/>
              </a:rPr>
              <a:t> </a:t>
            </a:r>
            <a:r>
              <a:rPr lang="en-US" sz="2800" dirty="0" err="1">
                <a:latin typeface="+mj-lt"/>
                <a:ea typeface="+mj-ea"/>
                <a:cs typeface="+mj-cs"/>
              </a:rPr>
              <a:t>affettuosa</a:t>
            </a:r>
            <a:r>
              <a:rPr lang="en-US" sz="2800" dirty="0">
                <a:latin typeface="+mj-lt"/>
                <a:ea typeface="+mj-ea"/>
                <a:cs typeface="+mj-cs"/>
              </a:rPr>
              <a:t>.</a:t>
            </a:r>
          </a:p>
        </p:txBody>
      </p:sp>
      <p:pic>
        <p:nvPicPr>
          <p:cNvPr id="4104" name="Picture 8" descr="Tube rose">
            <a:extLst>
              <a:ext uri="{FF2B5EF4-FFF2-40B4-BE49-F238E27FC236}">
                <a16:creationId xmlns:a16="http://schemas.microsoft.com/office/drawing/2014/main" id="{E895BA17-77B4-49C6-8812-73F7B3B6C46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5279" y="1600201"/>
            <a:ext cx="4296678" cy="467258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mma felice festa da colorare – Bimbi di Carta">
            <a:extLst>
              <a:ext uri="{FF2B5EF4-FFF2-40B4-BE49-F238E27FC236}">
                <a16:creationId xmlns:a16="http://schemas.microsoft.com/office/drawing/2014/main" id="{205BF430-9F48-4DB5-8B60-A33EA7F7971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95567" y="1359568"/>
            <a:ext cx="7265774" cy="519792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221AC11-E4EF-4EA6-844C-A239993B978D}"/>
              </a:ext>
            </a:extLst>
          </p:cNvPr>
          <p:cNvSpPr txBox="1"/>
          <p:nvPr/>
        </p:nvSpPr>
        <p:spPr>
          <a:xfrm>
            <a:off x="5636794" y="2971800"/>
            <a:ext cx="914400" cy="914400"/>
          </a:xfrm>
          <a:prstGeom prst="rect">
            <a:avLst/>
          </a:prstGeom>
          <a:noFill/>
        </p:spPr>
        <p:txBody>
          <a:bodyPr wrap="square" rtlCol="0">
            <a:spAutoFit/>
          </a:bodyPr>
          <a:lstStyle/>
          <a:p>
            <a:endParaRPr lang="it-IT" dirty="0"/>
          </a:p>
        </p:txBody>
      </p:sp>
      <p:sp>
        <p:nvSpPr>
          <p:cNvPr id="6" name="CasellaDiTesto 5">
            <a:extLst>
              <a:ext uri="{FF2B5EF4-FFF2-40B4-BE49-F238E27FC236}">
                <a16:creationId xmlns:a16="http://schemas.microsoft.com/office/drawing/2014/main" id="{7A234945-4E75-4EA1-B42B-4274E5E181F0}"/>
              </a:ext>
            </a:extLst>
          </p:cNvPr>
          <p:cNvSpPr txBox="1"/>
          <p:nvPr/>
        </p:nvSpPr>
        <p:spPr>
          <a:xfrm>
            <a:off x="5636794" y="2971800"/>
            <a:ext cx="914400" cy="914400"/>
          </a:xfrm>
          <a:prstGeom prst="rect">
            <a:avLst/>
          </a:prstGeom>
          <a:noFill/>
        </p:spPr>
        <p:txBody>
          <a:bodyPr wrap="square" rtlCol="0">
            <a:spAutoFit/>
          </a:bodyPr>
          <a:lstStyle/>
          <a:p>
            <a:endParaRPr lang="it-IT" dirty="0"/>
          </a:p>
        </p:txBody>
      </p:sp>
      <p:sp>
        <p:nvSpPr>
          <p:cNvPr id="7" name="CasellaDiTesto 6">
            <a:extLst>
              <a:ext uri="{FF2B5EF4-FFF2-40B4-BE49-F238E27FC236}">
                <a16:creationId xmlns:a16="http://schemas.microsoft.com/office/drawing/2014/main" id="{BDBD2DBB-15A2-41D7-9E3C-A710EF424F17}"/>
              </a:ext>
            </a:extLst>
          </p:cNvPr>
          <p:cNvSpPr txBox="1"/>
          <p:nvPr/>
        </p:nvSpPr>
        <p:spPr>
          <a:xfrm>
            <a:off x="11011464" y="1600201"/>
            <a:ext cx="5743156" cy="8133645"/>
          </a:xfrm>
          <a:prstGeom prst="rect">
            <a:avLst/>
          </a:prstGeom>
          <a:noFill/>
        </p:spPr>
        <p:txBody>
          <a:bodyPr wrap="square" rtlCol="0">
            <a:spAutoFit/>
          </a:bodyPr>
          <a:lstStyle/>
          <a:p>
            <a:endParaRPr lang="it-IT" dirty="0"/>
          </a:p>
        </p:txBody>
      </p:sp>
      <p:pic>
        <p:nvPicPr>
          <p:cNvPr id="2" name="Audio registrato">
            <a:hlinkClick r:id="" action="ppaction://media"/>
            <a:extLst>
              <a:ext uri="{FF2B5EF4-FFF2-40B4-BE49-F238E27FC236}">
                <a16:creationId xmlns:a16="http://schemas.microsoft.com/office/drawing/2014/main" id="{7E0D7D4B-50BA-4255-BAA1-889269C3D4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15135" y="285722"/>
            <a:ext cx="609600" cy="609600"/>
          </a:xfrm>
          <a:prstGeom prst="rect">
            <a:avLst/>
          </a:prstGeom>
        </p:spPr>
      </p:pic>
    </p:spTree>
    <p:extLst>
      <p:ext uri="{BB962C8B-B14F-4D97-AF65-F5344CB8AC3E}">
        <p14:creationId xmlns:p14="http://schemas.microsoft.com/office/powerpoint/2010/main" val="373845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BA3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AEAB33-DE5B-47CD-8243-0E02FD7A418E}"/>
              </a:ext>
            </a:extLst>
          </p:cNvPr>
          <p:cNvSpPr>
            <a:spLocks noGrp="1"/>
          </p:cNvSpPr>
          <p:nvPr>
            <p:ph type="title"/>
          </p:nvPr>
        </p:nvSpPr>
        <p:spPr/>
        <p:txBody>
          <a:bodyPr>
            <a:normAutofit/>
          </a:bodyPr>
          <a:lstStyle/>
          <a:p>
            <a:r>
              <a:rPr lang="it-IT" sz="3600" dirty="0">
                <a:solidFill>
                  <a:srgbClr val="FF33CC"/>
                </a:solidFill>
              </a:rPr>
              <a:t>Ed ora un po’ di musica, forza tutti insieme per e con la mamma.</a:t>
            </a:r>
          </a:p>
        </p:txBody>
      </p:sp>
      <p:pic>
        <p:nvPicPr>
          <p:cNvPr id="4" name="Elementi multimediali online 3" title="Viva la Mamma">
            <a:hlinkClick r:id="" action="ppaction://media"/>
            <a:extLst>
              <a:ext uri="{FF2B5EF4-FFF2-40B4-BE49-F238E27FC236}">
                <a16:creationId xmlns:a16="http://schemas.microsoft.com/office/drawing/2014/main" id="{7E7BC0B6-40F2-45EB-8395-5341081942A4}"/>
              </a:ext>
            </a:extLst>
          </p:cNvPr>
          <p:cNvPicPr>
            <a:picLocks noGrp="1" noRot="1" noChangeAspect="1"/>
          </p:cNvPicPr>
          <p:nvPr>
            <p:ph idx="1"/>
            <a:videoFile r:link="rId1"/>
          </p:nvPr>
        </p:nvPicPr>
        <p:blipFill>
          <a:blip r:embed="rId5"/>
          <a:stretch>
            <a:fillRect/>
          </a:stretch>
        </p:blipFill>
        <p:spPr>
          <a:xfrm>
            <a:off x="838200" y="1825625"/>
            <a:ext cx="10515600" cy="4351338"/>
          </a:xfrm>
          <a:prstGeom prst="rect">
            <a:avLst/>
          </a:prstGeom>
        </p:spPr>
      </p:pic>
      <p:pic>
        <p:nvPicPr>
          <p:cNvPr id="5" name="Audio registrato">
            <a:hlinkClick r:id="" action="ppaction://media"/>
            <a:extLst>
              <a:ext uri="{FF2B5EF4-FFF2-40B4-BE49-F238E27FC236}">
                <a16:creationId xmlns:a16="http://schemas.microsoft.com/office/drawing/2014/main" id="{EF3198F6-798C-464A-9765-DFBD1007EEF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338486" y="1081088"/>
            <a:ext cx="609600" cy="609600"/>
          </a:xfrm>
          <a:prstGeom prst="rect">
            <a:avLst/>
          </a:prstGeom>
        </p:spPr>
      </p:pic>
    </p:spTree>
    <p:extLst>
      <p:ext uri="{BB962C8B-B14F-4D97-AF65-F5344CB8AC3E}">
        <p14:creationId xmlns:p14="http://schemas.microsoft.com/office/powerpoint/2010/main" val="170780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253</Words>
  <Application>Microsoft Office PowerPoint</Application>
  <PresentationFormat>Widescreen</PresentationFormat>
  <Paragraphs>27</Paragraphs>
  <Slides>6</Slides>
  <Notes>0</Notes>
  <HiddenSlides>0</HiddenSlides>
  <MMClips>7</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6</vt:i4>
      </vt:variant>
    </vt:vector>
  </HeadingPairs>
  <TitlesOfParts>
    <vt:vector size="10" baseType="lpstr">
      <vt:lpstr>Arial</vt:lpstr>
      <vt:lpstr>Calibri</vt:lpstr>
      <vt:lpstr>Calibri Light</vt:lpstr>
      <vt:lpstr>Tema di Office</vt:lpstr>
      <vt:lpstr>Presentazione standard di PowerPoint</vt:lpstr>
      <vt:lpstr>Ciao bambini, questa settimana il nostro lavoro sarà dedicato alla mamma poichè domenica 10 sarà celebrata la sua festa  ed allora non possiamo non ricordare la persona più importante, quella che ci è accanto ogni giorno, che asciuga le nostre lacrime e sopporta i nostri capricci, quella che vi sorriderà per incoraggiarvi anche quando oramai sarete grandi, quindi al lavoro.</vt:lpstr>
      <vt:lpstr>Un biglietto per la mamma Seguendo lo schema della lettera, scrivine una alla tua mamma dicendole perché è importante per te.</vt:lpstr>
      <vt:lpstr>Presentazione standard di PowerPoint</vt:lpstr>
      <vt:lpstr>Presentazione standard di PowerPoint</vt:lpstr>
      <vt:lpstr>Ed ora un po’ di musica, forza tutti insieme per e con la mamma.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Vincenzo Romano</dc:creator>
  <cp:lastModifiedBy>Vincenzo Romano</cp:lastModifiedBy>
  <cp:revision>12</cp:revision>
  <dcterms:created xsi:type="dcterms:W3CDTF">2020-04-30T14:47:38Z</dcterms:created>
  <dcterms:modified xsi:type="dcterms:W3CDTF">2020-05-04T10:47:42Z</dcterms:modified>
</cp:coreProperties>
</file>