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2" r:id="rId4"/>
    <p:sldId id="265" r:id="rId5"/>
    <p:sldId id="264" r:id="rId6"/>
    <p:sldId id="257" r:id="rId7"/>
    <p:sldId id="258" r:id="rId8"/>
    <p:sldId id="259" r:id="rId9"/>
    <p:sldId id="260" r:id="rId10"/>
    <p:sldId id="261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97F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B70EB8-7B30-4955-8DE9-2353FF233C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83E4775-DCBD-41A7-9970-6CCB169B47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D8F74D3-29C4-490C-9082-C1AE39286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E547A-55E3-44A3-8202-32B957246019}" type="datetimeFigureOut">
              <a:rPr lang="it-IT" smtClean="0"/>
              <a:t>12/05/2020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DCC30DB-4AFA-4F1D-8F58-1E137B4C6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A6D2BD8-B46D-4EDA-B595-A80A1CAAF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DC639-6E83-42F4-90F8-3470EE5DF1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219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6559781-C96C-4015-9DB8-4D6E41E7E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4EF4039-B912-4352-BEFC-9860600286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2E83BEA-4E52-4A2E-AE15-A3127FCD6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E547A-55E3-44A3-8202-32B957246019}" type="datetimeFigureOut">
              <a:rPr lang="it-IT" smtClean="0"/>
              <a:t>12/05/2020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31B8E16-A699-4260-826F-6F1CA79B4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16C45EC-BCB5-4DF2-9324-B2E38B73A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DC639-6E83-42F4-90F8-3470EE5DF1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3637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6F1BE3D8-9949-4F99-95E4-FD6ECA6EAA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3FB1528-A544-4C63-97D3-C285DE73D6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258F94E-7BAA-4DC9-9F96-1AC94C9F2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E547A-55E3-44A3-8202-32B957246019}" type="datetimeFigureOut">
              <a:rPr lang="it-IT" smtClean="0"/>
              <a:t>12/05/2020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4E19FE1-6258-4250-B392-1BD21C35E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4B8ACFC-EE27-4F5F-8F0D-586D0A5B9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DC639-6E83-42F4-90F8-3470EE5DF1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1999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EDDC58-1466-48FA-8DAF-ABB3289B1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3454FA8-D9BD-4BB8-9429-DBD8A0377F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499517C-F059-4245-94EF-41202E46E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E547A-55E3-44A3-8202-32B957246019}" type="datetimeFigureOut">
              <a:rPr lang="it-IT" smtClean="0"/>
              <a:t>12/05/2020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837A904-F203-4B73-90D2-75FBDB643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7C8493E-7FA1-4BC2-8032-A61F97054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DC639-6E83-42F4-90F8-3470EE5DF1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3619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1A80D9-18EC-4777-AEEF-8FBF2A556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FC87E1D-6EC8-4062-84AE-9D6A0DDA4B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38758AF-34AE-4A1B-9CF7-ED1EEA1F0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E547A-55E3-44A3-8202-32B957246019}" type="datetimeFigureOut">
              <a:rPr lang="it-IT" smtClean="0"/>
              <a:t>12/05/2020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67CD7EF-5D75-40D7-AC5A-69E9A90AD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7728F92-3278-46F9-9930-7B0470A24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DC639-6E83-42F4-90F8-3470EE5DF1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1551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9AC422-C563-4B58-9DFE-67AEF2F3B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6998BA3-FCB8-4747-BC0D-FF5E40781D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C00E025-3710-4FCC-BA9D-3315FB516C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BBE7254-2121-4638-A6FC-ABE01D277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E547A-55E3-44A3-8202-32B957246019}" type="datetimeFigureOut">
              <a:rPr lang="it-IT" smtClean="0"/>
              <a:t>12/05/2020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C30FD19-4B7A-4B54-80B9-66F686179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C510A9A-99D0-444D-A6FA-275D69D77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DC639-6E83-42F4-90F8-3470EE5DF1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3692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AFD83E-FDC4-471F-A4AA-274B3B27D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6B95559-9D43-42E7-AA5A-6D6B18FFC7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2671DF0-9FD8-42BD-9B05-8F896C7387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2EA27FB-7C63-4B6D-9E8D-D13B8FF95B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942BFE3-21CC-4492-84F4-B4BDD786C8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00CAE21-FEC2-4C36-B76C-CDC473759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E547A-55E3-44A3-8202-32B957246019}" type="datetimeFigureOut">
              <a:rPr lang="it-IT" smtClean="0"/>
              <a:t>12/05/2020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C8225AF-957F-4BAD-A3CB-F53CC3813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A0F5988C-A495-443B-9EE0-D848A67B1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DC639-6E83-42F4-90F8-3470EE5DF1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0729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3833E0-6E9F-4F80-90F0-B451D0F83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FBEAEE1-3922-4BAC-A5B0-BF2EE9A8C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E547A-55E3-44A3-8202-32B957246019}" type="datetimeFigureOut">
              <a:rPr lang="it-IT" smtClean="0"/>
              <a:t>12/05/2020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BE1083E-9018-4BA5-915C-78E9C3F1B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FDDC19C-D614-43EA-901C-0D01283D3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DC639-6E83-42F4-90F8-3470EE5DF1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5283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CE36178-5C2E-4EC6-837A-6F9CF605F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E547A-55E3-44A3-8202-32B957246019}" type="datetimeFigureOut">
              <a:rPr lang="it-IT" smtClean="0"/>
              <a:t>12/05/2020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97D8AC4-1558-4E71-8EFD-BEAD2120C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0C2734C-B4B3-4AA1-AFA2-71CDAD766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DC639-6E83-42F4-90F8-3470EE5DF1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2120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D72066-6238-4C45-9F35-614C80E6F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4C97CF4-ADA4-4573-94F6-6C76A6248A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8931CAD-F06F-43A7-BB76-101BAC7A43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E6D1590-7373-4CE7-B990-D1311A786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E547A-55E3-44A3-8202-32B957246019}" type="datetimeFigureOut">
              <a:rPr lang="it-IT" smtClean="0"/>
              <a:t>12/05/2020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D47BE36-D14F-4BF1-AD90-D4B1B7044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023703F-CA0E-4ECF-A0F5-6BE7AEA8D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DC639-6E83-42F4-90F8-3470EE5DF1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1124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B6EFA54-6C8E-4562-A17D-CEFBD1C16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B2630BE9-3C1F-445F-BCDE-36DD23D86F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97BCB6A-E611-4DCD-897A-034E91ECDD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47D0697-EF19-47C4-8956-D5E103CA8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E547A-55E3-44A3-8202-32B957246019}" type="datetimeFigureOut">
              <a:rPr lang="it-IT" smtClean="0"/>
              <a:t>12/05/2020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08C9E21-5337-4055-9FDF-6B29FB8EA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132E75E-BF89-4A59-87C1-89807457F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DC639-6E83-42F4-90F8-3470EE5DF1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502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97FDC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EB3C9584-C98D-48D4-B29E-E9700A9A2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6A1EB45-7815-4B90-841D-E3B3706E1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58712EA-7269-4C41-90B0-950B3641E6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E547A-55E3-44A3-8202-32B957246019}" type="datetimeFigureOut">
              <a:rPr lang="it-IT" smtClean="0"/>
              <a:t>12/05/2020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4864256-CB98-48E1-B56F-AC85CB74D0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8E63F1E-EC08-4AAA-94D3-A5EE06E1FF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DC639-6E83-42F4-90F8-3470EE5DF1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630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D34CC1B8-BB18-4311-B29C-726A6A3C12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64" y="221942"/>
            <a:ext cx="11603114" cy="6363441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E74B785C-0295-46F0-9805-9274C14507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1957" y="272617"/>
            <a:ext cx="9144000" cy="1318996"/>
          </a:xfrm>
        </p:spPr>
        <p:txBody>
          <a:bodyPr/>
          <a:lstStyle/>
          <a:p>
            <a:r>
              <a:rPr lang="it-IT" dirty="0">
                <a:solidFill>
                  <a:schemeClr val="accent2">
                    <a:lumMod val="40000"/>
                    <a:lumOff val="60000"/>
                  </a:schemeClr>
                </a:solidFill>
                <a:latin typeface="Eras Bold ITC" panose="020B0907030504020204" pitchFamily="34" charset="0"/>
              </a:rPr>
              <a:t>La primavera</a:t>
            </a:r>
          </a:p>
        </p:txBody>
      </p:sp>
    </p:spTree>
    <p:extLst>
      <p:ext uri="{BB962C8B-B14F-4D97-AF65-F5344CB8AC3E}">
        <p14:creationId xmlns:p14="http://schemas.microsoft.com/office/powerpoint/2010/main" val="637144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E3975E8E-DEBA-40D2-8489-220B7A7CF6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623" y="3302077"/>
            <a:ext cx="3019425" cy="1514475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F5C04228-A2F2-4A23-8D2A-6DCCFCDE00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6636" y="3023580"/>
            <a:ext cx="2867025" cy="159067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70B6381-C837-41FB-AAE8-024AB995E1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6107" y="2614005"/>
            <a:ext cx="2000250" cy="200025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F0093FF0-4EB9-4541-A12C-5339EA35BE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5163" y="2930550"/>
            <a:ext cx="2000250" cy="200025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91C70BC7-8BF3-45F7-8AEF-8933100D5A11}"/>
              </a:ext>
            </a:extLst>
          </p:cNvPr>
          <p:cNvSpPr txBox="1"/>
          <p:nvPr/>
        </p:nvSpPr>
        <p:spPr>
          <a:xfrm>
            <a:off x="2015230" y="414901"/>
            <a:ext cx="7723574" cy="20313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3600" dirty="0">
                <a:solidFill>
                  <a:srgbClr val="002060"/>
                </a:solidFill>
              </a:rPr>
              <a:t>Abbiamo il riscaldamento acceso?</a:t>
            </a:r>
          </a:p>
          <a:p>
            <a:pPr algn="ctr"/>
            <a:r>
              <a:rPr lang="it-IT" sz="3600" dirty="0" err="1">
                <a:solidFill>
                  <a:srgbClr val="0070C0"/>
                </a:solidFill>
              </a:rPr>
              <a:t>Noooooo</a:t>
            </a:r>
            <a:r>
              <a:rPr lang="it-IT" sz="3600" dirty="0">
                <a:solidFill>
                  <a:srgbClr val="0070C0"/>
                </a:solidFill>
              </a:rPr>
              <a:t>….</a:t>
            </a:r>
            <a:endParaRPr lang="it-IT" sz="3600" dirty="0">
              <a:solidFill>
                <a:srgbClr val="00B050"/>
              </a:solidFill>
            </a:endParaRPr>
          </a:p>
          <a:p>
            <a:pPr algn="ctr"/>
            <a:endParaRPr lang="it-IT" sz="3600" dirty="0">
              <a:solidFill>
                <a:srgbClr val="7030A0"/>
              </a:solidFill>
            </a:endParaRPr>
          </a:p>
          <a:p>
            <a:endParaRPr lang="it-IT" dirty="0"/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D46F994D-73F4-437E-8FA6-FD9025D458CB}"/>
              </a:ext>
            </a:extLst>
          </p:cNvPr>
          <p:cNvCxnSpPr/>
          <p:nvPr/>
        </p:nvCxnSpPr>
        <p:spPr>
          <a:xfrm>
            <a:off x="559293" y="2698812"/>
            <a:ext cx="2823099" cy="29917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magine 9">
            <a:extLst>
              <a:ext uri="{FF2B5EF4-FFF2-40B4-BE49-F238E27FC236}">
                <a16:creationId xmlns:a16="http://schemas.microsoft.com/office/drawing/2014/main" id="{1D98D419-3D75-43B7-A8D6-24E3645478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51719" y="3099268"/>
            <a:ext cx="2223867" cy="2351622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10238571-4D63-4E55-B6FA-FD4937BA3A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10855" y="2614005"/>
            <a:ext cx="2203403" cy="2329982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09DE6998-9A40-4072-873A-C0EF8CF839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7199" y="2698812"/>
            <a:ext cx="2326369" cy="2460012"/>
          </a:xfrm>
          <a:prstGeom prst="rect">
            <a:avLst/>
          </a:prstGeom>
        </p:spPr>
      </p:pic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48BF939E-9DC1-40B6-B97D-FB8FDB7A5B89}"/>
              </a:ext>
            </a:extLst>
          </p:cNvPr>
          <p:cNvCxnSpPr/>
          <p:nvPr/>
        </p:nvCxnSpPr>
        <p:spPr>
          <a:xfrm flipH="1">
            <a:off x="967666" y="2823099"/>
            <a:ext cx="2583402" cy="28674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magine 15">
            <a:extLst>
              <a:ext uri="{FF2B5EF4-FFF2-40B4-BE49-F238E27FC236}">
                <a16:creationId xmlns:a16="http://schemas.microsoft.com/office/drawing/2014/main" id="{2E81A1D3-F0CD-4423-8094-80EB06F2CB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70908" y="2614005"/>
            <a:ext cx="2294071" cy="2544819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8124942F-6549-4919-A9E2-A1898EC689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24486" y="3099328"/>
            <a:ext cx="2108257" cy="2338695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DBCEF2D6-CF5F-48EF-A39A-AA07978258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10065" y="2362405"/>
            <a:ext cx="2212334" cy="2454147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4F190842-B68F-4AAD-9B61-5C245C0F933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35798" y="5042194"/>
            <a:ext cx="2619375" cy="1743075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D2B7640B-77DB-45D0-8CD1-D5C0D68BC32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70908" y="5263830"/>
            <a:ext cx="1960355" cy="129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319863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2BCCB8-DBC3-4064-8B7B-9C5060912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183" y="328473"/>
            <a:ext cx="9551633" cy="1402672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it-IT" dirty="0">
                <a:solidFill>
                  <a:srgbClr val="7030A0"/>
                </a:solidFill>
              </a:rPr>
              <a:t>Cosa accade alla natura?</a:t>
            </a:r>
            <a:br>
              <a:rPr lang="it-IT" dirty="0">
                <a:solidFill>
                  <a:srgbClr val="7030A0"/>
                </a:solidFill>
              </a:rPr>
            </a:br>
            <a:endParaRPr lang="it-IT" dirty="0">
              <a:solidFill>
                <a:srgbClr val="7030A0"/>
              </a:solidFill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FF691CD-3CB0-4F27-864B-78C4A47CAC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748" y="2766819"/>
            <a:ext cx="3600929" cy="2639681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16F5CCA3-D13E-4E33-B822-ABCCFA9AAA65}"/>
              </a:ext>
            </a:extLst>
          </p:cNvPr>
          <p:cNvSpPr txBox="1"/>
          <p:nvPr/>
        </p:nvSpPr>
        <p:spPr>
          <a:xfrm>
            <a:off x="410222" y="2064316"/>
            <a:ext cx="1819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Sbocciano i fiori…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1726818-46C3-470B-8DD5-4F90A6641E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1940" y="2838156"/>
            <a:ext cx="3358767" cy="2568343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85FD19F0-B3A1-43D7-8E22-6C20DCED1AB9}"/>
              </a:ext>
            </a:extLst>
          </p:cNvPr>
          <p:cNvSpPr txBox="1"/>
          <p:nvPr/>
        </p:nvSpPr>
        <p:spPr>
          <a:xfrm>
            <a:off x="3645206" y="2099985"/>
            <a:ext cx="3310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Gli alberi non sono più spogli… </a:t>
            </a:r>
          </a:p>
        </p:txBody>
      </p:sp>
      <p:pic>
        <p:nvPicPr>
          <p:cNvPr id="1026" name="Picture 2" descr="Sfondi : parco, alberi, primavera, vivaio, fioritura, sentiero ...">
            <a:extLst>
              <a:ext uri="{FF2B5EF4-FFF2-40B4-BE49-F238E27FC236}">
                <a16:creationId xmlns:a16="http://schemas.microsoft.com/office/drawing/2014/main" id="{6E4F708A-ED89-4628-A43B-C9BFD2786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923" y="2838156"/>
            <a:ext cx="4186632" cy="263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872A1843-239D-49E9-B85B-8720F5DBFB62}"/>
              </a:ext>
            </a:extLst>
          </p:cNvPr>
          <p:cNvSpPr txBox="1"/>
          <p:nvPr/>
        </p:nvSpPr>
        <p:spPr>
          <a:xfrm>
            <a:off x="7537142" y="2025626"/>
            <a:ext cx="3417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Gli alberi sono belli e colorati</a:t>
            </a:r>
          </a:p>
        </p:txBody>
      </p:sp>
    </p:spTree>
    <p:extLst>
      <p:ext uri="{BB962C8B-B14F-4D97-AF65-F5344CB8AC3E}">
        <p14:creationId xmlns:p14="http://schemas.microsoft.com/office/powerpoint/2010/main" val="2479528621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id="{030F9943-241C-4343-9B5F-18EBE1C3B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183" y="328473"/>
            <a:ext cx="9551633" cy="1402672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it-IT" dirty="0">
                <a:solidFill>
                  <a:srgbClr val="7030A0"/>
                </a:solidFill>
              </a:rPr>
              <a:t>Cosa accade agli animali?</a:t>
            </a:r>
            <a:br>
              <a:rPr lang="it-IT" dirty="0">
                <a:solidFill>
                  <a:srgbClr val="7030A0"/>
                </a:solidFill>
              </a:rPr>
            </a:br>
            <a:endParaRPr lang="it-IT" dirty="0">
              <a:solidFill>
                <a:srgbClr val="7030A0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60570CE-DFAF-4EC1-93B3-4785BD610D71}"/>
              </a:ext>
            </a:extLst>
          </p:cNvPr>
          <p:cNvSpPr txBox="1"/>
          <p:nvPr/>
        </p:nvSpPr>
        <p:spPr>
          <a:xfrm>
            <a:off x="896645" y="2024109"/>
            <a:ext cx="4447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Alcuni si risvegliano dopo un lungo letargo durato tutto l’inverno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EC9258D-C399-411C-B83E-BAD3F5D5F316}"/>
              </a:ext>
            </a:extLst>
          </p:cNvPr>
          <p:cNvSpPr txBox="1"/>
          <p:nvPr/>
        </p:nvSpPr>
        <p:spPr>
          <a:xfrm>
            <a:off x="6587231" y="1944210"/>
            <a:ext cx="4492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Altri ritornano dalle aree dove erano emigrati. 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79B80121-2B5D-496C-8FED-9534E60C14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12" y="2795587"/>
            <a:ext cx="1905000" cy="1266825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1D1D4BE1-D2C4-4271-AEFB-09E4638F3A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1258" y="2885272"/>
            <a:ext cx="1839389" cy="122403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94F724F8-00FB-4F32-B419-D5F20F2641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511" y="4527612"/>
            <a:ext cx="2238571" cy="1491448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BF55E967-2FCC-4632-BF22-C4A5F13F0D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3388" y="4455064"/>
            <a:ext cx="2079229" cy="1636544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565939DC-C1D6-4075-9CD9-0FEB12FE37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1168" y="2885272"/>
            <a:ext cx="1928165" cy="1283106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9798573B-86F9-4A0E-89DE-875D10ADFF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9645" y="4348533"/>
            <a:ext cx="2619375" cy="1743075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4399E23-01FA-4C73-A66D-A166286D399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33176" y="2885272"/>
            <a:ext cx="2466975" cy="220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04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id="{8E57C38D-5D0D-4433-B4AE-2BB86385747D}"/>
              </a:ext>
            </a:extLst>
          </p:cNvPr>
          <p:cNvSpPr txBox="1">
            <a:spLocks/>
          </p:cNvSpPr>
          <p:nvPr/>
        </p:nvSpPr>
        <p:spPr>
          <a:xfrm>
            <a:off x="1320183" y="328473"/>
            <a:ext cx="9551633" cy="140267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dirty="0">
                <a:solidFill>
                  <a:srgbClr val="7030A0"/>
                </a:solidFill>
              </a:rPr>
              <a:t>I colori della primavera</a:t>
            </a:r>
          </a:p>
          <a:p>
            <a:pPr algn="ctr"/>
            <a:endParaRPr lang="it-IT" dirty="0">
              <a:solidFill>
                <a:srgbClr val="7030A0"/>
              </a:solidFill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89E9B45-6E32-4F5F-B97A-BF77134481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332" r="42604" b="27192"/>
          <a:stretch/>
        </p:blipFill>
        <p:spPr>
          <a:xfrm>
            <a:off x="949912" y="2747640"/>
            <a:ext cx="3835153" cy="2379216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E5B239B1-3D05-40BA-A214-F97AA32601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2933" y="2139519"/>
            <a:ext cx="5545584" cy="415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49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E0DB37-0483-4DEA-BBC6-43B2F7D2F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8492"/>
            <a:ext cx="10515600" cy="1325563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it-IT" dirty="0">
                <a:solidFill>
                  <a:srgbClr val="7030A0"/>
                </a:solidFill>
              </a:rPr>
              <a:t>Cosa fanno i bambini in primavera? E tu?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3277E32-439E-4C7D-BF10-5A5EFCC8CC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6127" y="2293121"/>
            <a:ext cx="2771775" cy="164782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5DA734E-55E8-4081-BACB-6929AD8591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7481" y="2153205"/>
            <a:ext cx="2619375" cy="17526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7448245E-1B31-4E89-A32C-B3CEC391B5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520" y="4609961"/>
            <a:ext cx="2619375" cy="1743075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7830D9F3-BD65-4DB7-826A-F3389C5075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520" y="2214285"/>
            <a:ext cx="3342998" cy="1872079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6CF86826-8014-49C5-8539-4D72C1B9D9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4875" y="4439528"/>
            <a:ext cx="2619375" cy="1743075"/>
          </a:xfrm>
          <a:prstGeom prst="rect">
            <a:avLst/>
          </a:prstGeom>
        </p:spPr>
      </p:pic>
      <p:pic>
        <p:nvPicPr>
          <p:cNvPr id="2050" name="Picture 2" descr="Pic-nic all'aperto in piena emergenza Covid-19: denunciati in 12 ...">
            <a:extLst>
              <a:ext uri="{FF2B5EF4-FFF2-40B4-BE49-F238E27FC236}">
                <a16:creationId xmlns:a16="http://schemas.microsoft.com/office/drawing/2014/main" id="{131F32E5-333F-4C7A-AFA2-D811221B5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272" y="4416378"/>
            <a:ext cx="3658201" cy="1979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64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CA46ED-8353-4900-A4D3-6F638593249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it-IT" dirty="0">
                <a:solidFill>
                  <a:srgbClr val="7030A0"/>
                </a:solidFill>
              </a:rPr>
              <a:t>I suoni della primavera</a:t>
            </a:r>
            <a:br>
              <a:rPr lang="it-IT" dirty="0"/>
            </a:br>
            <a:endParaRPr lang="it-IT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AA8DD78-6EB7-4E32-A9BE-78E813411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033" y="2526112"/>
            <a:ext cx="2143125" cy="2143125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7C073FF5-3CF3-4CEE-964B-D1C41F4D2FC9}"/>
              </a:ext>
            </a:extLst>
          </p:cNvPr>
          <p:cNvSpPr txBox="1"/>
          <p:nvPr/>
        </p:nvSpPr>
        <p:spPr>
          <a:xfrm>
            <a:off x="838200" y="2156780"/>
            <a:ext cx="2143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Gli  uccelli cantano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9EE2A1F-1910-4D17-B216-D430ECDF51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8414" y="2403172"/>
            <a:ext cx="3529843" cy="2643975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D7DC39AA-2353-4652-A770-3FD937BA2B6A}"/>
              </a:ext>
            </a:extLst>
          </p:cNvPr>
          <p:cNvSpPr txBox="1"/>
          <p:nvPr/>
        </p:nvSpPr>
        <p:spPr>
          <a:xfrm>
            <a:off x="4110361" y="2077375"/>
            <a:ext cx="2143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Le rane gracidano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31A5E56A-7832-447A-9585-DA38183A31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3407" y="2774686"/>
            <a:ext cx="3408501" cy="2400995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76E2C7A8-3C0D-4788-88AA-759C2C95B466}"/>
              </a:ext>
            </a:extLst>
          </p:cNvPr>
          <p:cNvSpPr txBox="1"/>
          <p:nvPr/>
        </p:nvSpPr>
        <p:spPr>
          <a:xfrm>
            <a:off x="7965347" y="2077375"/>
            <a:ext cx="2554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Ronzio delle api</a:t>
            </a:r>
          </a:p>
        </p:txBody>
      </p:sp>
    </p:spTree>
    <p:extLst>
      <p:ext uri="{BB962C8B-B14F-4D97-AF65-F5344CB8AC3E}">
        <p14:creationId xmlns:p14="http://schemas.microsoft.com/office/powerpoint/2010/main" val="241910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5CF7D2C5-AFE5-4F3F-B79C-430B0DE5DF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013" y="447451"/>
            <a:ext cx="6303145" cy="5874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536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155D6DED-2C89-47B9-8A94-3BFFC137CB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63" y="230819"/>
            <a:ext cx="11265763" cy="6460756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5912A039-545E-46FF-8AD8-E526914EE490}"/>
              </a:ext>
            </a:extLst>
          </p:cNvPr>
          <p:cNvSpPr txBox="1"/>
          <p:nvPr/>
        </p:nvSpPr>
        <p:spPr>
          <a:xfrm>
            <a:off x="2574525" y="348526"/>
            <a:ext cx="5140169" cy="6509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FF0000"/>
                </a:solidFill>
                <a:latin typeface="Corsivo Primaria" panose="02000503000000000000" pitchFamily="2" charset="0"/>
              </a:rPr>
              <a:t>Primavera</a:t>
            </a:r>
          </a:p>
          <a:p>
            <a:pPr>
              <a:lnSpc>
                <a:spcPct val="150000"/>
              </a:lnSpc>
            </a:pPr>
            <a:r>
              <a:rPr lang="it-IT" sz="2400" dirty="0">
                <a:solidFill>
                  <a:srgbClr val="00B050"/>
                </a:solidFill>
                <a:latin typeface="Corsivo Primaria" panose="02000503000000000000" pitchFamily="2" charset="0"/>
              </a:rPr>
              <a:t>Quando la terra </a:t>
            </a:r>
          </a:p>
          <a:p>
            <a:pPr>
              <a:lnSpc>
                <a:spcPct val="150000"/>
              </a:lnSpc>
            </a:pPr>
            <a:r>
              <a:rPr lang="it-IT" sz="2400" dirty="0">
                <a:solidFill>
                  <a:srgbClr val="00B050"/>
                </a:solidFill>
                <a:latin typeface="Corsivo Primaria" panose="02000503000000000000" pitchFamily="2" charset="0"/>
              </a:rPr>
              <a:t>è giovane e fresca,</a:t>
            </a:r>
          </a:p>
          <a:p>
            <a:pPr algn="r">
              <a:lnSpc>
                <a:spcPct val="150000"/>
              </a:lnSpc>
            </a:pPr>
            <a:r>
              <a:rPr lang="it-IT" sz="2400" dirty="0">
                <a:solidFill>
                  <a:srgbClr val="FFC000"/>
                </a:solidFill>
                <a:latin typeface="Corsivo Primaria" panose="02000503000000000000" pitchFamily="2" charset="0"/>
              </a:rPr>
              <a:t>quando la testa </a:t>
            </a:r>
          </a:p>
          <a:p>
            <a:pPr algn="r">
              <a:lnSpc>
                <a:spcPct val="150000"/>
              </a:lnSpc>
            </a:pPr>
            <a:r>
              <a:rPr lang="it-IT" sz="2400" dirty="0">
                <a:solidFill>
                  <a:srgbClr val="FFC000"/>
                </a:solidFill>
                <a:latin typeface="Corsivo Primaria" panose="02000503000000000000" pitchFamily="2" charset="0"/>
              </a:rPr>
              <a:t>è piena di festa,</a:t>
            </a:r>
          </a:p>
          <a:p>
            <a:pPr>
              <a:lnSpc>
                <a:spcPct val="150000"/>
              </a:lnSpc>
            </a:pPr>
            <a:r>
              <a:rPr lang="it-IT" sz="2400" dirty="0">
                <a:solidFill>
                  <a:srgbClr val="F97FDC"/>
                </a:solidFill>
                <a:latin typeface="Corsivo Primaria" panose="02000503000000000000" pitchFamily="2" charset="0"/>
              </a:rPr>
              <a:t>quando la terra</a:t>
            </a:r>
          </a:p>
          <a:p>
            <a:pPr>
              <a:lnSpc>
                <a:spcPct val="150000"/>
              </a:lnSpc>
            </a:pPr>
            <a:r>
              <a:rPr lang="it-IT" sz="2400" dirty="0">
                <a:solidFill>
                  <a:srgbClr val="F97FDC"/>
                </a:solidFill>
                <a:latin typeface="Corsivo Primaria" panose="02000503000000000000" pitchFamily="2" charset="0"/>
              </a:rPr>
              <a:t> splende contenta,</a:t>
            </a:r>
            <a:r>
              <a:rPr lang="it-IT" sz="2400" dirty="0">
                <a:solidFill>
                  <a:schemeClr val="accent4">
                    <a:lumMod val="50000"/>
                  </a:schemeClr>
                </a:solidFill>
                <a:latin typeface="Corsivo Primaria" panose="02000503000000000000" pitchFamily="2" charset="0"/>
              </a:rPr>
              <a:t> </a:t>
            </a:r>
          </a:p>
          <a:p>
            <a:pPr algn="r">
              <a:lnSpc>
                <a:spcPct val="150000"/>
              </a:lnSpc>
            </a:pPr>
            <a:r>
              <a:rPr lang="it-IT" sz="2400" dirty="0">
                <a:solidFill>
                  <a:srgbClr val="00B050"/>
                </a:solidFill>
                <a:latin typeface="Corsivo Primaria" panose="02000503000000000000" pitchFamily="2" charset="0"/>
              </a:rPr>
              <a:t>quando di erba </a:t>
            </a:r>
          </a:p>
          <a:p>
            <a:pPr algn="r">
              <a:lnSpc>
                <a:spcPct val="150000"/>
              </a:lnSpc>
            </a:pPr>
            <a:r>
              <a:rPr lang="it-IT" sz="2400" dirty="0">
                <a:solidFill>
                  <a:srgbClr val="00B050"/>
                </a:solidFill>
                <a:latin typeface="Corsivo Primaria" panose="02000503000000000000" pitchFamily="2" charset="0"/>
              </a:rPr>
              <a:t>odora il vento,</a:t>
            </a:r>
          </a:p>
          <a:p>
            <a:pPr>
              <a:lnSpc>
                <a:spcPct val="150000"/>
              </a:lnSpc>
            </a:pPr>
            <a:r>
              <a:rPr lang="it-IT" sz="2400" dirty="0">
                <a:solidFill>
                  <a:schemeClr val="accent5"/>
                </a:solidFill>
                <a:latin typeface="Corsivo Primaria" panose="02000503000000000000" pitchFamily="2" charset="0"/>
              </a:rPr>
              <a:t>quando di menta</a:t>
            </a:r>
          </a:p>
          <a:p>
            <a:pPr>
              <a:lnSpc>
                <a:spcPct val="150000"/>
              </a:lnSpc>
            </a:pPr>
            <a:r>
              <a:rPr lang="it-IT" sz="2400" dirty="0">
                <a:solidFill>
                  <a:schemeClr val="accent5"/>
                </a:solidFill>
                <a:latin typeface="Corsivo Primaria" panose="02000503000000000000" pitchFamily="2" charset="0"/>
              </a:rPr>
              <a:t> profuma la sera</a:t>
            </a:r>
          </a:p>
          <a:p>
            <a:pPr algn="ctr">
              <a:lnSpc>
                <a:spcPct val="150000"/>
              </a:lnSpc>
            </a:pPr>
            <a:r>
              <a:rPr lang="it-IT" sz="2400" dirty="0">
                <a:solidFill>
                  <a:srgbClr val="FF0000"/>
                </a:solidFill>
                <a:latin typeface="Corsivo Primaria" panose="02000503000000000000" pitchFamily="2" charset="0"/>
              </a:rPr>
              <a:t>è Primavera.</a:t>
            </a:r>
          </a:p>
        </p:txBody>
      </p:sp>
    </p:spTree>
    <p:extLst>
      <p:ext uri="{BB962C8B-B14F-4D97-AF65-F5344CB8AC3E}">
        <p14:creationId xmlns:p14="http://schemas.microsoft.com/office/powerpoint/2010/main" val="3056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F0EFE9BC-BE15-40E4-9A2F-1BE54E2AC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452" y="166425"/>
            <a:ext cx="11629747" cy="6553971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66DCC21D-CBD5-4309-BF74-CAAE056C5B39}"/>
              </a:ext>
            </a:extLst>
          </p:cNvPr>
          <p:cNvSpPr txBox="1"/>
          <p:nvPr/>
        </p:nvSpPr>
        <p:spPr>
          <a:xfrm>
            <a:off x="3151574" y="1713390"/>
            <a:ext cx="630006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800" dirty="0">
              <a:latin typeface="Corsivo Primaria" panose="02000503000000000000" pitchFamily="2" charset="0"/>
            </a:endParaRPr>
          </a:p>
          <a:p>
            <a:endParaRPr lang="it-IT" sz="2800" dirty="0">
              <a:solidFill>
                <a:srgbClr val="00B0F0"/>
              </a:solidFill>
              <a:latin typeface="Corsivo Primaria" panose="02000503000000000000" pitchFamily="2" charset="0"/>
            </a:endParaRPr>
          </a:p>
          <a:p>
            <a:r>
              <a:rPr lang="it-IT" sz="3600" dirty="0">
                <a:solidFill>
                  <a:srgbClr val="00B0F0"/>
                </a:solidFill>
                <a:latin typeface="Corsivo Primaria" panose="02000503000000000000" pitchFamily="2" charset="0"/>
              </a:rPr>
              <a:t>A me piace la </a:t>
            </a:r>
            <a:r>
              <a:rPr lang="it-IT" sz="3600">
                <a:solidFill>
                  <a:srgbClr val="00B0F0"/>
                </a:solidFill>
                <a:latin typeface="Corsivo Primaria" panose="02000503000000000000" pitchFamily="2" charset="0"/>
              </a:rPr>
              <a:t>primavera perche</a:t>
            </a:r>
            <a:r>
              <a:rPr lang="it-IT" sz="3600" dirty="0">
                <a:solidFill>
                  <a:srgbClr val="00B0F0"/>
                </a:solidFill>
                <a:latin typeface="Corsivo Primaria" panose="02000503000000000000" pitchFamily="2" charset="0"/>
              </a:rPr>
              <a:t>’</a:t>
            </a:r>
          </a:p>
          <a:p>
            <a:endParaRPr lang="it-IT" sz="3600" dirty="0"/>
          </a:p>
          <a:p>
            <a:endParaRPr lang="it-IT" sz="3600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3470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9D52FA5A-2BFD-455C-8749-E92D07F48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596" y="292963"/>
            <a:ext cx="11567605" cy="628539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C8923BD3-8D88-4609-89AA-316BBA17945D}"/>
              </a:ext>
            </a:extLst>
          </p:cNvPr>
          <p:cNvSpPr txBox="1"/>
          <p:nvPr/>
        </p:nvSpPr>
        <p:spPr>
          <a:xfrm>
            <a:off x="2476868" y="1447060"/>
            <a:ext cx="777683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latin typeface="Corsivo Primaria" panose="02000503000000000000" pitchFamily="2" charset="0"/>
              </a:rPr>
              <a:t>Prima   ………………..</a:t>
            </a:r>
          </a:p>
          <a:p>
            <a:endParaRPr lang="it-IT" sz="3200" dirty="0">
              <a:latin typeface="Corsivo Primaria" panose="02000503000000000000" pitchFamily="2" charset="0"/>
            </a:endParaRPr>
          </a:p>
          <a:p>
            <a:r>
              <a:rPr lang="it-IT" sz="3200" dirty="0">
                <a:latin typeface="Corsivo Primaria" panose="02000503000000000000" pitchFamily="2" charset="0"/>
              </a:rPr>
              <a:t>Ora      </a:t>
            </a:r>
            <a:r>
              <a:rPr lang="it-IT" sz="3200" dirty="0">
                <a:solidFill>
                  <a:srgbClr val="F97FDC"/>
                </a:solidFill>
                <a:latin typeface="Corsivo Primaria" panose="02000503000000000000" pitchFamily="2" charset="0"/>
              </a:rPr>
              <a:t>Primavera</a:t>
            </a:r>
          </a:p>
          <a:p>
            <a:endParaRPr lang="it-IT" sz="3200" dirty="0">
              <a:latin typeface="Corsivo Primaria" panose="02000503000000000000" pitchFamily="2" charset="0"/>
            </a:endParaRPr>
          </a:p>
          <a:p>
            <a:r>
              <a:rPr lang="it-IT" sz="3200" dirty="0">
                <a:latin typeface="Corsivo Primaria" panose="02000503000000000000" pitchFamily="2" charset="0"/>
              </a:rPr>
              <a:t>Dopo    ………………….</a:t>
            </a:r>
          </a:p>
          <a:p>
            <a:endParaRPr lang="it-IT" sz="3200" dirty="0">
              <a:latin typeface="Corsivo Primaria" panose="02000503000000000000" pitchFamily="2" charset="0"/>
            </a:endParaRPr>
          </a:p>
          <a:p>
            <a:r>
              <a:rPr lang="it-IT" sz="3200" dirty="0">
                <a:latin typeface="Corsivo Primaria" panose="02000503000000000000" pitchFamily="2" charset="0"/>
              </a:rPr>
              <a:t>Dopo ancora 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2452391463"/>
      </p:ext>
    </p:extLst>
  </p:cSld>
  <p:clrMapOvr>
    <a:masterClrMapping/>
  </p:clrMapOvr>
  <p:transition spd="slow"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EB4E096F-A4B2-4E71-A68A-7D55680AF1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493" y="277427"/>
            <a:ext cx="11683013" cy="6303146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3EBCCC02-59A2-4187-8B17-6B4A8A0FAF23}"/>
              </a:ext>
            </a:extLst>
          </p:cNvPr>
          <p:cNvSpPr txBox="1"/>
          <p:nvPr/>
        </p:nvSpPr>
        <p:spPr>
          <a:xfrm>
            <a:off x="1535836" y="1189607"/>
            <a:ext cx="10132902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>
                <a:solidFill>
                  <a:srgbClr val="FF0000"/>
                </a:solidFill>
                <a:latin typeface="Corsivo Primaria" panose="02000503000000000000" pitchFamily="2" charset="0"/>
              </a:rPr>
              <a:t>I luoghi della primavera</a:t>
            </a:r>
          </a:p>
          <a:p>
            <a:endParaRPr lang="it-IT" sz="4000" dirty="0">
              <a:solidFill>
                <a:srgbClr val="00B0F0"/>
              </a:solidFill>
              <a:latin typeface="Corsivo Primaria" panose="02000503000000000000" pitchFamily="2" charset="0"/>
            </a:endParaRPr>
          </a:p>
          <a:p>
            <a:r>
              <a:rPr lang="it-IT" sz="4000" dirty="0">
                <a:solidFill>
                  <a:srgbClr val="00B0F0"/>
                </a:solidFill>
                <a:latin typeface="Corsivo Primaria" panose="02000503000000000000" pitchFamily="2" charset="0"/>
              </a:rPr>
              <a:t>Dove ti piace andare in primavera?</a:t>
            </a:r>
          </a:p>
          <a:p>
            <a:endParaRPr lang="it-IT" sz="4000" dirty="0">
              <a:solidFill>
                <a:srgbClr val="00B0F0"/>
              </a:solidFill>
              <a:latin typeface="Corsivo Primaria" panose="02000503000000000000" pitchFamily="2" charset="0"/>
            </a:endParaRPr>
          </a:p>
          <a:p>
            <a:r>
              <a:rPr lang="it-IT" sz="4000" dirty="0">
                <a:solidFill>
                  <a:schemeClr val="accent1"/>
                </a:solidFill>
                <a:latin typeface="Corsivo Primaria" panose="02000503000000000000" pitchFamily="2" charset="0"/>
              </a:rPr>
              <a:t>Perché?</a:t>
            </a:r>
          </a:p>
        </p:txBody>
      </p:sp>
    </p:spTree>
    <p:extLst>
      <p:ext uri="{BB962C8B-B14F-4D97-AF65-F5344CB8AC3E}">
        <p14:creationId xmlns:p14="http://schemas.microsoft.com/office/powerpoint/2010/main" val="258614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9D551DC0-B8FD-4AE3-94D3-D56B3EDC49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99" y="443883"/>
            <a:ext cx="11360179" cy="6178859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E683BDC4-A415-47A4-A0E7-63EABE03BC24}"/>
              </a:ext>
            </a:extLst>
          </p:cNvPr>
          <p:cNvSpPr txBox="1"/>
          <p:nvPr/>
        </p:nvSpPr>
        <p:spPr>
          <a:xfrm>
            <a:off x="2849732" y="2476870"/>
            <a:ext cx="6604986" cy="261891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32D5317-C051-48C5-BC2B-2C48FFBE2A05}"/>
              </a:ext>
            </a:extLst>
          </p:cNvPr>
          <p:cNvSpPr txBox="1"/>
          <p:nvPr/>
        </p:nvSpPr>
        <p:spPr>
          <a:xfrm>
            <a:off x="3409025" y="2627790"/>
            <a:ext cx="56994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dirty="0">
                <a:solidFill>
                  <a:srgbClr val="002060"/>
                </a:solidFill>
              </a:rPr>
              <a:t>In inglese: </a:t>
            </a:r>
            <a:r>
              <a:rPr lang="it-IT" sz="8800" dirty="0">
                <a:solidFill>
                  <a:srgbClr val="00B050"/>
                </a:solidFill>
              </a:rPr>
              <a:t>S</a:t>
            </a:r>
            <a:r>
              <a:rPr lang="it-IT" sz="8800" dirty="0">
                <a:solidFill>
                  <a:srgbClr val="00B0F0"/>
                </a:solidFill>
              </a:rPr>
              <a:t>P</a:t>
            </a:r>
            <a:r>
              <a:rPr lang="it-IT" sz="8800" dirty="0">
                <a:solidFill>
                  <a:srgbClr val="FFFF00"/>
                </a:solidFill>
              </a:rPr>
              <a:t>R</a:t>
            </a:r>
            <a:r>
              <a:rPr lang="it-IT" sz="8800" dirty="0">
                <a:solidFill>
                  <a:srgbClr val="7030A0"/>
                </a:solidFill>
              </a:rPr>
              <a:t>I</a:t>
            </a:r>
            <a:r>
              <a:rPr lang="it-IT" sz="8800" dirty="0">
                <a:solidFill>
                  <a:srgbClr val="0070C0"/>
                </a:solidFill>
              </a:rPr>
              <a:t>N</a:t>
            </a:r>
            <a:r>
              <a:rPr lang="it-IT" sz="8800" dirty="0">
                <a:solidFill>
                  <a:schemeClr val="accent2">
                    <a:lumMod val="75000"/>
                  </a:schemeClr>
                </a:solidFill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1851055122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1DB0F500-B7D6-41E9-A2DE-58E710D9F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73" y="251681"/>
            <a:ext cx="11230253" cy="6354637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BF8CE0B9-B59B-4178-94AE-AD102FCBE450}"/>
              </a:ext>
            </a:extLst>
          </p:cNvPr>
          <p:cNvSpPr txBox="1"/>
          <p:nvPr/>
        </p:nvSpPr>
        <p:spPr>
          <a:xfrm>
            <a:off x="1935331" y="1074198"/>
            <a:ext cx="7723574" cy="20313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3600" dirty="0">
                <a:solidFill>
                  <a:srgbClr val="002060"/>
                </a:solidFill>
              </a:rPr>
              <a:t>Quando?</a:t>
            </a:r>
          </a:p>
          <a:p>
            <a:endParaRPr lang="it-IT" sz="3600" dirty="0"/>
          </a:p>
          <a:p>
            <a:pPr algn="ctr"/>
            <a:r>
              <a:rPr lang="it-IT" sz="3600" dirty="0"/>
              <a:t>Da </a:t>
            </a:r>
            <a:r>
              <a:rPr lang="it-IT" sz="3600" dirty="0">
                <a:solidFill>
                  <a:srgbClr val="0070C0"/>
                </a:solidFill>
              </a:rPr>
              <a:t>MARZO</a:t>
            </a:r>
            <a:r>
              <a:rPr lang="it-IT" sz="3600" dirty="0"/>
              <a:t> a </a:t>
            </a:r>
            <a:r>
              <a:rPr lang="it-IT" sz="3600" dirty="0">
                <a:solidFill>
                  <a:srgbClr val="7030A0"/>
                </a:solidFill>
              </a:rPr>
              <a:t>GIUGNO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4899287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01BDFDE2-BAC4-4586-97C0-BB3D8EB909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293" y="195309"/>
            <a:ext cx="11041655" cy="6334247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2BB6F2B6-62F6-4EE3-B24B-043F003F011E}"/>
              </a:ext>
            </a:extLst>
          </p:cNvPr>
          <p:cNvSpPr txBox="1"/>
          <p:nvPr/>
        </p:nvSpPr>
        <p:spPr>
          <a:xfrm>
            <a:off x="2015230" y="414901"/>
            <a:ext cx="7723574" cy="31393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3600" dirty="0">
                <a:solidFill>
                  <a:srgbClr val="002060"/>
                </a:solidFill>
              </a:rPr>
              <a:t>Che tempo fa?</a:t>
            </a:r>
          </a:p>
          <a:p>
            <a:endParaRPr lang="it-IT" sz="3600" dirty="0"/>
          </a:p>
          <a:p>
            <a:pPr algn="ctr"/>
            <a:r>
              <a:rPr lang="it-IT" sz="3600" dirty="0">
                <a:solidFill>
                  <a:srgbClr val="0070C0"/>
                </a:solidFill>
              </a:rPr>
              <a:t>SOLE – </a:t>
            </a:r>
            <a:r>
              <a:rPr lang="it-IT" sz="3600" dirty="0">
                <a:solidFill>
                  <a:srgbClr val="7030A0"/>
                </a:solidFill>
              </a:rPr>
              <a:t>TEMPORALI</a:t>
            </a:r>
            <a:r>
              <a:rPr lang="it-IT" sz="3600" dirty="0">
                <a:solidFill>
                  <a:srgbClr val="0070C0"/>
                </a:solidFill>
              </a:rPr>
              <a:t>  - </a:t>
            </a:r>
            <a:r>
              <a:rPr lang="it-IT" sz="3600" dirty="0">
                <a:solidFill>
                  <a:srgbClr val="FF0000"/>
                </a:solidFill>
              </a:rPr>
              <a:t>PIOGGIA</a:t>
            </a:r>
            <a:r>
              <a:rPr lang="it-IT" sz="3600" dirty="0">
                <a:solidFill>
                  <a:srgbClr val="0070C0"/>
                </a:solidFill>
              </a:rPr>
              <a:t>…</a:t>
            </a:r>
          </a:p>
          <a:p>
            <a:pPr algn="ctr"/>
            <a:r>
              <a:rPr lang="it-IT" sz="3600" dirty="0">
                <a:solidFill>
                  <a:srgbClr val="00B050"/>
                </a:solidFill>
              </a:rPr>
              <a:t>TEMPERATURA MITE </a:t>
            </a:r>
          </a:p>
          <a:p>
            <a:pPr algn="ctr"/>
            <a:endParaRPr lang="it-IT" sz="3600" dirty="0">
              <a:solidFill>
                <a:srgbClr val="7030A0"/>
              </a:solidFill>
            </a:endParaRPr>
          </a:p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5129282-9A73-468B-8BB9-E19EEB1318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667" y="3970326"/>
            <a:ext cx="2143125" cy="214312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428B68CD-0C3E-4E41-83E4-EE83D4F004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1166" y="4074823"/>
            <a:ext cx="2857500" cy="193413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2D3D66D4-5550-4665-9DE5-0E68D76D7A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7029" y="4192147"/>
            <a:ext cx="2771775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177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00230F87-1AA5-4F83-8703-86FAE532DEC3}"/>
              </a:ext>
            </a:extLst>
          </p:cNvPr>
          <p:cNvSpPr txBox="1"/>
          <p:nvPr/>
        </p:nvSpPr>
        <p:spPr>
          <a:xfrm>
            <a:off x="2015230" y="414901"/>
            <a:ext cx="7723574" cy="20313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3600" dirty="0">
                <a:solidFill>
                  <a:srgbClr val="002060"/>
                </a:solidFill>
              </a:rPr>
              <a:t>Cosa indossi?</a:t>
            </a:r>
          </a:p>
          <a:p>
            <a:pPr algn="ctr"/>
            <a:r>
              <a:rPr lang="it-IT" sz="3600" dirty="0">
                <a:solidFill>
                  <a:srgbClr val="0070C0"/>
                </a:solidFill>
              </a:rPr>
              <a:t>Abiti </a:t>
            </a:r>
            <a:r>
              <a:rPr lang="it-IT" sz="3600" dirty="0">
                <a:solidFill>
                  <a:srgbClr val="7030A0"/>
                </a:solidFill>
              </a:rPr>
              <a:t>più</a:t>
            </a:r>
            <a:r>
              <a:rPr lang="it-IT" sz="3600" dirty="0">
                <a:solidFill>
                  <a:srgbClr val="0070C0"/>
                </a:solidFill>
              </a:rPr>
              <a:t> </a:t>
            </a:r>
            <a:r>
              <a:rPr lang="it-IT" sz="3600" dirty="0">
                <a:solidFill>
                  <a:srgbClr val="00B050"/>
                </a:solidFill>
              </a:rPr>
              <a:t>leggeri</a:t>
            </a:r>
            <a:r>
              <a:rPr lang="it-IT" sz="3600" dirty="0">
                <a:solidFill>
                  <a:srgbClr val="0070C0"/>
                </a:solidFill>
              </a:rPr>
              <a:t>…</a:t>
            </a:r>
            <a:r>
              <a:rPr lang="it-IT" sz="3600" dirty="0">
                <a:solidFill>
                  <a:srgbClr val="00B050"/>
                </a:solidFill>
              </a:rPr>
              <a:t> </a:t>
            </a:r>
          </a:p>
          <a:p>
            <a:pPr algn="ctr"/>
            <a:endParaRPr lang="it-IT" sz="3600" dirty="0">
              <a:solidFill>
                <a:srgbClr val="7030A0"/>
              </a:solidFill>
            </a:endParaRPr>
          </a:p>
          <a:p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875CD3A3-34A8-4D56-8D76-5DFBCE42BC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219" y="2041864"/>
            <a:ext cx="9694416" cy="471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937670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183</Words>
  <Application>Microsoft Office PowerPoint</Application>
  <PresentationFormat>Widescreen</PresentationFormat>
  <Paragraphs>61</Paragraphs>
  <Slides>16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Corsivo Primaria</vt:lpstr>
      <vt:lpstr>Eras Bold ITC</vt:lpstr>
      <vt:lpstr>Tema di Office</vt:lpstr>
      <vt:lpstr>La primavera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Cosa accade alla natura? </vt:lpstr>
      <vt:lpstr>Cosa accade agli animali? </vt:lpstr>
      <vt:lpstr>Presentazione standard di PowerPoint</vt:lpstr>
      <vt:lpstr>Cosa fanno i bambini in primavera? E tu?</vt:lpstr>
      <vt:lpstr>I suoni della primavera 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primavera</dc:title>
  <dc:creator>sandra ferrante</dc:creator>
  <cp:lastModifiedBy>Ercole Arcone</cp:lastModifiedBy>
  <cp:revision>20</cp:revision>
  <dcterms:created xsi:type="dcterms:W3CDTF">2020-05-08T15:11:35Z</dcterms:created>
  <dcterms:modified xsi:type="dcterms:W3CDTF">2020-05-12T10:06:38Z</dcterms:modified>
</cp:coreProperties>
</file>