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9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9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z40.wordpress.com/2012/08/05/libri-tre-di-ken-follett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valentinabellettini.blogspot.com/2016/02/editoria-le-collaborazioni-tra-boo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gaetanocantalini.wordpress.com/tag/fondi/" TargetMode="Externa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video" Target="https://www.youtube.com/embed/bdqt4KJY9yA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6kZzfdMOJC8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libro, sedendo&#10;&#10;Descrizione generata automaticamente">
            <a:extLst>
              <a:ext uri="{FF2B5EF4-FFF2-40B4-BE49-F238E27FC236}">
                <a16:creationId xmlns:a16="http://schemas.microsoft.com/office/drawing/2014/main" id="{32D07DF9-EBB9-47C7-9FDF-D1D004D367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060" r="8131" b="54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8E3BA1-855D-4482-8001-DB4BA77B4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it-IT" sz="5600">
                <a:solidFill>
                  <a:schemeClr val="bg1"/>
                </a:solidFill>
              </a:rPr>
              <a:t>Le espansioni</a:t>
            </a:r>
            <a:br>
              <a:rPr lang="it-IT" sz="5600">
                <a:solidFill>
                  <a:schemeClr val="bg1"/>
                </a:solidFill>
              </a:rPr>
            </a:br>
            <a:r>
              <a:rPr lang="it-IT" sz="5600">
                <a:solidFill>
                  <a:schemeClr val="bg1"/>
                </a:solidFill>
              </a:rPr>
              <a:t>Classe III F    - Fra’ Siciliano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6C0C78-4851-4B8E-8484-BBA950728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Doc. Pascale Maria Rosaria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58FED7-E453-444F-BC59-82A091F1A454}"/>
              </a:ext>
            </a:extLst>
          </p:cNvPr>
          <p:cNvSpPr txBox="1"/>
          <p:nvPr/>
        </p:nvSpPr>
        <p:spPr>
          <a:xfrm>
            <a:off x="9301466" y="6657945"/>
            <a:ext cx="289053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frz40.wordpress.com/2012/08/05/libri-tre-di-ken-follet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6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C578A2-B24B-49D2-9450-4DBFA4244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668"/>
            <a:ext cx="11036808" cy="6080522"/>
          </a:xfrm>
        </p:spPr>
        <p:txBody>
          <a:bodyPr>
            <a:normAutofit fontScale="90000"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LE ESPANSIONI.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Quelle che abbiamo considerato ed analizzato fino a questo momento  vengono definite frasi minime, se al soggetto ed al predicato vengono aggiunte ulteriori informazioni, attraverso l’inserimento di nuovi sintagmi, noi avremo delle frasi espanse .</a:t>
            </a:r>
            <a:br>
              <a:rPr lang="it-IT" sz="2000" dirty="0"/>
            </a:br>
            <a:r>
              <a:rPr lang="it-IT" sz="2000" dirty="0"/>
              <a:t>Quando alla frase minima si aggiungono altre informazioni o sintagmi che dir si voglia, ciascuna di queste informazioni risponderà ad una domanda: Che cosa? Di chi? Di che cosa? Quando? Dove? A chi? Con chi? e via dicendo.</a:t>
            </a:r>
            <a:br>
              <a:rPr lang="it-IT" sz="2000" dirty="0"/>
            </a:br>
            <a:r>
              <a:rPr lang="it-IT" sz="2000" dirty="0"/>
              <a:t>Per il momento noi andremo  a considerare </a:t>
            </a:r>
            <a:r>
              <a:rPr lang="it-IT" sz="2000" dirty="0">
                <a:solidFill>
                  <a:srgbClr val="FF0000"/>
                </a:solidFill>
              </a:rPr>
              <a:t>le espansioni che riguardano il soggetto</a:t>
            </a:r>
            <a:r>
              <a:rPr lang="it-IT" sz="2000" dirty="0"/>
              <a:t>, che  con questo </a:t>
            </a:r>
            <a:r>
              <a:rPr lang="it-IT" sz="2000" dirty="0">
                <a:solidFill>
                  <a:srgbClr val="FF0000"/>
                </a:solidFill>
              </a:rPr>
              <a:t>formano il gruppo del soggetto o nominale</a:t>
            </a:r>
            <a:r>
              <a:rPr lang="it-IT" sz="2000" dirty="0"/>
              <a:t>, mentre</a:t>
            </a:r>
            <a:r>
              <a:rPr lang="it-IT" sz="2000" dirty="0">
                <a:solidFill>
                  <a:srgbClr val="00B0F0"/>
                </a:solidFill>
              </a:rPr>
              <a:t> quelle che riguardano il predicato formano il gruppo del predicato o verbale.</a:t>
            </a:r>
            <a:br>
              <a:rPr lang="it-IT" sz="2000" dirty="0"/>
            </a:br>
            <a:r>
              <a:rPr lang="it-IT" sz="2000" dirty="0"/>
              <a:t>Es:</a:t>
            </a:r>
            <a:br>
              <a:rPr lang="it-IT" sz="2000" dirty="0"/>
            </a:br>
            <a:r>
              <a:rPr lang="it-IT" sz="2000" dirty="0"/>
              <a:t>Gli alunni della terza studiano una regola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Gli alunni = </a:t>
            </a:r>
            <a:r>
              <a:rPr lang="it-IT" sz="2000" dirty="0">
                <a:solidFill>
                  <a:srgbClr val="FF0000"/>
                </a:solidFill>
              </a:rPr>
              <a:t>soggetto</a:t>
            </a:r>
            <a:br>
              <a:rPr lang="it-IT" sz="2000" dirty="0"/>
            </a:br>
            <a:r>
              <a:rPr lang="it-IT" sz="2000" dirty="0"/>
              <a:t>della terza= </a:t>
            </a:r>
            <a:r>
              <a:rPr lang="it-IT" sz="2000" dirty="0">
                <a:solidFill>
                  <a:srgbClr val="FF0000"/>
                </a:solidFill>
              </a:rPr>
              <a:t>espansione del soggetto</a:t>
            </a:r>
            <a:br>
              <a:rPr lang="it-IT" sz="2000" dirty="0"/>
            </a:br>
            <a:r>
              <a:rPr lang="it-IT" sz="2000" dirty="0"/>
              <a:t>studiano= </a:t>
            </a:r>
            <a:r>
              <a:rPr lang="it-IT" sz="2000" dirty="0">
                <a:solidFill>
                  <a:srgbClr val="00B0F0"/>
                </a:solidFill>
              </a:rPr>
              <a:t>predicato verbale</a:t>
            </a:r>
            <a:br>
              <a:rPr lang="it-IT" sz="2000" dirty="0"/>
            </a:br>
            <a:r>
              <a:rPr lang="it-IT" sz="2000" dirty="0"/>
              <a:t>una regola= </a:t>
            </a:r>
            <a:r>
              <a:rPr lang="it-IT" sz="2000" dirty="0">
                <a:solidFill>
                  <a:srgbClr val="00B0F0"/>
                </a:solidFill>
              </a:rPr>
              <a:t>espansione del predicato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Come potete vedere le due espansioni aggiungono informazioni al soggetto ( quali alunni?) ed al predicato ( che cosa studiano?).</a:t>
            </a: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endParaRPr lang="it-IT" sz="2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060003-3972-4A2D-8089-440580883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6" y="5692140"/>
            <a:ext cx="11036808" cy="948690"/>
          </a:xfrm>
        </p:spPr>
        <p:txBody>
          <a:bodyPr>
            <a:normAutofit/>
          </a:bodyPr>
          <a:lstStyle/>
          <a:p>
            <a:r>
              <a:rPr lang="it-IT"/>
              <a:t>Copiate questa regola dopo averla letta e poi esercitiamoci …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F8081B-7856-42E3-B2DC-70F1BE21B64C}"/>
              </a:ext>
            </a:extLst>
          </p:cNvPr>
          <p:cNvSpPr txBox="1"/>
          <p:nvPr/>
        </p:nvSpPr>
        <p:spPr>
          <a:xfrm>
            <a:off x="9075420" y="6477000"/>
            <a:ext cx="311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://valentinabellettini.blogspot.com/2016/02/editoria-le-collaborazioni-tra-book.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-nc-nd/3.0/"/>
              </a:rPr>
              <a:t>CC BY-NC-ND</a:t>
            </a:r>
            <a:endParaRPr lang="it-IT" sz="900"/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B91C44A-8EF1-42B3-9728-3440DD19E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1060" y="3051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0F862-005C-4679-B247-BE1461249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392549" y="557403"/>
            <a:ext cx="11682971" cy="548099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88997E-08DB-46EF-B047-059DA628E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576072" y="6208776"/>
            <a:ext cx="11036808" cy="283464"/>
          </a:xfrm>
        </p:spPr>
        <p:txBody>
          <a:bodyPr>
            <a:normAutofit fontScale="47500" lnSpcReduction="20000"/>
          </a:bodyPr>
          <a:lstStyle/>
          <a:p>
            <a:endParaRPr lang="it-IT" dirty="0"/>
          </a:p>
        </p:txBody>
      </p:sp>
      <p:pic>
        <p:nvPicPr>
          <p:cNvPr id="1026" name="Picture 2" descr="Gruppo del Soggetto e del Predicato: Esercizi per la Scuola ...">
            <a:extLst>
              <a:ext uri="{FF2B5EF4-FFF2-40B4-BE49-F238E27FC236}">
                <a16:creationId xmlns:a16="http://schemas.microsoft.com/office/drawing/2014/main" id="{BCBA821F-9FC5-462D-A187-3274BA4CF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1" y="160020"/>
            <a:ext cx="5202559" cy="65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uppo del Soggetto e del Predicato: Esercizi per la Scuola ...">
            <a:extLst>
              <a:ext uri="{FF2B5EF4-FFF2-40B4-BE49-F238E27FC236}">
                <a16:creationId xmlns:a16="http://schemas.microsoft.com/office/drawing/2014/main" id="{493D7E80-4423-41D1-AD1F-1B07FE1C3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30" y="160020"/>
            <a:ext cx="5314950" cy="65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27E5F2-D0DD-4F68-8216-EA28F3D66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2955" y="262890"/>
            <a:ext cx="11036808" cy="65151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9AB151-CDB5-4BD0-ABAC-0B477A009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/>
          <a:lstStyle/>
          <a:p>
            <a:endParaRPr lang="it-IT"/>
          </a:p>
        </p:txBody>
      </p:sp>
      <p:pic>
        <p:nvPicPr>
          <p:cNvPr id="2050" name="Picture 2" descr="Affinchè il testo sia corretto, lo dovremo leggere tante volte e ...">
            <a:extLst>
              <a:ext uri="{FF2B5EF4-FFF2-40B4-BE49-F238E27FC236}">
                <a16:creationId xmlns:a16="http://schemas.microsoft.com/office/drawing/2014/main" id="{3D22524D-39E4-41BA-B55A-6A77569D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9" y="222885"/>
            <a:ext cx="4659313" cy="65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nchè il testo sia corretto, lo dovremo leggere tante volte e ...">
            <a:extLst>
              <a:ext uri="{FF2B5EF4-FFF2-40B4-BE49-F238E27FC236}">
                <a16:creationId xmlns:a16="http://schemas.microsoft.com/office/drawing/2014/main" id="{0A69FA05-C988-4A10-80C1-6DA03B090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7" y="262890"/>
            <a:ext cx="4659313" cy="65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863250-9C16-4A67-AFB3-ECC97873051B}"/>
              </a:ext>
            </a:extLst>
          </p:cNvPr>
          <p:cNvSpPr txBox="1"/>
          <p:nvPr/>
        </p:nvSpPr>
        <p:spPr>
          <a:xfrm>
            <a:off x="5006340" y="491490"/>
            <a:ext cx="19773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Continuiamo ad esercitarci,  per confermare  la conoscenza </a:t>
            </a:r>
            <a:r>
              <a:rPr lang="it-IT" dirty="0" err="1"/>
              <a:t>ac</a:t>
            </a:r>
            <a:r>
              <a:rPr lang="it-IT" dirty="0"/>
              <a:t>- </a:t>
            </a:r>
            <a:r>
              <a:rPr lang="it-IT" dirty="0" err="1"/>
              <a:t>quisita</a:t>
            </a:r>
            <a:r>
              <a:rPr lang="it-IT" dirty="0"/>
              <a:t>  </a:t>
            </a:r>
            <a:r>
              <a:rPr lang="it-IT" dirty="0" err="1"/>
              <a:t>leggen</a:t>
            </a:r>
            <a:r>
              <a:rPr lang="it-IT" dirty="0"/>
              <a:t>- do attentamente i comandi delle schede proposte ed eseguendo il lavoro.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64217D3-BDBA-4143-90BA-850244EA5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38725" y="3943350"/>
            <a:ext cx="2114550" cy="248138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CC2D6FF-3B60-44F0-8279-997827BCF03B}"/>
              </a:ext>
            </a:extLst>
          </p:cNvPr>
          <p:cNvSpPr txBox="1"/>
          <p:nvPr/>
        </p:nvSpPr>
        <p:spPr>
          <a:xfrm>
            <a:off x="5038725" y="6424732"/>
            <a:ext cx="21145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hlinkClick r:id="rId5" tooltip="https://gaetanocantalini.wordpress.com/tag/fondi/"/>
              </a:rPr>
              <a:t>Questa foto</a:t>
            </a:r>
            <a:r>
              <a:rPr lang="it-IT" sz="900" dirty="0"/>
              <a:t> di Autore sconosciuto è concesso in licenza da </a:t>
            </a:r>
            <a:r>
              <a:rPr lang="it-IT" sz="900" dirty="0">
                <a:hlinkClick r:id="rId6" tooltip="https://creativecommons.org/licenses/by-nc-nd/3.0/"/>
              </a:rPr>
              <a:t>CC BY-NC-ND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18776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EAE9F5-5B51-4503-AB94-08E722A4E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131977"/>
            <a:ext cx="11036808" cy="5685894"/>
          </a:xfrm>
        </p:spPr>
        <p:txBody>
          <a:bodyPr>
            <a:normAutofit/>
          </a:bodyPr>
          <a:lstStyle/>
          <a:p>
            <a:endParaRPr lang="it-IT" sz="2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6F5EF5-6826-424F-9469-D33CE20F2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6208777"/>
            <a:ext cx="11036808" cy="445132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Ora per consolidare la conoscenza ripetiamo con l’uso di una mappa e poi con un filmato</a:t>
            </a:r>
          </a:p>
        </p:txBody>
      </p:sp>
      <p:pic>
        <p:nvPicPr>
          <p:cNvPr id="3074" name="Picture 2" descr="Gruppo del soggetto e gruppo del predicato">
            <a:extLst>
              <a:ext uri="{FF2B5EF4-FFF2-40B4-BE49-F238E27FC236}">
                <a16:creationId xmlns:a16="http://schemas.microsoft.com/office/drawing/2014/main" id="{6F6871C6-356C-43A8-B93A-5CC913EA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" y="204091"/>
            <a:ext cx="4681728" cy="561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lementi multimediali online 3" title="GRUPPO DEL SOGGETTO E GRUPPO DEL PREDICATO">
            <a:hlinkClick r:id="" action="ppaction://media"/>
            <a:extLst>
              <a:ext uri="{FF2B5EF4-FFF2-40B4-BE49-F238E27FC236}">
                <a16:creationId xmlns:a16="http://schemas.microsoft.com/office/drawing/2014/main" id="{1A7506AB-BAAD-4A33-B8C7-3ADFA64B5A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428488" y="354330"/>
            <a:ext cx="6096000" cy="4949190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708FE68-7A58-4275-9720-E6B45DD75B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03576" y="4693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9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181F9B-1062-4833-A28D-95FBD2C9B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-1"/>
            <a:ext cx="11036808" cy="5194169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ESPANSIONI DIRETTE ED INDIRETTE</a:t>
            </a:r>
            <a:br>
              <a:rPr lang="it-IT" sz="2000" dirty="0"/>
            </a:br>
            <a:r>
              <a:rPr lang="it-IT" sz="2000" dirty="0"/>
              <a:t>Le espansioni possono essere dirette ed indirette.</a:t>
            </a:r>
            <a:br>
              <a:rPr lang="it-IT" sz="2000" dirty="0"/>
            </a:br>
            <a:r>
              <a:rPr lang="it-IT" sz="2000" dirty="0"/>
              <a:t>Si dice espansione diretta il sintagma che segue il predicato è introdotto da un articolo e  risponde alle domande Chi? Che cosa?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Es. : La maestra chiama l’alunno</a:t>
            </a:r>
            <a:br>
              <a:rPr lang="it-IT" sz="2000" dirty="0"/>
            </a:br>
            <a:r>
              <a:rPr lang="it-IT" sz="2000" dirty="0"/>
              <a:t>La maestra = soggetto </a:t>
            </a:r>
            <a:br>
              <a:rPr lang="it-IT" sz="2000" dirty="0"/>
            </a:br>
            <a:r>
              <a:rPr lang="it-IT" sz="2000" dirty="0"/>
              <a:t>chiama = predicato verbale </a:t>
            </a:r>
            <a:br>
              <a:rPr lang="it-IT" sz="2000" dirty="0"/>
            </a:br>
            <a:r>
              <a:rPr lang="it-IT" sz="2000" dirty="0"/>
              <a:t>l’alunno = espansione diretta ( Chi?)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ES. :Il bimbo mangia un gelato</a:t>
            </a:r>
            <a:br>
              <a:rPr lang="it-IT" sz="2000" dirty="0"/>
            </a:br>
            <a:r>
              <a:rPr lang="it-IT" sz="2000" dirty="0"/>
              <a:t>Il bimbo=soggetto</a:t>
            </a:r>
            <a:br>
              <a:rPr lang="it-IT" sz="2000" dirty="0"/>
            </a:br>
            <a:r>
              <a:rPr lang="it-IT" sz="2000" dirty="0"/>
              <a:t>mangia= predicato verbale</a:t>
            </a:r>
            <a:br>
              <a:rPr lang="it-IT" sz="2000" dirty="0"/>
            </a:br>
            <a:r>
              <a:rPr lang="it-IT" sz="2000" dirty="0"/>
              <a:t>un gelato= espansione diretta ( Che cosa?).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>
                <a:solidFill>
                  <a:srgbClr val="FF0000"/>
                </a:solidFill>
              </a:rPr>
              <a:t>L’espansione diretta è una sola</a:t>
            </a:r>
            <a:r>
              <a:rPr lang="it-IT" sz="2000" dirty="0"/>
              <a:t>, segue immediatamente il predicato e viene chiamata in analisi logica </a:t>
            </a:r>
            <a:r>
              <a:rPr lang="it-IT" sz="2000" dirty="0">
                <a:solidFill>
                  <a:srgbClr val="FF0000"/>
                </a:solidFill>
              </a:rPr>
              <a:t>complemento oggetto.</a:t>
            </a:r>
            <a:br>
              <a:rPr lang="it-IT" sz="2000" dirty="0"/>
            </a:br>
            <a:r>
              <a:rPr lang="it-IT" sz="2000" dirty="0"/>
              <a:t>Tutte le altre espansioni che rispondono alle domande : Quando? Dove? Con chi?..., sono espansioni indirette e forniscono informazioni su quando, dove o con chi si svolge l’azione .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3A71DD-8096-4944-9BEF-B69FB63D4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5194169"/>
            <a:ext cx="11036808" cy="1574275"/>
          </a:xfrm>
        </p:spPr>
        <p:txBody>
          <a:bodyPr>
            <a:normAutofit fontScale="92500"/>
          </a:bodyPr>
          <a:lstStyle/>
          <a:p>
            <a:r>
              <a:rPr lang="it-IT" dirty="0"/>
              <a:t>Ora proviamo ad esercitarci per acquisire questa ultima conoscenza.</a:t>
            </a:r>
          </a:p>
          <a:p>
            <a:r>
              <a:rPr lang="it-IT" dirty="0"/>
              <a:t>Per questo anno abbiamo completato, ci vediamo il prossimo per continuare a conoscere sempre meglio la nostra lingua.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12CE90E-E312-4E14-B360-2F630A8132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5735" y="2162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FDC05A7B-3060-4D55-AD98-5814F79D4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4827CE-9C7A-4094-845F-7215C4AFA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2411" y="5657680"/>
            <a:ext cx="7985759" cy="868823"/>
          </a:xfrm>
        </p:spPr>
        <p:txBody>
          <a:bodyPr anchor="ctr">
            <a:normAutofit/>
          </a:bodyPr>
          <a:lstStyle/>
          <a:p>
            <a:pPr algn="ctr"/>
            <a:endParaRPr lang="it-IT" sz="4000"/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288885-9ADA-4BEE-B437-9DF4C715C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pPr algn="ctr"/>
            <a:endParaRPr lang="it-IT" sz="2000">
              <a:solidFill>
                <a:schemeClr val="bg1"/>
              </a:solidFill>
            </a:endParaRPr>
          </a:p>
        </p:txBody>
      </p:sp>
      <p:pic>
        <p:nvPicPr>
          <p:cNvPr id="4098" name="Picture 2" descr="Il Complemento Oggetto: Esercizi per la Scuola Primaria | Lezioni ...">
            <a:extLst>
              <a:ext uri="{FF2B5EF4-FFF2-40B4-BE49-F238E27FC236}">
                <a16:creationId xmlns:a16="http://schemas.microsoft.com/office/drawing/2014/main" id="{2AFBC5BA-AC01-4014-827F-BBB62112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071" y="299258"/>
            <a:ext cx="4251978" cy="60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 Complemento Oggetto: Esercizi per la Scuola Primaria | Scuola ...">
            <a:extLst>
              <a:ext uri="{FF2B5EF4-FFF2-40B4-BE49-F238E27FC236}">
                <a16:creationId xmlns:a16="http://schemas.microsoft.com/office/drawing/2014/main" id="{61573209-C12D-4214-8783-8074BA6C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6329" y="299257"/>
            <a:ext cx="4227520" cy="6044223"/>
          </a:xfrm>
          <a:prstGeom prst="rect">
            <a:avLst/>
          </a:prstGeom>
          <a:gradFill>
            <a:gsLst>
              <a:gs pos="71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102" name="Picture 6" descr="Il Complemento Oggetto: Esercizi per la Scuola Primaria ...">
            <a:extLst>
              <a:ext uri="{FF2B5EF4-FFF2-40B4-BE49-F238E27FC236}">
                <a16:creationId xmlns:a16="http://schemas.microsoft.com/office/drawing/2014/main" id="{F6E983FD-0144-48FD-802C-770CF4910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9708890" y="971549"/>
            <a:ext cx="2483109" cy="31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5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7514D-A2F5-459C-A8C9-19BE00527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88537"/>
            <a:ext cx="11036808" cy="697584"/>
          </a:xfrm>
        </p:spPr>
        <p:txBody>
          <a:bodyPr>
            <a:normAutofit/>
          </a:bodyPr>
          <a:lstStyle/>
          <a:p>
            <a:r>
              <a:rPr lang="it-IT" sz="2800" dirty="0"/>
              <a:t>Ed ora un filmato per ripetere…al prossimo anno!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A3D682-49A7-4088-9C2E-D44F76FCD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1131216"/>
            <a:ext cx="11036808" cy="507756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Elementi multimediali online 3" title="IL COMPLEMENTO OGGETTO">
            <a:hlinkClick r:id="" action="ppaction://media"/>
            <a:extLst>
              <a:ext uri="{FF2B5EF4-FFF2-40B4-BE49-F238E27FC236}">
                <a16:creationId xmlns:a16="http://schemas.microsoft.com/office/drawing/2014/main" id="{BEFD1C35-816A-4604-A19C-3B5F7D1A12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24216" y="1131216"/>
            <a:ext cx="7044855" cy="5077560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7DB9AF8-29EA-433E-BAC6-D166BA68EA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76953" y="286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141</Words>
  <Application>Microsoft Office PowerPoint</Application>
  <PresentationFormat>Widescreen</PresentationFormat>
  <Paragraphs>15</Paragraphs>
  <Slides>8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Calibri</vt:lpstr>
      <vt:lpstr>AccentBoxVTI</vt:lpstr>
      <vt:lpstr>Le espansioni Classe III F    - Fra’ Siciliano</vt:lpstr>
      <vt:lpstr>LE ESPANSIONI.  Quelle che abbiamo considerato ed analizzato fino a questo momento  vengono definite frasi minime, se al soggetto ed al predicato vengono aggiunte ulteriori informazioni, attraverso l’inserimento di nuovi sintagmi, noi avremo delle frasi espanse . Quando alla frase minima si aggiungono altre informazioni o sintagmi che dir si voglia, ciascuna di queste informazioni risponderà ad una domanda: Che cosa? Di chi? Di che cosa? Quando? Dove? A chi? Con chi? e via dicendo. Per il momento noi andremo  a considerare le espansioni che riguardano il soggetto, che  con questo formano il gruppo del soggetto o nominale, mentre quelle che riguardano il predicato formano il gruppo del predicato o verbale. Es: Gli alunni della terza studiano una regola  Gli alunni = soggetto della terza= espansione del soggetto studiano= predicato verbale una regola= espansione del predicato  Come potete vedere le due espansioni aggiungono informazioni al soggetto ( quali alunni?) ed al predicato ( che cosa studiano?).   </vt:lpstr>
      <vt:lpstr>Presentazione standard di PowerPoint</vt:lpstr>
      <vt:lpstr>Presentazione standard di PowerPoint</vt:lpstr>
      <vt:lpstr>Presentazione standard di PowerPoint</vt:lpstr>
      <vt:lpstr> ESPANSIONI DIRETTE ED INDIRETTE Le espansioni possono essere dirette ed indirette. Si dice espansione diretta il sintagma che segue il predicato è introdotto da un articolo e  risponde alle domande Chi? Che cosa?  Es. : La maestra chiama l’alunno La maestra = soggetto  chiama = predicato verbale  l’alunno = espansione diretta ( Chi?)  ES. :Il bimbo mangia un gelato Il bimbo=soggetto mangia= predicato verbale un gelato= espansione diretta ( Che cosa?).   L’espansione diretta è una sola, segue immediatamente il predicato e viene chiamata in analisi logica complemento oggetto. Tutte le altre espansioni che rispondono alle domande : Quando? Dove? Con chi?..., sono espansioni indirette e forniscono informazioni su quando, dove o con chi si svolge l’azione . </vt:lpstr>
      <vt:lpstr>Presentazione standard di PowerPoint</vt:lpstr>
      <vt:lpstr>Ed ora un filmato per ripetere…al prossimo anno!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espansioni Classe III F    - Fra’ Siciliano</dc:title>
  <dc:creator>Vincenzo Romano</dc:creator>
  <cp:lastModifiedBy>Vincenzo Romano</cp:lastModifiedBy>
  <cp:revision>7</cp:revision>
  <dcterms:created xsi:type="dcterms:W3CDTF">2020-05-09T18:49:49Z</dcterms:created>
  <dcterms:modified xsi:type="dcterms:W3CDTF">2020-05-11T17:00:44Z</dcterms:modified>
</cp:coreProperties>
</file>