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3" r:id="rId4"/>
    <p:sldId id="258" r:id="rId5"/>
    <p:sldId id="264" r:id="rId6"/>
    <p:sldId id="259" r:id="rId7"/>
    <p:sldId id="260" r:id="rId8"/>
    <p:sldId id="261" r:id="rId9"/>
    <p:sldId id="262"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0" d="100"/>
          <a:sy n="80" d="100"/>
        </p:scale>
        <p:origin x="6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5/17/2020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it-IT"/>
              <a:t>Fare clic sull'icona per inserire un'immagine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5/17/2020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5/17/2020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8A87A34-81AB-432B-8DAE-1953F412C126}" type="datetimeFigureOut">
              <a:rPr lang="en-US" dirty="0"/>
              <a:t>5/17/2020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41410" y="3073397"/>
            <a:ext cx="4878391"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3073397"/>
            <a:ext cx="4875210"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5/17/2020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5/17/2020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video" Target="https://www.youtube.com/embed/-FGfprP4CVA?feature=oembed" TargetMode="External"/><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hyperlink" Target="https://portalebambini.it/i-punti-cardinali/"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video" Target="https://www.youtube.com/embed/G_JIlM6VTC0?feature=oembed" TargetMode="Externa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video" Target="https://www.youtube.com/embed/bTGtNftXPDU?feature=oembed" TargetMode="Externa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AE1561-DC1A-41BD-8AD8-ECE2B81A2F55}"/>
              </a:ext>
            </a:extLst>
          </p:cNvPr>
          <p:cNvSpPr>
            <a:spLocks noGrp="1"/>
          </p:cNvSpPr>
          <p:nvPr>
            <p:ph type="ctrTitle"/>
          </p:nvPr>
        </p:nvSpPr>
        <p:spPr/>
        <p:txBody>
          <a:bodyPr>
            <a:normAutofit fontScale="90000"/>
          </a:bodyPr>
          <a:lstStyle/>
          <a:p>
            <a:r>
              <a:rPr lang="it-IT" dirty="0"/>
              <a:t> Geografia: «L’orientamento»</a:t>
            </a:r>
            <a:br>
              <a:rPr lang="it-IT" dirty="0"/>
            </a:br>
            <a:br>
              <a:rPr lang="it-IT" dirty="0"/>
            </a:br>
            <a:r>
              <a:rPr lang="it-IT" sz="3600" dirty="0"/>
              <a:t>(</a:t>
            </a:r>
            <a:r>
              <a:rPr lang="it-IT" sz="3600" dirty="0" err="1"/>
              <a:t>attivita’</a:t>
            </a:r>
            <a:r>
              <a:rPr lang="it-IT" sz="3600" dirty="0"/>
              <a:t> di approfondimento)</a:t>
            </a:r>
            <a:br>
              <a:rPr lang="it-IT" sz="3600" dirty="0"/>
            </a:br>
            <a:br>
              <a:rPr lang="it-IT" sz="3600" dirty="0"/>
            </a:br>
            <a:r>
              <a:rPr lang="it-IT" sz="3600" dirty="0"/>
              <a:t>classe ii f</a:t>
            </a:r>
          </a:p>
        </p:txBody>
      </p:sp>
      <p:sp>
        <p:nvSpPr>
          <p:cNvPr id="3" name="Sottotitolo 2">
            <a:extLst>
              <a:ext uri="{FF2B5EF4-FFF2-40B4-BE49-F238E27FC236}">
                <a16:creationId xmlns:a16="http://schemas.microsoft.com/office/drawing/2014/main" id="{D4C3B433-249C-4D8D-B0DC-3CA3FE9CEC6E}"/>
              </a:ext>
            </a:extLst>
          </p:cNvPr>
          <p:cNvSpPr>
            <a:spLocks noGrp="1"/>
          </p:cNvSpPr>
          <p:nvPr>
            <p:ph type="subTitle" idx="1"/>
          </p:nvPr>
        </p:nvSpPr>
        <p:spPr/>
        <p:txBody>
          <a:bodyPr/>
          <a:lstStyle/>
          <a:p>
            <a:r>
              <a:rPr lang="it-IT" dirty="0">
                <a:solidFill>
                  <a:schemeClr val="tx1"/>
                </a:solidFill>
              </a:rPr>
              <a:t>Doc. Pascale Maria Rosaria</a:t>
            </a:r>
          </a:p>
        </p:txBody>
      </p:sp>
      <p:pic>
        <p:nvPicPr>
          <p:cNvPr id="4" name="Audio registrato">
            <a:hlinkClick r:id="" action="ppaction://media"/>
            <a:extLst>
              <a:ext uri="{FF2B5EF4-FFF2-40B4-BE49-F238E27FC236}">
                <a16:creationId xmlns:a16="http://schemas.microsoft.com/office/drawing/2014/main" id="{EDA0D04C-13A1-449D-97C6-FC31F89A3A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2939" y="2641601"/>
            <a:ext cx="609600" cy="609600"/>
          </a:xfrm>
          <a:prstGeom prst="rect">
            <a:avLst/>
          </a:prstGeom>
        </p:spPr>
      </p:pic>
    </p:spTree>
    <p:extLst>
      <p:ext uri="{BB962C8B-B14F-4D97-AF65-F5344CB8AC3E}">
        <p14:creationId xmlns:p14="http://schemas.microsoft.com/office/powerpoint/2010/main" val="270795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C8BFE9-C7F0-4990-B465-0872BC765244}"/>
              </a:ext>
            </a:extLst>
          </p:cNvPr>
          <p:cNvSpPr>
            <a:spLocks noGrp="1"/>
          </p:cNvSpPr>
          <p:nvPr>
            <p:ph type="title"/>
          </p:nvPr>
        </p:nvSpPr>
        <p:spPr>
          <a:xfrm>
            <a:off x="1141413" y="618518"/>
            <a:ext cx="9905998" cy="965185"/>
          </a:xfrm>
        </p:spPr>
        <p:txBody>
          <a:bodyPr>
            <a:normAutofit/>
          </a:bodyPr>
          <a:lstStyle/>
          <a:p>
            <a:r>
              <a:rPr lang="it-IT" sz="1800" dirty="0"/>
              <a:t>Ora se vi sentite esploratori o scienziati in  erba vi propongo un video in cui è spiegato come costruire una bussola con materiali semplici , ma, mi raccomando fatelo solo con i vostri genitori.  Ciao !</a:t>
            </a:r>
          </a:p>
        </p:txBody>
      </p:sp>
      <p:pic>
        <p:nvPicPr>
          <p:cNvPr id="3" name="Elementi multimediali online 2" title="Oggi imparo a... costruire una bussola | Sistema Museale di Ateneo">
            <a:hlinkClick r:id="" action="ppaction://media"/>
            <a:extLst>
              <a:ext uri="{FF2B5EF4-FFF2-40B4-BE49-F238E27FC236}">
                <a16:creationId xmlns:a16="http://schemas.microsoft.com/office/drawing/2014/main" id="{B19F9D04-DCB9-4A3D-96EB-7AB00C2419FE}"/>
              </a:ext>
            </a:extLst>
          </p:cNvPr>
          <p:cNvPicPr>
            <a:picLocks noRot="1" noChangeAspect="1"/>
          </p:cNvPicPr>
          <p:nvPr>
            <a:videoFile r:link="rId1"/>
          </p:nvPr>
        </p:nvPicPr>
        <p:blipFill>
          <a:blip r:embed="rId5"/>
          <a:stretch>
            <a:fillRect/>
          </a:stretch>
        </p:blipFill>
        <p:spPr>
          <a:xfrm>
            <a:off x="1809946" y="2463815"/>
            <a:ext cx="8974318" cy="4144375"/>
          </a:xfrm>
          <a:prstGeom prst="rect">
            <a:avLst/>
          </a:prstGeom>
        </p:spPr>
      </p:pic>
      <p:pic>
        <p:nvPicPr>
          <p:cNvPr id="4" name="Audio registrato">
            <a:hlinkClick r:id="" action="ppaction://media"/>
            <a:extLst>
              <a:ext uri="{FF2B5EF4-FFF2-40B4-BE49-F238E27FC236}">
                <a16:creationId xmlns:a16="http://schemas.microsoft.com/office/drawing/2014/main" id="{D16154D0-542F-4E52-B3E5-11F775630AA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029245" y="1414159"/>
            <a:ext cx="609600" cy="609600"/>
          </a:xfrm>
          <a:prstGeom prst="rect">
            <a:avLst/>
          </a:prstGeom>
        </p:spPr>
      </p:pic>
    </p:spTree>
    <p:extLst>
      <p:ext uri="{BB962C8B-B14F-4D97-AF65-F5344CB8AC3E}">
        <p14:creationId xmlns:p14="http://schemas.microsoft.com/office/powerpoint/2010/main" val="417336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EBCBFD-1B3C-4366-AC7E-7219ED08D9EE}"/>
              </a:ext>
            </a:extLst>
          </p:cNvPr>
          <p:cNvSpPr>
            <a:spLocks noGrp="1"/>
          </p:cNvSpPr>
          <p:nvPr>
            <p:ph type="title"/>
          </p:nvPr>
        </p:nvSpPr>
        <p:spPr>
          <a:xfrm>
            <a:off x="1141413" y="230589"/>
            <a:ext cx="9905998" cy="636104"/>
          </a:xfrm>
        </p:spPr>
        <p:txBody>
          <a:bodyPr>
            <a:normAutofit/>
          </a:bodyPr>
          <a:lstStyle/>
          <a:p>
            <a:r>
              <a:rPr lang="it-IT" sz="3200" dirty="0"/>
              <a:t>Cosa significa orientarsi?</a:t>
            </a:r>
          </a:p>
        </p:txBody>
      </p:sp>
      <p:sp>
        <p:nvSpPr>
          <p:cNvPr id="3" name="Segnaposto contenuto 2">
            <a:extLst>
              <a:ext uri="{FF2B5EF4-FFF2-40B4-BE49-F238E27FC236}">
                <a16:creationId xmlns:a16="http://schemas.microsoft.com/office/drawing/2014/main" id="{F862E262-7973-49E2-9B8B-DA5E50440399}"/>
              </a:ext>
            </a:extLst>
          </p:cNvPr>
          <p:cNvSpPr>
            <a:spLocks noGrp="1"/>
          </p:cNvSpPr>
          <p:nvPr>
            <p:ph idx="1"/>
          </p:nvPr>
        </p:nvSpPr>
        <p:spPr>
          <a:xfrm>
            <a:off x="1141412" y="866693"/>
            <a:ext cx="9905999" cy="5589766"/>
          </a:xfrm>
        </p:spPr>
        <p:txBody>
          <a:bodyPr>
            <a:normAutofit fontScale="85000" lnSpcReduction="20000"/>
          </a:bodyPr>
          <a:lstStyle/>
          <a:p>
            <a:pPr marL="0" indent="0" fontAlgn="base">
              <a:buNone/>
            </a:pPr>
            <a:r>
              <a:rPr lang="it-IT" sz="1900" b="1" dirty="0"/>
              <a:t>Orientarsi significa utilizzare dei punti di riferimento per raggiungere una meta senza perdersi</a:t>
            </a:r>
            <a:r>
              <a:rPr lang="it-IT" sz="1900" dirty="0"/>
              <a:t>. Ecco alcuni esempi di orientamento:</a:t>
            </a:r>
          </a:p>
          <a:p>
            <a:pPr fontAlgn="base"/>
            <a:r>
              <a:rPr lang="it-IT" sz="1900" dirty="0"/>
              <a:t>un bambino che da casa deve raggiungere il parco deve orientarsi;</a:t>
            </a:r>
          </a:p>
          <a:p>
            <a:pPr fontAlgn="base"/>
            <a:r>
              <a:rPr lang="it-IT" sz="1900" dirty="0"/>
              <a:t>un navigatore che parte dal porto di Genova e deve raggiungere la Sicilia deve orientarsi;</a:t>
            </a:r>
          </a:p>
          <a:p>
            <a:pPr fontAlgn="base"/>
            <a:r>
              <a:rPr lang="it-IT" sz="1900" dirty="0"/>
              <a:t>un pellegrino che parte da Torino e deve raggiungere Roma deve orientarsi.</a:t>
            </a:r>
          </a:p>
          <a:p>
            <a:pPr fontAlgn="base"/>
            <a:r>
              <a:rPr lang="it-IT" sz="1900" dirty="0"/>
              <a:t>Esistono diversi modi per orientarsi. Il più semplice è quello di utilizzare dei punti di riferimento (i nomi delle vie e delle strade, negozi, chiese, campanili etc.). Nel caso del bambino che da casa deve raggiungere il parco, ad esempio, immaginiamo che debba procedere diritto lungo la Via per il Parco e svoltare a sinistra una volta raggiunta la pizzeria per trovarsi di fronte all’ingresso del parco. Se il bambino memorizza queste semplici istruzioni e questi due punti di riferimento (la via da percorrere e la pizzeria), riuscirà ad orientarsi.</a:t>
            </a:r>
          </a:p>
          <a:p>
            <a:pPr fontAlgn="base"/>
            <a:endParaRPr lang="it-IT" sz="1400" dirty="0"/>
          </a:p>
          <a:p>
            <a:pPr marL="0" indent="0">
              <a:buNone/>
            </a:pPr>
            <a:br>
              <a:rPr lang="it-IT" dirty="0"/>
            </a:br>
            <a:r>
              <a:rPr lang="it-IT" sz="1900" dirty="0"/>
              <a:t>Orientarsi con i punti di riferimento è un sistema comodo e veloce. Tuttavia, possiamo riuscirci solo se conosciamo bene l’ambiente in cui ci stiamo muovendo. Inoltre, ci sono luoghi, come il mare o il deserto, in cui non ci sono punti di riferimento. Come fare allora?</a:t>
            </a:r>
            <a:br>
              <a:rPr lang="it-IT" sz="1900" dirty="0"/>
            </a:br>
            <a:r>
              <a:rPr lang="it-IT" sz="1900" dirty="0"/>
              <a:t>Gli uomini dell’antichità, per orientarsi, dovettero individuare dei </a:t>
            </a:r>
            <a:r>
              <a:rPr lang="it-IT" sz="1900" b="1" dirty="0"/>
              <a:t>punti fissi</a:t>
            </a:r>
            <a:r>
              <a:rPr lang="it-IT" sz="1900" dirty="0"/>
              <a:t>: punti di riferimento uguali in qualunque parte del mondo. In questo modo, ovunque si fossero trovati, avrebbero avuto la possibilità di ritrovare la strada di casa e la via da seguire.</a:t>
            </a:r>
            <a:br>
              <a:rPr lang="it-IT" sz="1900" dirty="0"/>
            </a:br>
            <a:r>
              <a:rPr lang="it-IT" sz="1900" dirty="0"/>
              <a:t>Questi punti fissi prendono il nome di </a:t>
            </a:r>
            <a:r>
              <a:rPr lang="it-IT" sz="1900" b="1" dirty="0">
                <a:hlinkClick r:id="rId4"/>
              </a:rPr>
              <a:t>punti cardinali</a:t>
            </a:r>
            <a:r>
              <a:rPr lang="it-IT" sz="1900" dirty="0"/>
              <a:t> e sono il Nord, il Sud, l’Est (o Oriente) e l’Ovest (o Occidente).</a:t>
            </a:r>
          </a:p>
        </p:txBody>
      </p:sp>
      <p:pic>
        <p:nvPicPr>
          <p:cNvPr id="4" name="Audio registrato">
            <a:hlinkClick r:id="" action="ppaction://media"/>
            <a:extLst>
              <a:ext uri="{FF2B5EF4-FFF2-40B4-BE49-F238E27FC236}">
                <a16:creationId xmlns:a16="http://schemas.microsoft.com/office/drawing/2014/main" id="{C06AFDCA-ACC0-4D6A-8C6B-E866B01CCD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81537" y="1565744"/>
            <a:ext cx="609600" cy="609600"/>
          </a:xfrm>
          <a:prstGeom prst="rect">
            <a:avLst/>
          </a:prstGeom>
        </p:spPr>
      </p:pic>
    </p:spTree>
    <p:extLst>
      <p:ext uri="{BB962C8B-B14F-4D97-AF65-F5344CB8AC3E}">
        <p14:creationId xmlns:p14="http://schemas.microsoft.com/office/powerpoint/2010/main" val="185539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B5C564-35CD-419F-B58F-943CD1DFA45D}"/>
              </a:ext>
            </a:extLst>
          </p:cNvPr>
          <p:cNvSpPr>
            <a:spLocks noGrp="1"/>
          </p:cNvSpPr>
          <p:nvPr>
            <p:ph type="title"/>
          </p:nvPr>
        </p:nvSpPr>
        <p:spPr>
          <a:xfrm>
            <a:off x="1141413" y="222638"/>
            <a:ext cx="9905998" cy="844161"/>
          </a:xfrm>
        </p:spPr>
        <p:txBody>
          <a:bodyPr>
            <a:normAutofit fontScale="90000"/>
          </a:bodyPr>
          <a:lstStyle/>
          <a:p>
            <a:r>
              <a:rPr lang="it-IT" dirty="0"/>
              <a:t>Proviamo ad esercitarci con le schede di seguito:</a:t>
            </a:r>
          </a:p>
        </p:txBody>
      </p:sp>
      <p:pic>
        <p:nvPicPr>
          <p:cNvPr id="1026" name="Picture 2" descr="I Percorsi: Schede Didattiche per la Scuola Primaria | Scuola ...">
            <a:extLst>
              <a:ext uri="{FF2B5EF4-FFF2-40B4-BE49-F238E27FC236}">
                <a16:creationId xmlns:a16="http://schemas.microsoft.com/office/drawing/2014/main" id="{9C019A43-9C21-4261-B888-66804704697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69625" y="977512"/>
            <a:ext cx="4741299" cy="5657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su Seconda storia">
            <a:extLst>
              <a:ext uri="{FF2B5EF4-FFF2-40B4-BE49-F238E27FC236}">
                <a16:creationId xmlns:a16="http://schemas.microsoft.com/office/drawing/2014/main" id="{52C6BE75-1012-4254-86AD-71A248A82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076" y="1022156"/>
            <a:ext cx="4848225" cy="56578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registrato">
            <a:hlinkClick r:id="" action="ppaction://media"/>
            <a:extLst>
              <a:ext uri="{FF2B5EF4-FFF2-40B4-BE49-F238E27FC236}">
                <a16:creationId xmlns:a16="http://schemas.microsoft.com/office/drawing/2014/main" id="{5F56A2E7-6367-44FE-A2DC-F73DE5F4D9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72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DF5A9E1-C745-499E-8D3C-B05BD3985D87}"/>
              </a:ext>
            </a:extLst>
          </p:cNvPr>
          <p:cNvSpPr/>
          <p:nvPr/>
        </p:nvSpPr>
        <p:spPr>
          <a:xfrm>
            <a:off x="1113182" y="-79654"/>
            <a:ext cx="10066351" cy="5355312"/>
          </a:xfrm>
          <a:prstGeom prst="rect">
            <a:avLst/>
          </a:prstGeom>
        </p:spPr>
        <p:txBody>
          <a:bodyPr wrap="square">
            <a:spAutoFit/>
          </a:bodyPr>
          <a:lstStyle/>
          <a:p>
            <a:pPr fontAlgn="base"/>
            <a:r>
              <a:rPr lang="it-IT" dirty="0">
                <a:latin typeface="Libre Baskerville"/>
              </a:rPr>
              <a:t>ORIENTARSI CON I PUNTI CARDINALI</a:t>
            </a:r>
          </a:p>
          <a:p>
            <a:pPr fontAlgn="base"/>
            <a:endParaRPr lang="it-IT" dirty="0">
              <a:latin typeface="Libre Baskerville"/>
            </a:endParaRPr>
          </a:p>
          <a:p>
            <a:pPr fontAlgn="base"/>
            <a:r>
              <a:rPr lang="it-IT" dirty="0">
                <a:latin typeface="Libre Baskerville"/>
              </a:rPr>
              <a:t>Ma come possiamo orientarci con i punti cardinali? Se conosciamo il punto cardinale in cui si trova la meta da raggiungere, ci basterà procedere in quella direzione e non ci perderemo.</a:t>
            </a:r>
          </a:p>
          <a:p>
            <a:pPr fontAlgn="base"/>
            <a:r>
              <a:rPr lang="it-IT" dirty="0">
                <a:latin typeface="Libre Baskerville"/>
              </a:rPr>
              <a:t>Il punto è: </a:t>
            </a:r>
            <a:r>
              <a:rPr lang="it-IT" b="1" dirty="0">
                <a:latin typeface="Libre Baskerville"/>
              </a:rPr>
              <a:t>come si individuano i punti cardinali</a:t>
            </a:r>
            <a:r>
              <a:rPr lang="it-IT" dirty="0">
                <a:latin typeface="Libre Baskerville"/>
              </a:rPr>
              <a:t>? Ci sono tre modi per farlo:</a:t>
            </a:r>
          </a:p>
          <a:p>
            <a:pPr fontAlgn="base">
              <a:buFont typeface="Arial" panose="020B0604020202020204" pitchFamily="34" charset="0"/>
              <a:buChar char="•"/>
            </a:pPr>
            <a:r>
              <a:rPr lang="it-IT" dirty="0">
                <a:latin typeface="Libre Baskerville"/>
              </a:rPr>
              <a:t>con il Sole;</a:t>
            </a:r>
          </a:p>
          <a:p>
            <a:pPr fontAlgn="base">
              <a:buFont typeface="Arial" panose="020B0604020202020204" pitchFamily="34" charset="0"/>
              <a:buChar char="•"/>
            </a:pPr>
            <a:r>
              <a:rPr lang="it-IT" dirty="0">
                <a:latin typeface="Libre Baskerville"/>
              </a:rPr>
              <a:t>con le stelle;</a:t>
            </a:r>
          </a:p>
          <a:p>
            <a:pPr fontAlgn="base">
              <a:buFont typeface="Arial" panose="020B0604020202020204" pitchFamily="34" charset="0"/>
              <a:buChar char="•"/>
            </a:pPr>
            <a:r>
              <a:rPr lang="it-IT" dirty="0">
                <a:latin typeface="Libre Baskerville"/>
              </a:rPr>
              <a:t>con la bussola.</a:t>
            </a:r>
          </a:p>
          <a:p>
            <a:pPr fontAlgn="base">
              <a:buFont typeface="Arial" panose="020B0604020202020204" pitchFamily="34" charset="0"/>
              <a:buChar char="•"/>
            </a:pPr>
            <a:endParaRPr lang="it-IT" dirty="0">
              <a:latin typeface="Libre Baskerville"/>
            </a:endParaRPr>
          </a:p>
          <a:p>
            <a:pPr fontAlgn="base"/>
            <a:r>
              <a:rPr lang="it-IT" dirty="0">
                <a:latin typeface="Libre Baskerville"/>
              </a:rPr>
              <a:t>ORIENTARSI CON IL SOLE</a:t>
            </a:r>
          </a:p>
          <a:p>
            <a:pPr fontAlgn="base"/>
            <a:r>
              <a:rPr lang="it-IT" dirty="0">
                <a:latin typeface="Libre Baskerville"/>
              </a:rPr>
              <a:t>Il Sole sorge a Est e tramonta a Ovest; quando il Sole è allo Zenit (ovvero quando, a mezzogiorno, è in alto sopra le nostre teste) è leggermente diretto verso Sud. Questo significa che all’alba e al tramonto possiamo orientarci con facilità.</a:t>
            </a:r>
            <a:br>
              <a:rPr lang="it-IT" dirty="0">
                <a:latin typeface="Libre Baskerville"/>
              </a:rPr>
            </a:br>
            <a:r>
              <a:rPr lang="it-IT" dirty="0">
                <a:latin typeface="Libre Baskerville"/>
              </a:rPr>
              <a:t>Al mattino: distendi le braccia e orienta il braccio sinistro in direzione del Sole. Il braccio destro indicherà l’Ovest, avrai il Sud di fronte a te e il Nord alle spalle.</a:t>
            </a:r>
            <a:br>
              <a:rPr lang="it-IT" dirty="0">
                <a:latin typeface="Libre Baskerville"/>
              </a:rPr>
            </a:br>
            <a:r>
              <a:rPr lang="it-IT" dirty="0">
                <a:latin typeface="Libre Baskerville"/>
              </a:rPr>
              <a:t>Alla sera: distendi le braccia e orienta il braccio destro in direzione del Sole. Il braccio sinistro indicherà l’Est, avrai il Sud di fronte a te e il Nord alle spalle.</a:t>
            </a:r>
            <a:br>
              <a:rPr lang="it-IT" dirty="0">
                <a:latin typeface="Libre Baskerville"/>
              </a:rPr>
            </a:br>
            <a:r>
              <a:rPr lang="it-IT" dirty="0">
                <a:latin typeface="Libre Baskerville"/>
              </a:rPr>
              <a:t>Se conosci il punto da cui sorge il Sole in un certo luogo puoi orientarti anche in sua assenza (per esempio in una giornata di pioggia). L’importante è orientare il braccio sinistro nel punto esatto in cui sorgerebbe.</a:t>
            </a:r>
            <a:endParaRPr lang="it-IT" b="0" i="0" dirty="0">
              <a:effectLst/>
              <a:latin typeface="Libre Baskerville"/>
            </a:endParaRPr>
          </a:p>
        </p:txBody>
      </p:sp>
      <p:pic>
        <p:nvPicPr>
          <p:cNvPr id="3" name="Audio registrato">
            <a:hlinkClick r:id="" action="ppaction://media"/>
            <a:extLst>
              <a:ext uri="{FF2B5EF4-FFF2-40B4-BE49-F238E27FC236}">
                <a16:creationId xmlns:a16="http://schemas.microsoft.com/office/drawing/2014/main" id="{5C4F2E74-118E-40D7-9A4A-6962DBFEC4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47582" y="1536622"/>
            <a:ext cx="609600" cy="609600"/>
          </a:xfrm>
          <a:prstGeom prst="rect">
            <a:avLst/>
          </a:prstGeom>
        </p:spPr>
      </p:pic>
    </p:spTree>
    <p:extLst>
      <p:ext uri="{BB962C8B-B14F-4D97-AF65-F5344CB8AC3E}">
        <p14:creationId xmlns:p14="http://schemas.microsoft.com/office/powerpoint/2010/main" val="294873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n su Scuola">
            <a:extLst>
              <a:ext uri="{FF2B5EF4-FFF2-40B4-BE49-F238E27FC236}">
                <a16:creationId xmlns:a16="http://schemas.microsoft.com/office/drawing/2014/main" id="{E1A7D1D4-5C3A-4BF3-9FD4-625EE46FC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170" y="551468"/>
            <a:ext cx="4679132" cy="5679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rientamento e Punti Cardinali: Schede Didattiche per la Scuola ...">
            <a:extLst>
              <a:ext uri="{FF2B5EF4-FFF2-40B4-BE49-F238E27FC236}">
                <a16:creationId xmlns:a16="http://schemas.microsoft.com/office/drawing/2014/main" id="{82CAE645-D279-433E-A57B-AAD9520A89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2222" y="589175"/>
            <a:ext cx="4848225" cy="5604236"/>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gistrato">
            <a:hlinkClick r:id="" action="ppaction://media"/>
            <a:extLst>
              <a:ext uri="{FF2B5EF4-FFF2-40B4-BE49-F238E27FC236}">
                <a16:creationId xmlns:a16="http://schemas.microsoft.com/office/drawing/2014/main" id="{E1836511-5022-4A1B-9514-4F6517A35F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84302" y="134509"/>
            <a:ext cx="609600" cy="609600"/>
          </a:xfrm>
          <a:prstGeom prst="rect">
            <a:avLst/>
          </a:prstGeom>
        </p:spPr>
      </p:pic>
    </p:spTree>
    <p:extLst>
      <p:ext uri="{BB962C8B-B14F-4D97-AF65-F5344CB8AC3E}">
        <p14:creationId xmlns:p14="http://schemas.microsoft.com/office/powerpoint/2010/main" val="24426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56BE3C-3338-49C3-B275-DA376865E780}"/>
              </a:ext>
            </a:extLst>
          </p:cNvPr>
          <p:cNvSpPr/>
          <p:nvPr/>
        </p:nvSpPr>
        <p:spPr>
          <a:xfrm>
            <a:off x="970059" y="335846"/>
            <a:ext cx="8173941" cy="5355312"/>
          </a:xfrm>
          <a:prstGeom prst="rect">
            <a:avLst/>
          </a:prstGeom>
        </p:spPr>
        <p:txBody>
          <a:bodyPr wrap="square">
            <a:spAutoFit/>
          </a:bodyPr>
          <a:lstStyle/>
          <a:p>
            <a:pPr fontAlgn="base"/>
            <a:r>
              <a:rPr lang="it-IT" dirty="0">
                <a:latin typeface="Libre Baskerville"/>
              </a:rPr>
              <a:t>ORIENTARSI CON LE STELLE</a:t>
            </a:r>
          </a:p>
          <a:p>
            <a:pPr fontAlgn="base"/>
            <a:endParaRPr lang="it-IT" dirty="0">
              <a:latin typeface="Libre Baskerville"/>
            </a:endParaRPr>
          </a:p>
          <a:p>
            <a:pPr fontAlgn="base"/>
            <a:r>
              <a:rPr lang="it-IT" dirty="0">
                <a:latin typeface="Libre Baskerville"/>
              </a:rPr>
              <a:t>La stella polare indica sempre il Nord. La stella polare è l’ultima stella tra quelle che formano il timone della costellazione dell’Orsa Maggiore.</a:t>
            </a:r>
            <a:br>
              <a:rPr lang="it-IT" dirty="0">
                <a:latin typeface="Libre Baskerville"/>
              </a:rPr>
            </a:br>
            <a:r>
              <a:rPr lang="it-IT" dirty="0">
                <a:latin typeface="Libre Baskerville"/>
              </a:rPr>
              <a:t>Allo stesso modo dell’orientamento con il Sole, dopo aver individuato la Stella Polare possiamo distendere le braccia in avanti, in direzione della stella. Le braccia indicheranno il Nord, alle spalle avremo il Sud, alla nostra sinistra l’Ovest e alla nostra destra l’Est.</a:t>
            </a:r>
          </a:p>
          <a:p>
            <a:pPr fontAlgn="base"/>
            <a:endParaRPr lang="it-IT" dirty="0">
              <a:latin typeface="Libre Baskerville"/>
            </a:endParaRPr>
          </a:p>
          <a:p>
            <a:pPr fontAlgn="base"/>
            <a:r>
              <a:rPr lang="it-IT" dirty="0">
                <a:latin typeface="Libre Baskerville"/>
              </a:rPr>
              <a:t>ORIENTARSI CON LA BUSSOLA</a:t>
            </a:r>
          </a:p>
          <a:p>
            <a:pPr fontAlgn="base"/>
            <a:endParaRPr lang="it-IT" dirty="0">
              <a:latin typeface="Libre Baskerville"/>
            </a:endParaRPr>
          </a:p>
          <a:p>
            <a:pPr fontAlgn="base"/>
            <a:r>
              <a:rPr lang="it-IT" dirty="0">
                <a:latin typeface="Libre Baskerville"/>
              </a:rPr>
              <a:t>La bussola è uno strumento costruito dall’uomo per l’orientamento. La bussola ha un ago magnetico la cui punta si rivolge sempre verso il Nord. Utilizzando una bussola è possibile orientarsi con i punti cardinali in qualsiasi momento della giornata, in qualsiasi condizione meteorologica e con grande precisione.</a:t>
            </a:r>
            <a:br>
              <a:rPr lang="it-IT" dirty="0">
                <a:latin typeface="Libre Baskerville"/>
              </a:rPr>
            </a:br>
            <a:r>
              <a:rPr lang="it-IT" dirty="0">
                <a:latin typeface="Libre Baskerville"/>
              </a:rPr>
              <a:t>Per orientarsi con la bussola bisogna disporla con l’ago in orizzontale, parallelo al terreno e aspettare finché non si sarà fermato. L’ago rosso (per convenzione la punta dell’ago nelle bussole è rossa) indicherà il Nord; perpendicolarmente, alla destra dell’ago rosso avremo l’Est, a sinistra l’Ovest e nella direzione opposta il Sud.</a:t>
            </a:r>
            <a:endParaRPr lang="it-IT" b="0" i="0" dirty="0">
              <a:effectLst/>
              <a:latin typeface="Libre Baskerville"/>
            </a:endParaRPr>
          </a:p>
        </p:txBody>
      </p:sp>
      <p:pic>
        <p:nvPicPr>
          <p:cNvPr id="3" name="Audio registrato">
            <a:hlinkClick r:id="" action="ppaction://media"/>
            <a:extLst>
              <a:ext uri="{FF2B5EF4-FFF2-40B4-BE49-F238E27FC236}">
                <a16:creationId xmlns:a16="http://schemas.microsoft.com/office/drawing/2014/main" id="{CDF99BA0-8E92-4802-BB21-88040F232D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12341" y="1875846"/>
            <a:ext cx="609600" cy="609600"/>
          </a:xfrm>
          <a:prstGeom prst="rect">
            <a:avLst/>
          </a:prstGeom>
        </p:spPr>
      </p:pic>
    </p:spTree>
    <p:extLst>
      <p:ext uri="{BB962C8B-B14F-4D97-AF65-F5344CB8AC3E}">
        <p14:creationId xmlns:p14="http://schemas.microsoft.com/office/powerpoint/2010/main" val="290652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 bussola">
            <a:extLst>
              <a:ext uri="{FF2B5EF4-FFF2-40B4-BE49-F238E27FC236}">
                <a16:creationId xmlns:a16="http://schemas.microsoft.com/office/drawing/2014/main" id="{33BA84E1-BCED-445B-B4C9-1F8C37B96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591" y="238295"/>
            <a:ext cx="4758322" cy="621226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registrato">
            <a:hlinkClick r:id="" action="ppaction://media"/>
            <a:extLst>
              <a:ext uri="{FF2B5EF4-FFF2-40B4-BE49-F238E27FC236}">
                <a16:creationId xmlns:a16="http://schemas.microsoft.com/office/drawing/2014/main" id="{36458D3C-A8EA-4953-BF02-12DA64DC4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4681" y="2265459"/>
            <a:ext cx="609600" cy="609600"/>
          </a:xfrm>
          <a:prstGeom prst="rect">
            <a:avLst/>
          </a:prstGeom>
        </p:spPr>
      </p:pic>
      <p:pic>
        <p:nvPicPr>
          <p:cNvPr id="1026" name="Picture 2">
            <a:extLst>
              <a:ext uri="{FF2B5EF4-FFF2-40B4-BE49-F238E27FC236}">
                <a16:creationId xmlns:a16="http://schemas.microsoft.com/office/drawing/2014/main" id="{D6D4D513-BEE4-4D0A-BCD2-BDA47F25D5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9190" y="238295"/>
            <a:ext cx="4758322" cy="621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0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lementi multimediali online 1" title="Lezione ORIENTAMENTO classe TERZA">
            <a:hlinkClick r:id="" action="ppaction://media"/>
            <a:extLst>
              <a:ext uri="{FF2B5EF4-FFF2-40B4-BE49-F238E27FC236}">
                <a16:creationId xmlns:a16="http://schemas.microsoft.com/office/drawing/2014/main" id="{C0C275D7-90C0-4311-A5B6-8493D8FBC234}"/>
              </a:ext>
            </a:extLst>
          </p:cNvPr>
          <p:cNvPicPr>
            <a:picLocks noRot="1" noChangeAspect="1"/>
          </p:cNvPicPr>
          <p:nvPr>
            <a:videoFile r:link="rId1"/>
          </p:nvPr>
        </p:nvPicPr>
        <p:blipFill>
          <a:blip r:embed="rId5"/>
          <a:stretch>
            <a:fillRect/>
          </a:stretch>
        </p:blipFill>
        <p:spPr>
          <a:xfrm>
            <a:off x="886120" y="1244600"/>
            <a:ext cx="6099142" cy="5278748"/>
          </a:xfrm>
          <a:prstGeom prst="rect">
            <a:avLst/>
          </a:prstGeom>
        </p:spPr>
      </p:pic>
      <p:sp>
        <p:nvSpPr>
          <p:cNvPr id="3" name="CasellaDiTesto 2">
            <a:extLst>
              <a:ext uri="{FF2B5EF4-FFF2-40B4-BE49-F238E27FC236}">
                <a16:creationId xmlns:a16="http://schemas.microsoft.com/office/drawing/2014/main" id="{3E5E42EE-AB32-4E79-B39C-7AC192BC67D1}"/>
              </a:ext>
            </a:extLst>
          </p:cNvPr>
          <p:cNvSpPr txBox="1"/>
          <p:nvPr/>
        </p:nvSpPr>
        <p:spPr>
          <a:xfrm>
            <a:off x="811034" y="453224"/>
            <a:ext cx="10444570" cy="584775"/>
          </a:xfrm>
          <a:prstGeom prst="rect">
            <a:avLst/>
          </a:prstGeom>
          <a:noFill/>
        </p:spPr>
        <p:txBody>
          <a:bodyPr wrap="square" rtlCol="0">
            <a:spAutoFit/>
          </a:bodyPr>
          <a:lstStyle/>
          <a:p>
            <a:r>
              <a:rPr lang="it-IT" sz="1600" dirty="0"/>
              <a:t>Ascoltate la spiegazione del filmato, ovviamente le pagine del libro non sono le nostre, ma potete svolgere l’esercizio che vi viene proposto alla fine e che vi ho allegato di fianco. Buon lavoro!</a:t>
            </a:r>
          </a:p>
        </p:txBody>
      </p:sp>
      <p:pic>
        <p:nvPicPr>
          <p:cNvPr id="4098" name="Picture 2" descr="Orientamento E Punti Cardinali - Lessons - Tes Teach">
            <a:extLst>
              <a:ext uri="{FF2B5EF4-FFF2-40B4-BE49-F238E27FC236}">
                <a16:creationId xmlns:a16="http://schemas.microsoft.com/office/drawing/2014/main" id="{036D19E5-845F-4ACF-A840-F0E2AA124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638" y="1244599"/>
            <a:ext cx="4458879" cy="5278749"/>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gistrato">
            <a:hlinkClick r:id="" action="ppaction://media"/>
            <a:extLst>
              <a:ext uri="{FF2B5EF4-FFF2-40B4-BE49-F238E27FC236}">
                <a16:creationId xmlns:a16="http://schemas.microsoft.com/office/drawing/2014/main" id="{8F138938-7657-4C61-87A5-1C4D6FB97AD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076166" y="634999"/>
            <a:ext cx="609600" cy="609600"/>
          </a:xfrm>
          <a:prstGeom prst="rect">
            <a:avLst/>
          </a:prstGeom>
        </p:spPr>
      </p:pic>
    </p:spTree>
    <p:extLst>
      <p:ext uri="{BB962C8B-B14F-4D97-AF65-F5344CB8AC3E}">
        <p14:creationId xmlns:p14="http://schemas.microsoft.com/office/powerpoint/2010/main" val="30644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1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menti multimediali online 2" title="I punti cardinali">
            <a:hlinkClick r:id="" action="ppaction://media"/>
            <a:extLst>
              <a:ext uri="{FF2B5EF4-FFF2-40B4-BE49-F238E27FC236}">
                <a16:creationId xmlns:a16="http://schemas.microsoft.com/office/drawing/2014/main" id="{CEFFD4B5-97BA-4199-90D2-5759E5C4EA55}"/>
              </a:ext>
            </a:extLst>
          </p:cNvPr>
          <p:cNvPicPr>
            <a:picLocks noRot="1" noChangeAspect="1"/>
          </p:cNvPicPr>
          <p:nvPr>
            <a:videoFile r:link="rId1"/>
          </p:nvPr>
        </p:nvPicPr>
        <p:blipFill>
          <a:blip r:embed="rId5"/>
          <a:stretch>
            <a:fillRect/>
          </a:stretch>
        </p:blipFill>
        <p:spPr>
          <a:xfrm>
            <a:off x="1480008" y="1300899"/>
            <a:ext cx="9115720" cy="5171241"/>
          </a:xfrm>
          <a:prstGeom prst="rect">
            <a:avLst/>
          </a:prstGeom>
        </p:spPr>
      </p:pic>
      <p:sp>
        <p:nvSpPr>
          <p:cNvPr id="6" name="CasellaDiTesto 5">
            <a:extLst>
              <a:ext uri="{FF2B5EF4-FFF2-40B4-BE49-F238E27FC236}">
                <a16:creationId xmlns:a16="http://schemas.microsoft.com/office/drawing/2014/main" id="{FF0983A6-7DDE-4B06-B868-D2C73842167D}"/>
              </a:ext>
            </a:extLst>
          </p:cNvPr>
          <p:cNvSpPr txBox="1"/>
          <p:nvPr/>
        </p:nvSpPr>
        <p:spPr>
          <a:xfrm>
            <a:off x="1701086" y="314544"/>
            <a:ext cx="7942533" cy="523220"/>
          </a:xfrm>
          <a:prstGeom prst="rect">
            <a:avLst/>
          </a:prstGeom>
          <a:noFill/>
        </p:spPr>
        <p:txBody>
          <a:bodyPr wrap="square" rtlCol="0">
            <a:spAutoFit/>
          </a:bodyPr>
          <a:lstStyle/>
          <a:p>
            <a:r>
              <a:rPr lang="it-IT" sz="2800" dirty="0"/>
              <a:t>Ed ora, per rilassarci, la canzone dei punti cardinali.</a:t>
            </a:r>
          </a:p>
        </p:txBody>
      </p:sp>
      <p:pic>
        <p:nvPicPr>
          <p:cNvPr id="2" name="Audio registrato">
            <a:hlinkClick r:id="" action="ppaction://media"/>
            <a:extLst>
              <a:ext uri="{FF2B5EF4-FFF2-40B4-BE49-F238E27FC236}">
                <a16:creationId xmlns:a16="http://schemas.microsoft.com/office/drawing/2014/main" id="{BB360312-7E77-4648-A2E0-18107DD3E7E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986128" y="379897"/>
            <a:ext cx="609600" cy="609600"/>
          </a:xfrm>
          <a:prstGeom prst="rect">
            <a:avLst/>
          </a:prstGeom>
        </p:spPr>
      </p:pic>
    </p:spTree>
    <p:extLst>
      <p:ext uri="{BB962C8B-B14F-4D97-AF65-F5344CB8AC3E}">
        <p14:creationId xmlns:p14="http://schemas.microsoft.com/office/powerpoint/2010/main" val="12876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TM04033919[[fn=Circuito]]</Template>
  <TotalTime>103</TotalTime>
  <Words>849</Words>
  <Application>Microsoft Office PowerPoint</Application>
  <PresentationFormat>Widescreen</PresentationFormat>
  <Paragraphs>31</Paragraphs>
  <Slides>10</Slides>
  <Notes>0</Notes>
  <HiddenSlides>0</HiddenSlides>
  <MMClips>13</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10</vt:i4>
      </vt:variant>
    </vt:vector>
  </HeadingPairs>
  <TitlesOfParts>
    <vt:vector size="14" baseType="lpstr">
      <vt:lpstr>Arial</vt:lpstr>
      <vt:lpstr>Libre Baskerville</vt:lpstr>
      <vt:lpstr>Tw Cen MT</vt:lpstr>
      <vt:lpstr>Circuito</vt:lpstr>
      <vt:lpstr> Geografia: «L’orientamento»  (attivita’ di approfondimento)  classe ii f</vt:lpstr>
      <vt:lpstr>Cosa significa orientarsi?</vt:lpstr>
      <vt:lpstr>Proviamo ad esercitarci con le schede di seguito: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Ora se vi sentite esploratori o scienziati in  erba vi propongo un video in cui è spiegato come costruire una bussola con materiali semplici , ma, mi raccomando fatelo solo con i vostri genitori.  Ciao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«L’orientamento»  (attivita’ di approfondimento)  classe ii f</dc:title>
  <dc:creator>Vincenzo Romano</dc:creator>
  <cp:lastModifiedBy>Raffaella Castiello</cp:lastModifiedBy>
  <cp:revision>13</cp:revision>
  <dcterms:created xsi:type="dcterms:W3CDTF">2020-05-14T15:34:56Z</dcterms:created>
  <dcterms:modified xsi:type="dcterms:W3CDTF">2020-05-17T18:58:36Z</dcterms:modified>
</cp:coreProperties>
</file>