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0" r:id="rId1"/>
  </p:sldMasterIdLst>
  <p:sldIdLst>
    <p:sldId id="256" r:id="rId2"/>
    <p:sldId id="257" r:id="rId3"/>
    <p:sldId id="258" r:id="rId4"/>
    <p:sldId id="273" r:id="rId5"/>
    <p:sldId id="259" r:id="rId6"/>
    <p:sldId id="260" r:id="rId7"/>
    <p:sldId id="274" r:id="rId8"/>
    <p:sldId id="261" r:id="rId9"/>
    <p:sldId id="263" r:id="rId10"/>
    <p:sldId id="275" r:id="rId11"/>
    <p:sldId id="262" r:id="rId12"/>
    <p:sldId id="265" r:id="rId13"/>
    <p:sldId id="276" r:id="rId14"/>
    <p:sldId id="266" r:id="rId15"/>
    <p:sldId id="277" r:id="rId16"/>
    <p:sldId id="267" r:id="rId17"/>
    <p:sldId id="278" r:id="rId18"/>
    <p:sldId id="268" r:id="rId19"/>
    <p:sldId id="282" r:id="rId20"/>
    <p:sldId id="279" r:id="rId21"/>
    <p:sldId id="270" r:id="rId22"/>
    <p:sldId id="269" r:id="rId23"/>
    <p:sldId id="281" r:id="rId24"/>
    <p:sldId id="280" r:id="rId25"/>
    <p:sldId id="283" r:id="rId26"/>
    <p:sldId id="284" r:id="rId27"/>
    <p:sldId id="27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EE35"/>
    <a:srgbClr val="66FFFF"/>
    <a:srgbClr val="05AD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56" y="1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it-IT"/>
              <a:t>Fare clic per modificare lo stile del titolo</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0163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11263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4118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70250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19393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3" name="Date Placeholder 2"/>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38163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3" name="Date Placeholder 2"/>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71622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a:t>Fare clic per modificare lo stile del titolo</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57191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it-IT"/>
              <a:t>Fare clic per modificare lo stile del titolo</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20809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a:t>Fare clic per modificare lo stile del titolo</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6/13/2020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‹N›</a:t>
            </a:fld>
            <a:endParaRPr lang="en-US" dirty="0"/>
          </a:p>
        </p:txBody>
      </p:sp>
    </p:spTree>
    <p:extLst>
      <p:ext uri="{BB962C8B-B14F-4D97-AF65-F5344CB8AC3E}">
        <p14:creationId xmlns:p14="http://schemas.microsoft.com/office/powerpoint/2010/main" val="585559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it-IT"/>
              <a:t>Fare clic per modificare lo stile del titolo</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72200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t-IT"/>
              <a:t>Fare clic per modificare lo stile del titolo</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6/13/2020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‹N›</a:t>
            </a:fld>
            <a:endParaRPr lang="en-US" dirty="0"/>
          </a:p>
        </p:txBody>
      </p:sp>
    </p:spTree>
    <p:extLst>
      <p:ext uri="{BB962C8B-B14F-4D97-AF65-F5344CB8AC3E}">
        <p14:creationId xmlns:p14="http://schemas.microsoft.com/office/powerpoint/2010/main" val="1517421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2" name="Content Placeholder 3"/>
          <p:cNvSpPr>
            <a:spLocks noGrp="1"/>
          </p:cNvSpPr>
          <p:nvPr>
            <p:ph sz="quarter" idx="13"/>
          </p:nvPr>
        </p:nvSpPr>
        <p:spPr>
          <a:xfrm>
            <a:off x="913774" y="3051012"/>
            <a:ext cx="5106027" cy="274018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3" name="Content Placeholder 5"/>
          <p:cNvSpPr>
            <a:spLocks noGrp="1"/>
          </p:cNvSpPr>
          <p:nvPr>
            <p:ph sz="quarter" idx="14"/>
          </p:nvPr>
        </p:nvSpPr>
        <p:spPr>
          <a:xfrm>
            <a:off x="6172200" y="3051012"/>
            <a:ext cx="5105401" cy="274018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78410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93594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1068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it-IT"/>
              <a:t>Fare clic per modificare lo stile del titolo</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50027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6/13/2020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6794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61BEF0D-F0BB-DE4B-95CE-6DB70DBA9567}" type="datetimeFigureOut">
              <a:rPr lang="en-US" smtClean="0"/>
              <a:pPr/>
              <a:t>6/13/2020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2911534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video" Target="https://www.youtube.com/embed/hOjGkTnqN7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144380"/>
            <a:ext cx="11829448" cy="2241080"/>
          </a:xfrm>
        </p:spPr>
        <p:txBody>
          <a:bodyPr/>
          <a:lstStyle/>
          <a:p>
            <a:r>
              <a:rPr lang="it-IT" sz="7200" dirty="0">
                <a:solidFill>
                  <a:srgbClr val="00B050"/>
                </a:solidFill>
              </a:rPr>
              <a:t>Il</a:t>
            </a:r>
            <a:r>
              <a:rPr lang="it-IT" sz="7200" dirty="0"/>
              <a:t> </a:t>
            </a:r>
            <a:r>
              <a:rPr lang="it-IT" sz="7200" dirty="0">
                <a:solidFill>
                  <a:schemeClr val="accent6">
                    <a:lumMod val="75000"/>
                  </a:schemeClr>
                </a:solidFill>
              </a:rPr>
              <a:t>nostro</a:t>
            </a:r>
            <a:r>
              <a:rPr lang="it-IT" sz="7200" dirty="0"/>
              <a:t> </a:t>
            </a:r>
            <a:r>
              <a:rPr lang="it-IT" sz="7200" dirty="0" err="1">
                <a:solidFill>
                  <a:srgbClr val="FF0000"/>
                </a:solidFill>
              </a:rPr>
              <a:t>Power</a:t>
            </a:r>
            <a:r>
              <a:rPr lang="it-IT" sz="7200" dirty="0"/>
              <a:t> </a:t>
            </a:r>
            <a:r>
              <a:rPr lang="it-IT" sz="7200" dirty="0">
                <a:solidFill>
                  <a:srgbClr val="FFFF00"/>
                </a:solidFill>
              </a:rPr>
              <a:t>Point</a:t>
            </a:r>
            <a:r>
              <a:rPr lang="it-IT" dirty="0"/>
              <a:t>	</a:t>
            </a:r>
            <a:endParaRPr lang="en-US" dirty="0"/>
          </a:p>
        </p:txBody>
      </p:sp>
      <p:sp>
        <p:nvSpPr>
          <p:cNvPr id="3" name="Sottotitolo 2"/>
          <p:cNvSpPr>
            <a:spLocks noGrp="1"/>
          </p:cNvSpPr>
          <p:nvPr>
            <p:ph type="subTitle" idx="1"/>
          </p:nvPr>
        </p:nvSpPr>
        <p:spPr/>
        <p:txBody>
          <a:bodyPr>
            <a:normAutofit fontScale="25000" lnSpcReduction="20000"/>
          </a:bodyPr>
          <a:lstStyle/>
          <a:p>
            <a:r>
              <a:rPr lang="it-IT" dirty="0"/>
              <a:t>								</a:t>
            </a:r>
            <a:r>
              <a:rPr lang="it-IT" sz="13500" dirty="0">
                <a:solidFill>
                  <a:srgbClr val="10EE35"/>
                </a:solidFill>
              </a:rPr>
              <a:t>	</a:t>
            </a:r>
            <a:r>
              <a:rPr lang="it-IT" sz="13500" b="1" i="1" dirty="0">
                <a:solidFill>
                  <a:srgbClr val="10EE35"/>
                </a:solidFill>
              </a:rPr>
              <a:t>Gli alunni della 2 F </a:t>
            </a:r>
            <a:r>
              <a:rPr lang="it-IT" dirty="0"/>
              <a:t>	</a:t>
            </a:r>
          </a:p>
          <a:p>
            <a:r>
              <a:rPr lang="it-IT" dirty="0"/>
              <a:t>									</a:t>
            </a:r>
            <a:r>
              <a:rPr lang="it-IT" dirty="0" err="1"/>
              <a:t>a.s.</a:t>
            </a:r>
            <a:r>
              <a:rPr lang="it-IT" dirty="0"/>
              <a:t> </a:t>
            </a:r>
            <a:r>
              <a:rPr lang="it-IT" sz="9800" b="1" dirty="0">
                <a:solidFill>
                  <a:schemeClr val="tx1"/>
                </a:solidFill>
              </a:rPr>
              <a:t>2019-2020</a:t>
            </a:r>
            <a:endParaRPr lang="en-US" sz="9800" b="1" dirty="0">
              <a:solidFill>
                <a:schemeClr val="tx1"/>
              </a:solidFill>
            </a:endParaRPr>
          </a:p>
        </p:txBody>
      </p:sp>
    </p:spTree>
    <p:extLst>
      <p:ext uri="{BB962C8B-B14F-4D97-AF65-F5344CB8AC3E}">
        <p14:creationId xmlns:p14="http://schemas.microsoft.com/office/powerpoint/2010/main" val="2697084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510139" y="-1222409"/>
            <a:ext cx="7250970" cy="4031873"/>
          </a:xfrm>
          <a:prstGeom prst="rect">
            <a:avLst/>
          </a:prstGeom>
        </p:spPr>
        <p:txBody>
          <a:bodyPr wrap="square">
            <a:spAutoFit/>
          </a:bodyPr>
          <a:lstStyle/>
          <a:p>
            <a:endParaRPr lang="it-IT" sz="3200" dirty="0">
              <a:latin typeface="Calibri" panose="020F0502020204030204" pitchFamily="34" charset="0"/>
              <a:cs typeface="Times New Roman" panose="02020603050405020304" pitchFamily="18" charset="0"/>
            </a:endParaRPr>
          </a:p>
          <a:p>
            <a:endParaRPr lang="it-IT" sz="3200" dirty="0">
              <a:latin typeface="Calibri" panose="020F0502020204030204" pitchFamily="34" charset="0"/>
              <a:cs typeface="Times New Roman" panose="02020603050405020304" pitchFamily="18" charset="0"/>
            </a:endParaRPr>
          </a:p>
          <a:p>
            <a:endParaRPr lang="it-IT" sz="3200" dirty="0">
              <a:latin typeface="Calibri" panose="020F0502020204030204" pitchFamily="34" charset="0"/>
              <a:cs typeface="Times New Roman" panose="02020603050405020304" pitchFamily="18" charset="0"/>
            </a:endParaRPr>
          </a:p>
          <a:p>
            <a:r>
              <a:rPr lang="it-IT" sz="3200" dirty="0">
                <a:latin typeface="Calibri" panose="020F0502020204030204" pitchFamily="34" charset="0"/>
                <a:cs typeface="Times New Roman" panose="02020603050405020304" pitchFamily="18" charset="0"/>
              </a:rPr>
              <a:t>Ma poi la scuola è rimasta ancora chiusa e noi siamo rimasti ancora tutti chiusi in casa:</a:t>
            </a:r>
            <a:r>
              <a:rPr lang="it-IT" sz="3200" dirty="0">
                <a:latin typeface="Calibri" panose="020F0502020204030204" pitchFamily="34" charset="0"/>
                <a:ea typeface="Calibri" panose="020F0502020204030204" pitchFamily="34" charset="0"/>
                <a:cs typeface="Times New Roman" panose="02020603050405020304" pitchFamily="18" charset="0"/>
              </a:rPr>
              <a:t> senza scuola, senza sport, senza passeggiate, senza amici </a:t>
            </a:r>
          </a:p>
          <a:p>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Francesco</a:t>
            </a:r>
            <a:endParaRPr lang="en-US" sz="3200"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31" y="187785"/>
            <a:ext cx="3068363" cy="5454868"/>
          </a:xfrm>
          <a:prstGeom prst="rect">
            <a:avLst/>
          </a:prstGeom>
        </p:spPr>
      </p:pic>
      <p:sp>
        <p:nvSpPr>
          <p:cNvPr id="3" name="Rettangolo 2"/>
          <p:cNvSpPr/>
          <p:nvPr/>
        </p:nvSpPr>
        <p:spPr>
          <a:xfrm>
            <a:off x="510139" y="4022716"/>
            <a:ext cx="6747309" cy="1107996"/>
          </a:xfrm>
          <a:prstGeom prst="rect">
            <a:avLst/>
          </a:prstGeom>
        </p:spPr>
        <p:txBody>
          <a:bodyPr wrap="square">
            <a:spAutoFit/>
          </a:bodyPr>
          <a:lstStyle/>
          <a:p>
            <a:pPr lvl="0"/>
            <a:r>
              <a:rPr lang="it-IT" sz="6600" b="1" dirty="0">
                <a:ln w="6600">
                  <a:solidFill>
                    <a:srgbClr val="48A8D0"/>
                  </a:solidFill>
                  <a:prstDash val="solid"/>
                </a:ln>
                <a:solidFill>
                  <a:srgbClr val="FF0000"/>
                </a:solidFill>
                <a:effectLst>
                  <a:outerShdw dist="38100" dir="2700000" algn="tl" rotWithShape="0">
                    <a:srgbClr val="48A8D0"/>
                  </a:outerShdw>
                </a:effectLst>
              </a:rPr>
              <a:t>#IORESTOACASA</a:t>
            </a:r>
          </a:p>
        </p:txBody>
      </p:sp>
    </p:spTree>
    <p:extLst>
      <p:ext uri="{BB962C8B-B14F-4D97-AF65-F5344CB8AC3E}">
        <p14:creationId xmlns:p14="http://schemas.microsoft.com/office/powerpoint/2010/main" val="4115372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anim calcmode="lin" valueType="num">
                                      <p:cBhvr>
                                        <p:cTn id="8" dur="1750" fill="hold"/>
                                        <p:tgtEl>
                                          <p:spTgt spid="6"/>
                                        </p:tgtEl>
                                        <p:attrNameLst>
                                          <p:attrName>ppt_x</p:attrName>
                                        </p:attrNameLst>
                                      </p:cBhvr>
                                      <p:tavLst>
                                        <p:tav tm="0">
                                          <p:val>
                                            <p:strVal val="#ppt_x"/>
                                          </p:val>
                                        </p:tav>
                                        <p:tav tm="100000">
                                          <p:val>
                                            <p:strVal val="#ppt_x"/>
                                          </p:val>
                                        </p:tav>
                                      </p:tavLst>
                                    </p:anim>
                                    <p:anim calcmode="lin" valueType="num">
                                      <p:cBhvr>
                                        <p:cTn id="9" dur="1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500"/>
                                        <p:tgtEl>
                                          <p:spTgt spid="5"/>
                                        </p:tgtEl>
                                      </p:cBhvr>
                                    </p:animEffect>
                                    <p:anim calcmode="lin" valueType="num">
                                      <p:cBhvr>
                                        <p:cTn id="15" dur="1500" fill="hold"/>
                                        <p:tgtEl>
                                          <p:spTgt spid="5"/>
                                        </p:tgtEl>
                                        <p:attrNameLst>
                                          <p:attrName>ppt_x</p:attrName>
                                        </p:attrNameLst>
                                      </p:cBhvr>
                                      <p:tavLst>
                                        <p:tav tm="0">
                                          <p:val>
                                            <p:strVal val="#ppt_x"/>
                                          </p:val>
                                        </p:tav>
                                        <p:tav tm="100000">
                                          <p:val>
                                            <p:strVal val="#ppt_x"/>
                                          </p:val>
                                        </p:tav>
                                      </p:tavLst>
                                    </p:anim>
                                    <p:anim calcmode="lin" valueType="num">
                                      <p:cBhvr>
                                        <p:cTn id="16"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1919" y="124868"/>
            <a:ext cx="7082921" cy="2277547"/>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Ma noi sapevamo che sarebbe andato </a:t>
            </a:r>
            <a:r>
              <a:rPr lang="it-IT"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it-IT" sz="6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#T</a:t>
            </a:r>
            <a:r>
              <a:rPr lang="it-IT" sz="6000" dirty="0">
                <a:solidFill>
                  <a:srgbClr val="FFC000"/>
                </a:solidFill>
                <a:latin typeface="Calibri" panose="020F0502020204030204" pitchFamily="34" charset="0"/>
                <a:ea typeface="Calibri" panose="020F0502020204030204" pitchFamily="34" charset="0"/>
                <a:cs typeface="Times New Roman" panose="02020603050405020304" pitchFamily="18" charset="0"/>
              </a:rPr>
              <a:t>U</a:t>
            </a:r>
            <a:r>
              <a:rPr lang="it-IT" sz="6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t>
            </a:r>
            <a:r>
              <a:rPr lang="it-IT" sz="6000" dirty="0">
                <a:solidFill>
                  <a:srgbClr val="00B050"/>
                </a:solidFill>
                <a:latin typeface="Calibri" panose="020F0502020204030204" pitchFamily="34" charset="0"/>
                <a:ea typeface="Calibri" panose="020F0502020204030204" pitchFamily="34" charset="0"/>
                <a:cs typeface="Times New Roman" panose="02020603050405020304" pitchFamily="18" charset="0"/>
              </a:rPr>
              <a:t>T</a:t>
            </a:r>
            <a:r>
              <a:rPr lang="it-IT" sz="6000" dirty="0">
                <a:solidFill>
                  <a:srgbClr val="00B0F0"/>
                </a:solidFill>
                <a:latin typeface="Calibri" panose="020F0502020204030204" pitchFamily="34" charset="0"/>
                <a:ea typeface="Calibri" panose="020F0502020204030204" pitchFamily="34" charset="0"/>
                <a:cs typeface="Times New Roman" panose="02020603050405020304" pitchFamily="18" charset="0"/>
              </a:rPr>
              <a:t>O</a:t>
            </a:r>
            <a:r>
              <a:rPr lang="it-IT" sz="6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it-IT" sz="6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B</a:t>
            </a:r>
            <a:r>
              <a:rPr lang="it-IT" sz="6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E</a:t>
            </a:r>
            <a:r>
              <a:rPr lang="it-IT" sz="6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N</a:t>
            </a:r>
            <a:r>
              <a:rPr lang="it-IT" sz="6000" dirty="0">
                <a:solidFill>
                  <a:srgbClr val="92D050"/>
                </a:solidFill>
                <a:latin typeface="Calibri" panose="020F0502020204030204" pitchFamily="34" charset="0"/>
                <a:ea typeface="Calibri" panose="020F0502020204030204" pitchFamily="34" charset="0"/>
                <a:cs typeface="Times New Roman" panose="02020603050405020304" pitchFamily="18" charset="0"/>
              </a:rPr>
              <a:t>E</a:t>
            </a:r>
            <a:endParaRPr lang="it-IT" dirty="0">
              <a:latin typeface="Calibri" panose="020F0502020204030204" pitchFamily="34" charset="0"/>
              <a:ea typeface="Calibri" panose="020F0502020204030204" pitchFamily="34" charset="0"/>
              <a:cs typeface="Times New Roman" panose="02020603050405020304" pitchFamily="18" charset="0"/>
            </a:endParaRPr>
          </a:p>
          <a:p>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Andrea</a:t>
            </a:r>
            <a:endParaRPr lang="it-IT"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Rettangolo 2"/>
          <p:cNvSpPr/>
          <p:nvPr/>
        </p:nvSpPr>
        <p:spPr>
          <a:xfrm>
            <a:off x="1108841" y="4349684"/>
            <a:ext cx="6096000" cy="1200329"/>
          </a:xfrm>
          <a:prstGeom prst="rect">
            <a:avLst/>
          </a:prstGeom>
        </p:spPr>
        <p:txBody>
          <a:bodyPr>
            <a:spAutoFit/>
          </a:bodyPr>
          <a:lstStyle/>
          <a:p>
            <a:endParaRPr lang="it-IT" dirty="0">
              <a:latin typeface="Calibri" panose="020F0502020204030204" pitchFamily="34" charset="0"/>
              <a:cs typeface="Times New Roman" panose="02020603050405020304" pitchFamily="18" charset="0"/>
            </a:endParaRPr>
          </a:p>
          <a:p>
            <a:endParaRPr lang="it-IT" dirty="0">
              <a:latin typeface="Calibri" panose="020F0502020204030204" pitchFamily="34" charset="0"/>
              <a:cs typeface="Times New Roman" panose="02020603050405020304" pitchFamily="18" charset="0"/>
            </a:endParaRPr>
          </a:p>
          <a:p>
            <a:endParaRPr lang="it-IT" dirty="0">
              <a:latin typeface="Calibri" panose="020F0502020204030204" pitchFamily="34" charset="0"/>
              <a:cs typeface="Times New Roman" panose="02020603050405020304" pitchFamily="18" charset="0"/>
            </a:endParaRPr>
          </a:p>
          <a:p>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205" y="2020378"/>
            <a:ext cx="6211483" cy="4658612"/>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9039">
            <a:off x="595486" y="2792604"/>
            <a:ext cx="3627654" cy="2045669"/>
          </a:xfrm>
          <a:prstGeom prst="rect">
            <a:avLst/>
          </a:prstGeom>
        </p:spPr>
      </p:pic>
    </p:spTree>
    <p:extLst>
      <p:ext uri="{BB962C8B-B14F-4D97-AF65-F5344CB8AC3E}">
        <p14:creationId xmlns:p14="http://schemas.microsoft.com/office/powerpoint/2010/main" val="2704180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25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anim calcmode="lin" valueType="num">
                                      <p:cBhvr>
                                        <p:cTn id="15"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250"/>
                                        <p:tgtEl>
                                          <p:spTgt spid="5"/>
                                        </p:tgtEl>
                                      </p:cBhvr>
                                    </p:animEffect>
                                    <p:anim calcmode="lin" valueType="num">
                                      <p:cBhvr>
                                        <p:cTn id="22" dur="1250" fill="hold"/>
                                        <p:tgtEl>
                                          <p:spTgt spid="5"/>
                                        </p:tgtEl>
                                        <p:attrNameLst>
                                          <p:attrName>ppt_x</p:attrName>
                                        </p:attrNameLst>
                                      </p:cBhvr>
                                      <p:tavLst>
                                        <p:tav tm="0">
                                          <p:val>
                                            <p:strVal val="#ppt_x"/>
                                          </p:val>
                                        </p:tav>
                                        <p:tav tm="100000">
                                          <p:val>
                                            <p:strVal val="#ppt_x"/>
                                          </p:val>
                                        </p:tav>
                                      </p:tavLst>
                                    </p:anim>
                                    <p:anim calcmode="lin" valueType="num">
                                      <p:cBhvr>
                                        <p:cTn id="23" dur="1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25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750"/>
                                        <p:tgtEl>
                                          <p:spTgt spid="4"/>
                                        </p:tgtEl>
                                      </p:cBhvr>
                                    </p:animEffect>
                                    <p:anim calcmode="lin" valueType="num">
                                      <p:cBhvr>
                                        <p:cTn id="29" dur="1750" fill="hold"/>
                                        <p:tgtEl>
                                          <p:spTgt spid="4"/>
                                        </p:tgtEl>
                                        <p:attrNameLst>
                                          <p:attrName>ppt_x</p:attrName>
                                        </p:attrNameLst>
                                      </p:cBhvr>
                                      <p:tavLst>
                                        <p:tav tm="0">
                                          <p:val>
                                            <p:strVal val="#ppt_x"/>
                                          </p:val>
                                        </p:tav>
                                        <p:tav tm="100000">
                                          <p:val>
                                            <p:strVal val="#ppt_x"/>
                                          </p:val>
                                        </p:tav>
                                      </p:tavLst>
                                    </p:anim>
                                    <p:anim calcmode="lin" valueType="num">
                                      <p:cBhvr>
                                        <p:cTn id="30" dur="1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24782"/>
            <a:ext cx="11925701" cy="1077218"/>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Sembrava che la scuola fosse finita, ma abbiamo continuato a studiare </a:t>
            </a:r>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Francesco</a:t>
            </a:r>
            <a:endParaRPr lang="en-US" sz="3200"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35374" b="7867"/>
          <a:stretch/>
        </p:blipFill>
        <p:spPr>
          <a:xfrm>
            <a:off x="799915" y="2190967"/>
            <a:ext cx="3127000" cy="2366516"/>
          </a:xfrm>
          <a:prstGeom prst="rect">
            <a:avLst/>
          </a:prstGeom>
        </p:spPr>
      </p:pic>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45276" t="505" r="2937"/>
          <a:stretch/>
        </p:blipFill>
        <p:spPr>
          <a:xfrm rot="16200000">
            <a:off x="1851304" y="3602838"/>
            <a:ext cx="1783191" cy="4485535"/>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4017" y="1424539"/>
            <a:ext cx="6273549" cy="4705162"/>
          </a:xfrm>
          <a:prstGeom prst="rect">
            <a:avLst/>
          </a:prstGeom>
        </p:spPr>
      </p:pic>
    </p:spTree>
    <p:extLst>
      <p:ext uri="{BB962C8B-B14F-4D97-AF65-F5344CB8AC3E}">
        <p14:creationId xmlns:p14="http://schemas.microsoft.com/office/powerpoint/2010/main" val="857655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250"/>
                                        <p:tgtEl>
                                          <p:spTgt spid="7"/>
                                        </p:tgtEl>
                                      </p:cBhvr>
                                    </p:animEffect>
                                    <p:anim calcmode="lin" valueType="num">
                                      <p:cBhvr>
                                        <p:cTn id="15" dur="1250" fill="hold"/>
                                        <p:tgtEl>
                                          <p:spTgt spid="7"/>
                                        </p:tgtEl>
                                        <p:attrNameLst>
                                          <p:attrName>ppt_x</p:attrName>
                                        </p:attrNameLst>
                                      </p:cBhvr>
                                      <p:tavLst>
                                        <p:tav tm="0">
                                          <p:val>
                                            <p:strVal val="#ppt_x"/>
                                          </p:val>
                                        </p:tav>
                                        <p:tav tm="100000">
                                          <p:val>
                                            <p:strVal val="#ppt_x"/>
                                          </p:val>
                                        </p:tav>
                                      </p:tavLst>
                                    </p:anim>
                                    <p:anim calcmode="lin" valueType="num">
                                      <p:cBhvr>
                                        <p:cTn id="16" dur="1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2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500"/>
                                        <p:tgtEl>
                                          <p:spTgt spid="4"/>
                                        </p:tgtEl>
                                      </p:cBhvr>
                                    </p:animEffect>
                                    <p:anim calcmode="lin" valueType="num">
                                      <p:cBhvr>
                                        <p:cTn id="22" dur="1500" fill="hold"/>
                                        <p:tgtEl>
                                          <p:spTgt spid="4"/>
                                        </p:tgtEl>
                                        <p:attrNameLst>
                                          <p:attrName>ppt_x</p:attrName>
                                        </p:attrNameLst>
                                      </p:cBhvr>
                                      <p:tavLst>
                                        <p:tav tm="0">
                                          <p:val>
                                            <p:strVal val="#ppt_x"/>
                                          </p:val>
                                        </p:tav>
                                        <p:tav tm="100000">
                                          <p:val>
                                            <p:strVal val="#ppt_x"/>
                                          </p:val>
                                        </p:tav>
                                      </p:tavLst>
                                    </p:anim>
                                    <p:anim calcmode="lin" valueType="num">
                                      <p:cBhvr>
                                        <p:cTn id="23"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rot="10800000" flipV="1">
            <a:off x="96253" y="1928588"/>
            <a:ext cx="3291840" cy="3539430"/>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Abbiamo studiato veramente tanto…   colorato, disegnato, imparato tabelline, verbi e    poesie </a:t>
            </a:r>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Salvatore</a:t>
            </a:r>
            <a:endParaRPr lang="en-US"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5581" y="529388"/>
            <a:ext cx="7218948" cy="5414211"/>
          </a:xfrm>
          <a:prstGeom prst="rect">
            <a:avLst/>
          </a:prstGeom>
        </p:spPr>
      </p:pic>
    </p:spTree>
    <p:extLst>
      <p:ext uri="{BB962C8B-B14F-4D97-AF65-F5344CB8AC3E}">
        <p14:creationId xmlns:p14="http://schemas.microsoft.com/office/powerpoint/2010/main" val="3454746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6358" y="0"/>
            <a:ext cx="5815397" cy="1569660"/>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Abbiamo inviato messaggi vocali in inglese </a:t>
            </a:r>
          </a:p>
          <a:p>
            <a:r>
              <a:rPr lang="it-IT" sz="3200"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Desirèe</a:t>
            </a:r>
            <a:endParaRPr lang="en-US"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14520"/>
          <a:stretch/>
        </p:blipFill>
        <p:spPr>
          <a:xfrm>
            <a:off x="6570124" y="436880"/>
            <a:ext cx="5428836" cy="6187440"/>
          </a:xfrm>
          <a:prstGeom prst="rect">
            <a:avLst/>
          </a:prstGeo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t="-1" b="16913"/>
          <a:stretch/>
        </p:blipFill>
        <p:spPr>
          <a:xfrm>
            <a:off x="3149092" y="2130552"/>
            <a:ext cx="2772664" cy="4393014"/>
          </a:xfrm>
          <a:prstGeom prst="rect">
            <a:avLst/>
          </a:prstGeom>
        </p:spPr>
      </p:pic>
    </p:spTree>
    <p:extLst>
      <p:ext uri="{BB962C8B-B14F-4D97-AF65-F5344CB8AC3E}">
        <p14:creationId xmlns:p14="http://schemas.microsoft.com/office/powerpoint/2010/main" val="57223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500"/>
                                        <p:tgtEl>
                                          <p:spTgt spid="4"/>
                                        </p:tgtEl>
                                      </p:cBhvr>
                                    </p:animEffect>
                                    <p:anim calcmode="lin" valueType="num">
                                      <p:cBhvr>
                                        <p:cTn id="22" dur="1500" fill="hold"/>
                                        <p:tgtEl>
                                          <p:spTgt spid="4"/>
                                        </p:tgtEl>
                                        <p:attrNameLst>
                                          <p:attrName>ppt_x</p:attrName>
                                        </p:attrNameLst>
                                      </p:cBhvr>
                                      <p:tavLst>
                                        <p:tav tm="0">
                                          <p:val>
                                            <p:strVal val="#ppt_x"/>
                                          </p:val>
                                        </p:tav>
                                        <p:tav tm="100000">
                                          <p:val>
                                            <p:strVal val="#ppt_x"/>
                                          </p:val>
                                        </p:tav>
                                      </p:tavLst>
                                    </p:anim>
                                    <p:anim calcmode="lin" valueType="num">
                                      <p:cBhvr>
                                        <p:cTn id="23"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rot="10800000" flipV="1">
            <a:off x="144379" y="3626156"/>
            <a:ext cx="5871408" cy="3046988"/>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Abbiamo inviato mail  con i compiti ai maestri. Poi leggevamo i loro messaggi ma noi pensavamo che era un peccato non poter essere vicini </a:t>
            </a:r>
          </a:p>
          <a:p>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Luigi</a:t>
            </a:r>
            <a:endParaRPr lang="en-US"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220" y="297220"/>
            <a:ext cx="4389711" cy="5462751"/>
          </a:xfrm>
          <a:prstGeom prst="rect">
            <a:avLst/>
          </a:prstGeom>
        </p:spPr>
      </p:pic>
      <p:pic>
        <p:nvPicPr>
          <p:cNvPr id="2" name="Immagine 1"/>
          <p:cNvPicPr>
            <a:picLocks noChangeAspect="1"/>
          </p:cNvPicPr>
          <p:nvPr/>
        </p:nvPicPr>
        <p:blipFill>
          <a:blip r:embed="rId3"/>
          <a:stretch>
            <a:fillRect/>
          </a:stretch>
        </p:blipFill>
        <p:spPr>
          <a:xfrm>
            <a:off x="2276374" y="297220"/>
            <a:ext cx="2944368" cy="3520266"/>
          </a:xfrm>
          <a:prstGeom prst="rect">
            <a:avLst/>
          </a:prstGeom>
        </p:spPr>
      </p:pic>
    </p:spTree>
    <p:extLst>
      <p:ext uri="{BB962C8B-B14F-4D97-AF65-F5344CB8AC3E}">
        <p14:creationId xmlns:p14="http://schemas.microsoft.com/office/powerpoint/2010/main" val="2243293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2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500"/>
                                        <p:tgtEl>
                                          <p:spTgt spid="3"/>
                                        </p:tgtEl>
                                      </p:cBhvr>
                                    </p:animEffect>
                                    <p:anim calcmode="lin" valueType="num">
                                      <p:cBhvr>
                                        <p:cTn id="15" dur="1500" fill="hold"/>
                                        <p:tgtEl>
                                          <p:spTgt spid="3"/>
                                        </p:tgtEl>
                                        <p:attrNameLst>
                                          <p:attrName>ppt_x</p:attrName>
                                        </p:attrNameLst>
                                      </p:cBhvr>
                                      <p:tavLst>
                                        <p:tav tm="0">
                                          <p:val>
                                            <p:strVal val="#ppt_x"/>
                                          </p:val>
                                        </p:tav>
                                        <p:tav tm="100000">
                                          <p:val>
                                            <p:strVal val="#ppt_x"/>
                                          </p:val>
                                        </p:tav>
                                      </p:tavLst>
                                    </p:anim>
                                    <p:anim calcmode="lin" valueType="num">
                                      <p:cBhvr>
                                        <p:cTn id="16"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5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250"/>
                                        <p:tgtEl>
                                          <p:spTgt spid="2"/>
                                        </p:tgtEl>
                                      </p:cBhvr>
                                    </p:animEffect>
                                    <p:anim calcmode="lin" valueType="num">
                                      <p:cBhvr>
                                        <p:cTn id="22" dur="1250" fill="hold"/>
                                        <p:tgtEl>
                                          <p:spTgt spid="2"/>
                                        </p:tgtEl>
                                        <p:attrNameLst>
                                          <p:attrName>ppt_x</p:attrName>
                                        </p:attrNameLst>
                                      </p:cBhvr>
                                      <p:tavLst>
                                        <p:tav tm="0">
                                          <p:val>
                                            <p:strVal val="#ppt_x"/>
                                          </p:val>
                                        </p:tav>
                                        <p:tav tm="100000">
                                          <p:val>
                                            <p:strVal val="#ppt_x"/>
                                          </p:val>
                                        </p:tav>
                                      </p:tavLst>
                                    </p:anim>
                                    <p:anim calcmode="lin" valueType="num">
                                      <p:cBhvr>
                                        <p:cTn id="23"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60986" y="745105"/>
            <a:ext cx="6814058" cy="2062103"/>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E poi sono cominciate le video lezioni. Abbiamo cominciato a svegliarci presto per essere puntuali </a:t>
            </a:r>
          </a:p>
          <a:p>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Cristina</a:t>
            </a:r>
            <a:endParaRPr lang="en-US"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7234" t="18800" b="12000"/>
          <a:stretch/>
        </p:blipFill>
        <p:spPr>
          <a:xfrm>
            <a:off x="1260986" y="2807208"/>
            <a:ext cx="5164733" cy="3090672"/>
          </a:xfrm>
          <a:prstGeom prst="rect">
            <a:avLst/>
          </a:prstGeom>
        </p:spPr>
      </p:pic>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l="-4990" t="558" r="4990" b="4469"/>
          <a:stretch/>
        </p:blipFill>
        <p:spPr>
          <a:xfrm>
            <a:off x="8075044" y="163148"/>
            <a:ext cx="3857625" cy="6545660"/>
          </a:xfrm>
          <a:prstGeom prst="rect">
            <a:avLst/>
          </a:prstGeom>
        </p:spPr>
      </p:pic>
    </p:spTree>
    <p:extLst>
      <p:ext uri="{BB962C8B-B14F-4D97-AF65-F5344CB8AC3E}">
        <p14:creationId xmlns:p14="http://schemas.microsoft.com/office/powerpoint/2010/main" val="54309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942">
                                          <p:stCondLst>
                                            <p:cond delay="0"/>
                                          </p:stCondLst>
                                        </p:cTn>
                                        <p:tgtEl>
                                          <p:spTgt spid="3"/>
                                        </p:tgtEl>
                                      </p:cBhvr>
                                    </p:animEffect>
                                    <p:anim calcmode="lin" valueType="num">
                                      <p:cBhvr>
                                        <p:cTn id="8" dur="296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07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079" tmFilter="0, 0; 0.125,0.2665; 0.25,0.4; 0.375,0.465; 0.5,0.5;  0.625,0.535; 0.75,0.6; 0.875,0.7335; 1,1">
                                          <p:stCondLst>
                                            <p:cond delay="1079"/>
                                          </p:stCondLst>
                                        </p:cTn>
                                        <p:tgtEl>
                                          <p:spTgt spid="3"/>
                                        </p:tgtEl>
                                        <p:attrNameLst>
                                          <p:attrName>ppt_y</p:attrName>
                                        </p:attrNameLst>
                                      </p:cBhvr>
                                      <p:tavLst>
                                        <p:tav tm="0" fmla="#ppt_y-sin(pi*$)/9">
                                          <p:val>
                                            <p:fltVal val="0"/>
                                          </p:val>
                                        </p:tav>
                                        <p:tav tm="100000">
                                          <p:val>
                                            <p:fltVal val="1"/>
                                          </p:val>
                                        </p:tav>
                                      </p:tavLst>
                                    </p:anim>
                                    <p:anim calcmode="lin" valueType="num">
                                      <p:cBhvr>
                                        <p:cTn id="11" dur="539" tmFilter="0, 0; 0.125,0.2665; 0.25,0.4; 0.375,0.465; 0.5,0.5;  0.625,0.535; 0.75,0.6; 0.875,0.7335; 1,1">
                                          <p:stCondLst>
                                            <p:cond delay="2152"/>
                                          </p:stCondLst>
                                        </p:cTn>
                                        <p:tgtEl>
                                          <p:spTgt spid="3"/>
                                        </p:tgtEl>
                                        <p:attrNameLst>
                                          <p:attrName>ppt_y</p:attrName>
                                        </p:attrNameLst>
                                      </p:cBhvr>
                                      <p:tavLst>
                                        <p:tav tm="0" fmla="#ppt_y-sin(pi*$)/27">
                                          <p:val>
                                            <p:fltVal val="0"/>
                                          </p:val>
                                        </p:tav>
                                        <p:tav tm="100000">
                                          <p:val>
                                            <p:fltVal val="1"/>
                                          </p:val>
                                        </p:tav>
                                      </p:tavLst>
                                    </p:anim>
                                    <p:anim calcmode="lin" valueType="num">
                                      <p:cBhvr>
                                        <p:cTn id="12" dur="267" tmFilter="0, 0; 0.125,0.2665; 0.25,0.4; 0.375,0.465; 0.5,0.5;  0.625,0.535; 0.75,0.6; 0.875,0.7335; 1,1">
                                          <p:stCondLst>
                                            <p:cond delay="2691"/>
                                          </p:stCondLst>
                                        </p:cTn>
                                        <p:tgtEl>
                                          <p:spTgt spid="3"/>
                                        </p:tgtEl>
                                        <p:attrNameLst>
                                          <p:attrName>ppt_y</p:attrName>
                                        </p:attrNameLst>
                                      </p:cBhvr>
                                      <p:tavLst>
                                        <p:tav tm="0" fmla="#ppt_y-sin(pi*$)/81">
                                          <p:val>
                                            <p:fltVal val="0"/>
                                          </p:val>
                                        </p:tav>
                                        <p:tav tm="100000">
                                          <p:val>
                                            <p:fltVal val="1"/>
                                          </p:val>
                                        </p:tav>
                                      </p:tavLst>
                                    </p:anim>
                                    <p:animScale>
                                      <p:cBhvr>
                                        <p:cTn id="13" dur="42">
                                          <p:stCondLst>
                                            <p:cond delay="1056"/>
                                          </p:stCondLst>
                                        </p:cTn>
                                        <p:tgtEl>
                                          <p:spTgt spid="3"/>
                                        </p:tgtEl>
                                      </p:cBhvr>
                                      <p:to x="100000" y="60000"/>
                                    </p:animScale>
                                    <p:animScale>
                                      <p:cBhvr>
                                        <p:cTn id="14" dur="270" decel="50000">
                                          <p:stCondLst>
                                            <p:cond delay="1099"/>
                                          </p:stCondLst>
                                        </p:cTn>
                                        <p:tgtEl>
                                          <p:spTgt spid="3"/>
                                        </p:tgtEl>
                                      </p:cBhvr>
                                      <p:to x="100000" y="100000"/>
                                    </p:animScale>
                                    <p:animScale>
                                      <p:cBhvr>
                                        <p:cTn id="15" dur="42">
                                          <p:stCondLst>
                                            <p:cond delay="2132"/>
                                          </p:stCondLst>
                                        </p:cTn>
                                        <p:tgtEl>
                                          <p:spTgt spid="3"/>
                                        </p:tgtEl>
                                      </p:cBhvr>
                                      <p:to x="100000" y="80000"/>
                                    </p:animScale>
                                    <p:animScale>
                                      <p:cBhvr>
                                        <p:cTn id="16" dur="270" decel="50000">
                                          <p:stCondLst>
                                            <p:cond delay="2174"/>
                                          </p:stCondLst>
                                        </p:cTn>
                                        <p:tgtEl>
                                          <p:spTgt spid="3"/>
                                        </p:tgtEl>
                                      </p:cBhvr>
                                      <p:to x="100000" y="100000"/>
                                    </p:animScale>
                                    <p:animScale>
                                      <p:cBhvr>
                                        <p:cTn id="17" dur="42">
                                          <p:stCondLst>
                                            <p:cond delay="2668"/>
                                          </p:stCondLst>
                                        </p:cTn>
                                        <p:tgtEl>
                                          <p:spTgt spid="3"/>
                                        </p:tgtEl>
                                      </p:cBhvr>
                                      <p:to x="100000" y="90000"/>
                                    </p:animScale>
                                    <p:animScale>
                                      <p:cBhvr>
                                        <p:cTn id="18" dur="270" decel="50000">
                                          <p:stCondLst>
                                            <p:cond delay="2710"/>
                                          </p:stCondLst>
                                        </p:cTn>
                                        <p:tgtEl>
                                          <p:spTgt spid="3"/>
                                        </p:tgtEl>
                                      </p:cBhvr>
                                      <p:to x="100000" y="100000"/>
                                    </p:animScale>
                                    <p:animScale>
                                      <p:cBhvr>
                                        <p:cTn id="19" dur="42">
                                          <p:stCondLst>
                                            <p:cond delay="2938"/>
                                          </p:stCondLst>
                                        </p:cTn>
                                        <p:tgtEl>
                                          <p:spTgt spid="3"/>
                                        </p:tgtEl>
                                      </p:cBhvr>
                                      <p:to x="100000" y="95000"/>
                                    </p:animScale>
                                    <p:animScale>
                                      <p:cBhvr>
                                        <p:cTn id="20" dur="270" decel="50000">
                                          <p:stCondLst>
                                            <p:cond delay="2980"/>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rot="10800000" flipV="1">
            <a:off x="67376" y="3096768"/>
            <a:ext cx="7026442" cy="1569660"/>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Abbiamo imparato ad usare microfono, videocamera e rispondere all’appello </a:t>
            </a:r>
          </a:p>
          <a:p>
            <a:r>
              <a:rPr lang="it-IT"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Lorenzo</a:t>
            </a:r>
            <a:endParaRPr lang="en-US" sz="3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5370" y="1623848"/>
            <a:ext cx="3009243" cy="4012324"/>
          </a:xfrm>
          <a:prstGeom prst="rect">
            <a:avLst/>
          </a:prstGeom>
        </p:spPr>
      </p:pic>
    </p:spTree>
    <p:extLst>
      <p:ext uri="{BB962C8B-B14F-4D97-AF65-F5344CB8AC3E}">
        <p14:creationId xmlns:p14="http://schemas.microsoft.com/office/powerpoint/2010/main" val="1709511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60986" y="885182"/>
            <a:ext cx="4883782" cy="3046988"/>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Ma non è come stare a scuola, a volte è difficile perché non si sente o non si vede </a:t>
            </a:r>
          </a:p>
          <a:p>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Antonio</a:t>
            </a:r>
          </a:p>
          <a:p>
            <a:endParaRPr lang="en-US"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b="21200"/>
          <a:stretch/>
        </p:blipFill>
        <p:spPr>
          <a:xfrm>
            <a:off x="7504747" y="885182"/>
            <a:ext cx="3857625" cy="5404104"/>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39" y="3807726"/>
            <a:ext cx="4966342" cy="2105522"/>
          </a:xfrm>
          <a:prstGeom prst="rect">
            <a:avLst/>
          </a:prstGeom>
        </p:spPr>
      </p:pic>
    </p:spTree>
    <p:extLst>
      <p:ext uri="{BB962C8B-B14F-4D97-AF65-F5344CB8AC3E}">
        <p14:creationId xmlns:p14="http://schemas.microsoft.com/office/powerpoint/2010/main" val="2379816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750"/>
                                        <p:tgtEl>
                                          <p:spTgt spid="2"/>
                                        </p:tgtEl>
                                      </p:cBhvr>
                                    </p:animEffect>
                                    <p:anim calcmode="lin" valueType="num">
                                      <p:cBhvr>
                                        <p:cTn id="15" dur="1750" fill="hold"/>
                                        <p:tgtEl>
                                          <p:spTgt spid="2"/>
                                        </p:tgtEl>
                                        <p:attrNameLst>
                                          <p:attrName>ppt_x</p:attrName>
                                        </p:attrNameLst>
                                      </p:cBhvr>
                                      <p:tavLst>
                                        <p:tav tm="0">
                                          <p:val>
                                            <p:strVal val="#ppt_x"/>
                                          </p:val>
                                        </p:tav>
                                        <p:tav tm="100000">
                                          <p:val>
                                            <p:strVal val="#ppt_x"/>
                                          </p:val>
                                        </p:tav>
                                      </p:tavLst>
                                    </p:anim>
                                    <p:anim calcmode="lin" valueType="num">
                                      <p:cBhvr>
                                        <p:cTn id="16" dur="1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043638" y="863149"/>
            <a:ext cx="5688530" cy="2062103"/>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Qualche volta durante le lezioni ci siamo anche divertiti a cantare o fare gli indovinelli</a:t>
            </a:r>
          </a:p>
          <a:p>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Benedetta </a:t>
            </a:r>
            <a:endParaRPr lang="en-US"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556" y="2858702"/>
            <a:ext cx="3058013" cy="3058013"/>
          </a:xfrm>
          <a:prstGeom prst="rect">
            <a:avLst/>
          </a:prstGeom>
        </p:spPr>
      </p:pic>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t="16130"/>
          <a:stretch/>
        </p:blipFill>
        <p:spPr>
          <a:xfrm>
            <a:off x="308008" y="1029903"/>
            <a:ext cx="3973022" cy="5561784"/>
          </a:xfrm>
          <a:prstGeom prst="rect">
            <a:avLst/>
          </a:prstGeom>
        </p:spPr>
      </p:pic>
    </p:spTree>
    <p:extLst>
      <p:ext uri="{BB962C8B-B14F-4D97-AF65-F5344CB8AC3E}">
        <p14:creationId xmlns:p14="http://schemas.microsoft.com/office/powerpoint/2010/main" val="3357130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1007" y="240633"/>
            <a:ext cx="8672362" cy="1754326"/>
          </a:xfrm>
          <a:prstGeom prst="rect">
            <a:avLst/>
          </a:prstGeom>
        </p:spPr>
        <p:txBody>
          <a:bodyPr wrap="square">
            <a:spAutoFit/>
          </a:bodyPr>
          <a:lstStyle/>
          <a:p>
            <a:r>
              <a:rPr lang="it-IT" sz="2400" dirty="0">
                <a:latin typeface="Calibri" panose="020F0502020204030204" pitchFamily="34" charset="0"/>
                <a:ea typeface="Calibri" panose="020F0502020204030204" pitchFamily="34" charset="0"/>
                <a:cs typeface="Times New Roman" panose="02020603050405020304" pitchFamily="18" charset="0"/>
              </a:rPr>
              <a:t>L’altro giorno ho chiesto a mamma: «Che cosa è un </a:t>
            </a:r>
            <a:r>
              <a:rPr lang="it-IT"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POWER POINT?»</a:t>
            </a:r>
          </a:p>
          <a:p>
            <a:r>
              <a:rPr lang="it-IT" sz="2400" dirty="0">
                <a:latin typeface="Calibri" panose="020F0502020204030204" pitchFamily="34" charset="0"/>
                <a:ea typeface="Calibri" panose="020F0502020204030204" pitchFamily="34" charset="0"/>
                <a:cs typeface="Times New Roman" panose="02020603050405020304" pitchFamily="18" charset="0"/>
              </a:rPr>
              <a:t>Lei mi ha detto che è un modo per raccogliere le informazioni e condividerle con altre persone</a:t>
            </a:r>
          </a:p>
          <a:p>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sz="36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Lorenzo</a:t>
            </a:r>
            <a:endParaRPr lang="en-US" sz="3600" i="1" dirty="0">
              <a:solidFill>
                <a:srgbClr val="FF0000"/>
              </a:solidFill>
            </a:endParaRPr>
          </a:p>
        </p:txBody>
      </p:sp>
      <p:pic>
        <p:nvPicPr>
          <p:cNvPr id="1026" name="Picture 2" descr="Basic PowerPoint Animation Basics - Academic Technology Resourc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26866"/>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 PUNTO INTERROGATIVO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152" y="2226866"/>
            <a:ext cx="2429555" cy="2429555"/>
          </a:xfrm>
          <a:prstGeom prst="rect">
            <a:avLst/>
          </a:prstGeom>
          <a:noFill/>
          <a:extLst>
            <a:ext uri="{909E8E84-426E-40DD-AFC4-6F175D3DCCD1}">
              <a14:hiddenFill xmlns:a14="http://schemas.microsoft.com/office/drawing/2010/main">
                <a:solidFill>
                  <a:srgbClr val="FFFFFF"/>
                </a:solidFill>
              </a14:hiddenFill>
            </a:ext>
          </a:extLst>
        </p:spPr>
      </p:pic>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3356" y="240633"/>
            <a:ext cx="1342136" cy="1342136"/>
          </a:xfrm>
          <a:prstGeom prst="rect">
            <a:avLst/>
          </a:prstGeom>
        </p:spPr>
      </p:pic>
      <p:pic>
        <p:nvPicPr>
          <p:cNvPr id="3" name="Immagin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1459" y="1142548"/>
            <a:ext cx="4286589" cy="5715452"/>
          </a:xfrm>
          <a:prstGeom prst="rect">
            <a:avLst/>
          </a:prstGeom>
        </p:spPr>
      </p:pic>
    </p:spTree>
    <p:extLst>
      <p:ext uri="{BB962C8B-B14F-4D97-AF65-F5344CB8AC3E}">
        <p14:creationId xmlns:p14="http://schemas.microsoft.com/office/powerpoint/2010/main" val="329744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250"/>
                                        <p:tgtEl>
                                          <p:spTgt spid="1028"/>
                                        </p:tgtEl>
                                      </p:cBhvr>
                                    </p:animEffect>
                                    <p:anim calcmode="lin" valueType="num">
                                      <p:cBhvr>
                                        <p:cTn id="8" dur="1250" fill="hold"/>
                                        <p:tgtEl>
                                          <p:spTgt spid="1028"/>
                                        </p:tgtEl>
                                        <p:attrNameLst>
                                          <p:attrName>ppt_x</p:attrName>
                                        </p:attrNameLst>
                                      </p:cBhvr>
                                      <p:tavLst>
                                        <p:tav tm="0">
                                          <p:val>
                                            <p:strVal val="#ppt_x"/>
                                          </p:val>
                                        </p:tav>
                                        <p:tav tm="100000">
                                          <p:val>
                                            <p:strVal val="#ppt_x"/>
                                          </p:val>
                                        </p:tav>
                                      </p:tavLst>
                                    </p:anim>
                                    <p:anim calcmode="lin" valueType="num">
                                      <p:cBhvr>
                                        <p:cTn id="9" dur="125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25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54842" y="409433"/>
            <a:ext cx="4517545" cy="6001643"/>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Di punto in bianco la scuola è cambiata. Niente più banchi e maestri chini, niente più merenda, risa, chiacchiere tra i compagni. Ora gridiamo dalle nostre stanze, ma nonostante tutto abbiamo fatto del nostro meglio e anche se distanti siamo sempre stati uniti </a:t>
            </a:r>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Syria</a:t>
            </a:r>
            <a:endParaRPr lang="en-US" sz="3200" dirty="0"/>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1309" t="-8281" r="-1309" b="28007"/>
          <a:stretch/>
        </p:blipFill>
        <p:spPr>
          <a:xfrm>
            <a:off x="6352131" y="-211251"/>
            <a:ext cx="5146849" cy="5505146"/>
          </a:xfrm>
          <a:prstGeom prst="rect">
            <a:avLst/>
          </a:prstGeom>
        </p:spPr>
      </p:pic>
      <p:sp>
        <p:nvSpPr>
          <p:cNvPr id="6" name="Rettangolo 5"/>
          <p:cNvSpPr/>
          <p:nvPr/>
        </p:nvSpPr>
        <p:spPr>
          <a:xfrm>
            <a:off x="5871409" y="5293895"/>
            <a:ext cx="5399773" cy="954107"/>
          </a:xfrm>
          <a:prstGeom prst="rect">
            <a:avLst/>
          </a:prstGeom>
        </p:spPr>
        <p:txBody>
          <a:bodyPr wrap="square">
            <a:spAutoFit/>
          </a:bodyPr>
          <a:lstStyle/>
          <a:p>
            <a:pPr lvl="0" algn="ctr"/>
            <a:r>
              <a:rPr lang="it-IT" sz="5600" b="1" dirty="0">
                <a:ln w="22225">
                  <a:solidFill>
                    <a:srgbClr val="48A8D0"/>
                  </a:solidFill>
                  <a:prstDash val="solid"/>
                </a:ln>
                <a:solidFill>
                  <a:srgbClr val="FF0000"/>
                </a:solidFill>
              </a:rPr>
              <a:t>#</a:t>
            </a:r>
            <a:r>
              <a:rPr lang="it-IT" sz="5600" b="1" dirty="0" err="1">
                <a:ln w="22225">
                  <a:solidFill>
                    <a:srgbClr val="48A8D0"/>
                  </a:solidFill>
                  <a:prstDash val="solid"/>
                </a:ln>
                <a:solidFill>
                  <a:srgbClr val="FF0000"/>
                </a:solidFill>
              </a:rPr>
              <a:t>distantimauniti</a:t>
            </a:r>
            <a:endParaRPr lang="it-IT" sz="5600" b="1" dirty="0">
              <a:ln w="22225">
                <a:solidFill>
                  <a:srgbClr val="48A8D0"/>
                </a:solidFill>
                <a:prstDash val="solid"/>
              </a:ln>
              <a:solidFill>
                <a:srgbClr val="FF0000"/>
              </a:solidFill>
            </a:endParaRPr>
          </a:p>
        </p:txBody>
      </p:sp>
    </p:spTree>
    <p:extLst>
      <p:ext uri="{BB962C8B-B14F-4D97-AF65-F5344CB8AC3E}">
        <p14:creationId xmlns:p14="http://schemas.microsoft.com/office/powerpoint/2010/main" val="824963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2131" y="715832"/>
            <a:ext cx="11887200" cy="2062103"/>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La didattica a distanza ci ha fatto capire il valore che ha lo stare tutti insieme e condividere con i compagni la merenda, l’astuccio, il banco. Condividere il tempo insieme guardandoci negli occhi.</a:t>
            </a:r>
          </a:p>
          <a:p>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Manuel</a:t>
            </a:r>
            <a:endParaRPr lang="en-US" sz="32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66" y="2777935"/>
            <a:ext cx="4786761" cy="3642465"/>
          </a:xfrm>
          <a:prstGeom prst="rect">
            <a:avLst/>
          </a:prstGeom>
        </p:spPr>
      </p:pic>
    </p:spTree>
    <p:extLst>
      <p:ext uri="{BB962C8B-B14F-4D97-AF65-F5344CB8AC3E}">
        <p14:creationId xmlns:p14="http://schemas.microsoft.com/office/powerpoint/2010/main" val="3474490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5369097" y="202212"/>
            <a:ext cx="6315972" cy="1754326"/>
          </a:xfrm>
          <a:prstGeom prst="rect">
            <a:avLst/>
          </a:prstGeom>
        </p:spPr>
        <p:txBody>
          <a:bodyPr wrap="square">
            <a:spAutoFit/>
          </a:bodyPr>
          <a:lstStyle/>
          <a:p>
            <a:r>
              <a:rPr lang="it-IT" sz="3600" dirty="0">
                <a:latin typeface="Calibri" panose="020F0502020204030204" pitchFamily="34" charset="0"/>
                <a:ea typeface="Calibri" panose="020F0502020204030204" pitchFamily="34" charset="0"/>
                <a:cs typeface="Times New Roman" panose="02020603050405020304" pitchFamily="18" charset="0"/>
              </a:rPr>
              <a:t>Quest’anno ci sono mancate anche le feste e le gite, ma presto ci rifaremo!!!! </a:t>
            </a:r>
            <a:r>
              <a:rPr lang="it-IT" sz="36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Antonio</a:t>
            </a:r>
            <a:endParaRPr lang="en-US" i="1" dirty="0">
              <a:solidFill>
                <a:srgbClr val="FF0000"/>
              </a:solidFill>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72" y="1255267"/>
            <a:ext cx="4031823" cy="5375764"/>
          </a:xfrm>
          <a:prstGeom prst="rect">
            <a:avLst/>
          </a:prstGeom>
        </p:spPr>
      </p:pic>
      <p:pic>
        <p:nvPicPr>
          <p:cNvPr id="3" name="Immagine 2"/>
          <p:cNvPicPr>
            <a:picLocks noChangeAspect="1"/>
          </p:cNvPicPr>
          <p:nvPr/>
        </p:nvPicPr>
        <p:blipFill rotWithShape="1">
          <a:blip r:embed="rId3">
            <a:extLst>
              <a:ext uri="{28A0092B-C50C-407E-A947-70E740481C1C}">
                <a14:useLocalDpi xmlns:a14="http://schemas.microsoft.com/office/drawing/2010/main" val="0"/>
              </a:ext>
            </a:extLst>
          </a:blip>
          <a:srcRect b="27329"/>
          <a:stretch/>
        </p:blipFill>
        <p:spPr>
          <a:xfrm>
            <a:off x="5298163" y="2569944"/>
            <a:ext cx="6265336" cy="3416969"/>
          </a:xfrm>
          <a:prstGeom prst="rect">
            <a:avLst/>
          </a:prstGeom>
        </p:spPr>
      </p:pic>
    </p:spTree>
    <p:extLst>
      <p:ext uri="{BB962C8B-B14F-4D97-AF65-F5344CB8AC3E}">
        <p14:creationId xmlns:p14="http://schemas.microsoft.com/office/powerpoint/2010/main" val="4104064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750"/>
                                        <p:tgtEl>
                                          <p:spTgt spid="5"/>
                                        </p:tgtEl>
                                      </p:cBhvr>
                                    </p:animEffect>
                                    <p:anim calcmode="lin" valueType="num">
                                      <p:cBhvr>
                                        <p:cTn id="15" dur="1750" fill="hold"/>
                                        <p:tgtEl>
                                          <p:spTgt spid="5"/>
                                        </p:tgtEl>
                                        <p:attrNameLst>
                                          <p:attrName>ppt_x</p:attrName>
                                        </p:attrNameLst>
                                      </p:cBhvr>
                                      <p:tavLst>
                                        <p:tav tm="0">
                                          <p:val>
                                            <p:strVal val="#ppt_x"/>
                                          </p:val>
                                        </p:tav>
                                        <p:tav tm="100000">
                                          <p:val>
                                            <p:strVal val="#ppt_x"/>
                                          </p:val>
                                        </p:tav>
                                      </p:tavLst>
                                    </p:anim>
                                    <p:anim calcmode="lin" valueType="num">
                                      <p:cBhvr>
                                        <p:cTn id="16" dur="1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519764" y="231006"/>
            <a:ext cx="11386687" cy="1569660"/>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Ora speriamo solo che tutto questo finisca presto per tornare insieme sui nostri banchi di scuola </a:t>
            </a:r>
          </a:p>
          <a:p>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Mattia</a:t>
            </a:r>
            <a:endParaRPr lang="en-US" sz="32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06" y="1799922"/>
            <a:ext cx="6294923" cy="4721193"/>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560" y="1973180"/>
            <a:ext cx="5216891" cy="3912668"/>
          </a:xfrm>
          <a:prstGeom prst="rect">
            <a:avLst/>
          </a:prstGeom>
        </p:spPr>
      </p:pic>
    </p:spTree>
    <p:extLst>
      <p:ext uri="{BB962C8B-B14F-4D97-AF65-F5344CB8AC3E}">
        <p14:creationId xmlns:p14="http://schemas.microsoft.com/office/powerpoint/2010/main" val="1206440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7515" y="365759"/>
            <a:ext cx="10597414" cy="1077218"/>
          </a:xfrm>
          <a:prstGeom prst="rect">
            <a:avLst/>
          </a:prstGeom>
        </p:spPr>
        <p:txBody>
          <a:bodyPr wrap="square">
            <a:spAutoFit/>
          </a:bodyPr>
          <a:lstStyle/>
          <a:p>
            <a:r>
              <a:rPr lang="it-IT" sz="3200" dirty="0">
                <a:latin typeface="Calibri" panose="020F0502020204030204" pitchFamily="34" charset="0"/>
                <a:cs typeface="Times New Roman" panose="02020603050405020304" pitchFamily="18" charset="0"/>
              </a:rPr>
              <a:t>Adesso ciao, ci vediamo a settembre nella nostra cara scuola   </a:t>
            </a:r>
            <a:r>
              <a:rPr lang="it-IT" sz="3200" i="1" dirty="0">
                <a:solidFill>
                  <a:srgbClr val="FF0000"/>
                </a:solidFill>
                <a:latin typeface="Calibri" panose="020F0502020204030204" pitchFamily="34" charset="0"/>
                <a:cs typeface="Times New Roman" panose="02020603050405020304" pitchFamily="18" charset="0"/>
              </a:rPr>
              <a:t>Greta</a:t>
            </a:r>
            <a:endParaRPr lang="en-US" sz="3200" dirty="0"/>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22166" r="23671"/>
          <a:stretch/>
        </p:blipFill>
        <p:spPr>
          <a:xfrm>
            <a:off x="678580" y="1689421"/>
            <a:ext cx="5197642" cy="4610764"/>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744" y="1442977"/>
            <a:ext cx="4556760" cy="4556760"/>
          </a:xfrm>
          <a:prstGeom prst="rect">
            <a:avLst/>
          </a:prstGeom>
        </p:spPr>
      </p:pic>
    </p:spTree>
    <p:extLst>
      <p:ext uri="{BB962C8B-B14F-4D97-AF65-F5344CB8AC3E}">
        <p14:creationId xmlns:p14="http://schemas.microsoft.com/office/powerpoint/2010/main" val="190934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Rettangolo 1"/>
          <p:cNvSpPr/>
          <p:nvPr/>
        </p:nvSpPr>
        <p:spPr>
          <a:xfrm>
            <a:off x="3048000" y="122839"/>
            <a:ext cx="6096000" cy="6701771"/>
          </a:xfrm>
          <a:prstGeom prst="rect">
            <a:avLst/>
          </a:prstGeom>
        </p:spPr>
        <p:txBody>
          <a:bodyPr>
            <a:spAutoFit/>
          </a:bodyPr>
          <a:lstStyle/>
          <a:p>
            <a:pPr algn="just">
              <a:lnSpc>
                <a:spcPct val="107000"/>
              </a:lnSpc>
              <a:spcAft>
                <a:spcPts val="800"/>
              </a:spcAft>
            </a:pPr>
            <a:r>
              <a:rPr lang="it-IT" dirty="0">
                <a:latin typeface="Calibri" panose="020F0502020204030204" pitchFamily="34" charset="0"/>
                <a:ea typeface="Times New Roman" panose="02020603050405020304" pitchFamily="18" charset="0"/>
                <a:cs typeface="Times New Roman" panose="02020603050405020304" pitchFamily="18" charset="0"/>
              </a:rPr>
              <a:t>La </a:t>
            </a:r>
            <a:r>
              <a:rPr lang="it-IT" dirty="0" err="1">
                <a:latin typeface="Calibri" panose="020F0502020204030204" pitchFamily="34" charset="0"/>
                <a:ea typeface="Times New Roman" panose="02020603050405020304" pitchFamily="18" charset="0"/>
                <a:cs typeface="Times New Roman" panose="02020603050405020304" pitchFamily="18" charset="0"/>
              </a:rPr>
              <a:t>Dad</a:t>
            </a:r>
            <a:r>
              <a:rPr lang="it-IT" dirty="0">
                <a:latin typeface="Calibri" panose="020F0502020204030204" pitchFamily="34" charset="0"/>
                <a:ea typeface="Times New Roman" panose="02020603050405020304" pitchFamily="18" charset="0"/>
                <a:cs typeface="Times New Roman" panose="02020603050405020304" pitchFamily="18" charset="0"/>
              </a:rPr>
              <a:t> è entrata nelle nostre case, nelle nostre cucine, camerette, camere da letto, sui divani: ovunque ci fosse connessione. Cari maestri, noi genitori abbiamo avuto l’arduo compito di affiancarvi e a volte sostituirvi ed è stata dura,  ma i nostri 24 bambini ci hanno stupiti nell'affrontare con serietà, rispetto, puntualità ed interesse questa avventura. Ci siamo aiutati reciprocamente per non escludere nessuno, perché noi siamo per una scuola inclusiva, abbiamo aiutato chi non aveva mezzi o altro con foto, video, vocali: insomma siamo l'esempio che insieme si vince! Ma adesso basta... Abbiamo bisogno di normalità, abbiamo bisogno di aspettare i nostri piccoli campioni all'uscita di scuola, con i loro zaini rigorosamente "penzolanti", di pranzi veloci per presentarsi ai PON, rigorosamente in orari poco comodi, abbiamo bisogno di lamentarci dei troppi impegni, dei compiti, dello sport e soprattutto organizzare gite e  feste di compleanno! Ne abbiamo bisogno noi quanto i bambini, quindi lasciamo che questa </a:t>
            </a:r>
            <a:r>
              <a:rPr lang="it-IT" dirty="0" err="1">
                <a:latin typeface="Calibri" panose="020F0502020204030204" pitchFamily="34" charset="0"/>
                <a:ea typeface="Times New Roman" panose="02020603050405020304" pitchFamily="18" charset="0"/>
                <a:cs typeface="Times New Roman" panose="02020603050405020304" pitchFamily="18" charset="0"/>
              </a:rPr>
              <a:t>Dad</a:t>
            </a:r>
            <a:r>
              <a:rPr lang="it-IT" dirty="0">
                <a:latin typeface="Calibri" panose="020F0502020204030204" pitchFamily="34" charset="0"/>
                <a:ea typeface="Times New Roman" panose="02020603050405020304" pitchFamily="18" charset="0"/>
                <a:cs typeface="Times New Roman" panose="02020603050405020304" pitchFamily="18" charset="0"/>
              </a:rPr>
              <a:t> liberi le nostre case per dare spazio ai nonni, agli zii, agli amici. Maestri, noi vi salutiamo con la speranza di rivederci fuori scuola e se sarà possibile, abbracciarci e augurarvi un buon inizio. </a:t>
            </a:r>
          </a:p>
          <a:p>
            <a:pPr algn="just">
              <a:lnSpc>
                <a:spcPct val="107000"/>
              </a:lnSpc>
              <a:spcAft>
                <a:spcPts val="800"/>
              </a:spcAft>
            </a:pPr>
            <a:r>
              <a:rPr lang="it-IT" dirty="0">
                <a:latin typeface="Times New Roman" panose="02020603050405020304" pitchFamily="18" charset="0"/>
                <a:ea typeface="Times New Roman" panose="02020603050405020304" pitchFamily="18" charset="0"/>
                <a:cs typeface="Times New Roman" panose="02020603050405020304" pitchFamily="18" charset="0"/>
              </a:rPr>
              <a:t>I genitori della II F</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5332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400" dirty="0">
                <a:solidFill>
                  <a:srgbClr val="FF0000"/>
                </a:solidFill>
              </a:rPr>
              <a:t>Arrivederci! </a:t>
            </a:r>
            <a:endParaRPr lang="en-US" sz="4400" dirty="0">
              <a:solidFill>
                <a:srgbClr val="FF0000"/>
              </a:solidFill>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216" y="-281178"/>
            <a:ext cx="9518904" cy="7139178"/>
          </a:xfrm>
          <a:prstGeom prst="rect">
            <a:avLst/>
          </a:prstGeom>
        </p:spPr>
      </p:pic>
    </p:spTree>
    <p:extLst>
      <p:ext uri="{BB962C8B-B14F-4D97-AF65-F5344CB8AC3E}">
        <p14:creationId xmlns:p14="http://schemas.microsoft.com/office/powerpoint/2010/main" val="3225366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518373" y="3244334"/>
            <a:ext cx="3699924" cy="646331"/>
          </a:xfrm>
          <a:prstGeom prst="rect">
            <a:avLst/>
          </a:prstGeom>
        </p:spPr>
        <p:txBody>
          <a:bodyPr wrap="none">
            <a:spAutoFit/>
          </a:bodyPr>
          <a:lstStyle/>
          <a:p>
            <a:r>
              <a:rPr lang="it-IT" dirty="0">
                <a:latin typeface="Calibri" panose="020F0502020204030204" pitchFamily="34" charset="0"/>
                <a:cs typeface="Times New Roman" panose="02020603050405020304" pitchFamily="18" charset="0"/>
              </a:rPr>
              <a:t>Ora come dice il maestro: MUSICA!!!!</a:t>
            </a:r>
          </a:p>
          <a:p>
            <a:endParaRPr lang="en-US" dirty="0"/>
          </a:p>
        </p:txBody>
      </p:sp>
      <p:sp>
        <p:nvSpPr>
          <p:cNvPr id="3" name="Rettangolo 2"/>
          <p:cNvSpPr/>
          <p:nvPr/>
        </p:nvSpPr>
        <p:spPr>
          <a:xfrm>
            <a:off x="5219027" y="4797238"/>
            <a:ext cx="3267433" cy="369332"/>
          </a:xfrm>
          <a:prstGeom prst="rect">
            <a:avLst/>
          </a:prstGeom>
        </p:spPr>
        <p:txBody>
          <a:bodyPr wrap="none">
            <a:spAutoFit/>
          </a:bodyPr>
          <a:lstStyle/>
          <a:p>
            <a:r>
              <a:rPr lang="en-US" dirty="0"/>
              <a:t>https://youtu.be/hOjGkTnqN7U</a:t>
            </a:r>
          </a:p>
        </p:txBody>
      </p:sp>
      <p:pic>
        <p:nvPicPr>
          <p:cNvPr id="5" name="hOjGkTnqN7U"/>
          <p:cNvPicPr>
            <a:picLocks noRot="1" noChangeAspect="1"/>
          </p:cNvPicPr>
          <p:nvPr>
            <a:videoFile r:link="rId1"/>
          </p:nvPr>
        </p:nvPicPr>
        <p:blipFill>
          <a:blip r:embed="rId3"/>
          <a:stretch>
            <a:fillRect/>
          </a:stretch>
        </p:blipFill>
        <p:spPr>
          <a:xfrm>
            <a:off x="1264815" y="2305102"/>
            <a:ext cx="3709521" cy="2086606"/>
          </a:xfrm>
          <a:prstGeom prst="rect">
            <a:avLst/>
          </a:prstGeom>
        </p:spPr>
      </p:pic>
    </p:spTree>
    <p:extLst>
      <p:ext uri="{BB962C8B-B14F-4D97-AF65-F5344CB8AC3E}">
        <p14:creationId xmlns:p14="http://schemas.microsoft.com/office/powerpoint/2010/main" val="203352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0628" y="541056"/>
            <a:ext cx="3069336" cy="4678204"/>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Tutti i giorni noi guardiamo i </a:t>
            </a:r>
            <a:r>
              <a:rPr lang="it-IT"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POWER POINT</a:t>
            </a:r>
            <a:r>
              <a:rPr lang="it-IT" sz="3200" dirty="0">
                <a:latin typeface="Calibri" panose="020F0502020204030204" pitchFamily="34" charset="0"/>
                <a:ea typeface="Calibri" panose="020F0502020204030204" pitchFamily="34" charset="0"/>
                <a:cs typeface="Times New Roman" panose="02020603050405020304" pitchFamily="18" charset="0"/>
              </a:rPr>
              <a:t> dei nostri insegnanti che ci spiegano le loro lezioni </a:t>
            </a:r>
          </a:p>
          <a:p>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Greta</a:t>
            </a:r>
          </a:p>
          <a:p>
            <a:endParaRPr lang="it-IT" dirty="0">
              <a:latin typeface="Calibri" panose="020F0502020204030204" pitchFamily="34" charset="0"/>
              <a:ea typeface="Calibri" panose="020F0502020204030204" pitchFamily="34" charset="0"/>
              <a:cs typeface="Times New Roman" panose="02020603050405020304" pitchFamily="18" charset="0"/>
            </a:endParaRPr>
          </a:p>
          <a:p>
            <a:endParaRPr lang="it-IT"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descr="Vettoriale - Giovane Insegnante Femminile Vicino Lavagna ..."/>
          <p:cNvPicPr/>
          <p:nvPr/>
        </p:nvPicPr>
        <p:blipFill>
          <a:blip r:embed="rId2">
            <a:extLst>
              <a:ext uri="{28A0092B-C50C-407E-A947-70E740481C1C}">
                <a14:useLocalDpi xmlns:a14="http://schemas.microsoft.com/office/drawing/2010/main" val="0"/>
              </a:ext>
            </a:extLst>
          </a:blip>
          <a:srcRect/>
          <a:stretch>
            <a:fillRect/>
          </a:stretch>
        </p:blipFill>
        <p:spPr bwMode="auto">
          <a:xfrm>
            <a:off x="9777141" y="1512374"/>
            <a:ext cx="1938020" cy="1938020"/>
          </a:xfrm>
          <a:prstGeom prst="rect">
            <a:avLst/>
          </a:prstGeom>
          <a:noFill/>
          <a:ln>
            <a:noFill/>
          </a:ln>
        </p:spPr>
      </p:pic>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t="31264"/>
          <a:stretch/>
        </p:blipFill>
        <p:spPr>
          <a:xfrm>
            <a:off x="4170381" y="245098"/>
            <a:ext cx="4890170" cy="4481719"/>
          </a:xfrm>
          <a:prstGeom prst="rect">
            <a:avLst/>
          </a:prstGeom>
        </p:spPr>
      </p:pic>
      <p:sp>
        <p:nvSpPr>
          <p:cNvPr id="6" name="Rettangolo 5"/>
          <p:cNvSpPr/>
          <p:nvPr/>
        </p:nvSpPr>
        <p:spPr>
          <a:xfrm>
            <a:off x="3048000" y="3105835"/>
            <a:ext cx="6096000" cy="923330"/>
          </a:xfrm>
          <a:prstGeom prst="rect">
            <a:avLst/>
          </a:prstGeom>
        </p:spPr>
        <p:txBody>
          <a:bodyPr>
            <a:spAutoFit/>
          </a:bodyPr>
          <a:lstStyle/>
          <a:p>
            <a:endParaRPr lang="it-IT" dirty="0">
              <a:latin typeface="Calibri" panose="020F0502020204030204" pitchFamily="34" charset="0"/>
              <a:ea typeface="Calibri" panose="020F0502020204030204" pitchFamily="34" charset="0"/>
              <a:cs typeface="Times New Roman" panose="02020603050405020304" pitchFamily="18" charset="0"/>
            </a:endParaRPr>
          </a:p>
          <a:p>
            <a:endParaRPr lang="it-IT" dirty="0">
              <a:latin typeface="Calibri" panose="020F0502020204030204" pitchFamily="34" charset="0"/>
              <a:ea typeface="Calibri" panose="020F0502020204030204" pitchFamily="34" charset="0"/>
              <a:cs typeface="Times New Roman" panose="02020603050405020304" pitchFamily="18" charset="0"/>
            </a:endParaRPr>
          </a:p>
          <a:p>
            <a:endParaRPr lang="it-IT"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p:cNvPicPr>
            <a:picLocks noChangeAspect="1"/>
          </p:cNvPicPr>
          <p:nvPr/>
        </p:nvPicPr>
        <p:blipFill>
          <a:blip r:embed="rId4"/>
          <a:stretch>
            <a:fillRect/>
          </a:stretch>
        </p:blipFill>
        <p:spPr>
          <a:xfrm>
            <a:off x="9060551" y="4809643"/>
            <a:ext cx="3131449" cy="1961729"/>
          </a:xfrm>
          <a:prstGeom prst="rect">
            <a:avLst/>
          </a:prstGeom>
        </p:spPr>
      </p:pic>
      <p:pic>
        <p:nvPicPr>
          <p:cNvPr id="7" name="Immagine 6"/>
          <p:cNvPicPr>
            <a:picLocks noChangeAspect="1"/>
          </p:cNvPicPr>
          <p:nvPr/>
        </p:nvPicPr>
        <p:blipFill rotWithShape="1">
          <a:blip r:embed="rId5"/>
          <a:srcRect l="3101" t="8209" r="7720" b="391"/>
          <a:stretch/>
        </p:blipFill>
        <p:spPr>
          <a:xfrm>
            <a:off x="4573315" y="4809643"/>
            <a:ext cx="3402733" cy="1961729"/>
          </a:xfrm>
          <a:prstGeom prst="rect">
            <a:avLst/>
          </a:prstGeom>
        </p:spPr>
      </p:pic>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831336"/>
            <a:ext cx="3580598" cy="1996183"/>
          </a:xfrm>
          <a:prstGeom prst="rect">
            <a:avLst/>
          </a:prstGeom>
        </p:spPr>
      </p:pic>
    </p:spTree>
    <p:extLst>
      <p:ext uri="{BB962C8B-B14F-4D97-AF65-F5344CB8AC3E}">
        <p14:creationId xmlns:p14="http://schemas.microsoft.com/office/powerpoint/2010/main" val="1645238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10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250"/>
                                        <p:tgtEl>
                                          <p:spTgt spid="3"/>
                                        </p:tgtEl>
                                      </p:cBhvr>
                                    </p:animEffect>
                                    <p:anim calcmode="lin" valueType="num">
                                      <p:cBhvr>
                                        <p:cTn id="29" dur="1250" fill="hold"/>
                                        <p:tgtEl>
                                          <p:spTgt spid="3"/>
                                        </p:tgtEl>
                                        <p:attrNameLst>
                                          <p:attrName>ppt_x</p:attrName>
                                        </p:attrNameLst>
                                      </p:cBhvr>
                                      <p:tavLst>
                                        <p:tav tm="0">
                                          <p:val>
                                            <p:strVal val="#ppt_x"/>
                                          </p:val>
                                        </p:tav>
                                        <p:tav tm="100000">
                                          <p:val>
                                            <p:strVal val="#ppt_x"/>
                                          </p:val>
                                        </p:tav>
                                      </p:tavLst>
                                    </p:anim>
                                    <p:anim calcmode="lin" valueType="num">
                                      <p:cBhvr>
                                        <p:cTn id="30"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447898" y="2932580"/>
            <a:ext cx="5975673" cy="3385542"/>
          </a:xfrm>
          <a:prstGeom prst="rect">
            <a:avLst/>
          </a:prstGeom>
        </p:spPr>
        <p:txBody>
          <a:bodyPr wrap="square">
            <a:spAutoFit/>
          </a:bodyPr>
          <a:lstStyle/>
          <a:p>
            <a:endParaRPr lang="it-IT" dirty="0">
              <a:latin typeface="Calibri" panose="020F0502020204030204" pitchFamily="34" charset="0"/>
              <a:ea typeface="Calibri" panose="020F0502020204030204" pitchFamily="34" charset="0"/>
              <a:cs typeface="Times New Roman" panose="02020603050405020304" pitchFamily="18" charset="0"/>
            </a:endParaRPr>
          </a:p>
          <a:p>
            <a:endParaRPr lang="it-IT" dirty="0">
              <a:latin typeface="Calibri" panose="020F0502020204030204" pitchFamily="34" charset="0"/>
              <a:ea typeface="Calibri" panose="020F0502020204030204" pitchFamily="34" charset="0"/>
              <a:cs typeface="Times New Roman" panose="02020603050405020304" pitchFamily="18" charset="0"/>
            </a:endParaRPr>
          </a:p>
          <a:p>
            <a:endParaRPr lang="it-IT" dirty="0">
              <a:latin typeface="Calibri" panose="020F0502020204030204" pitchFamily="34" charset="0"/>
              <a:ea typeface="Calibri" panose="020F0502020204030204" pitchFamily="34" charset="0"/>
              <a:cs typeface="Times New Roman" panose="02020603050405020304" pitchFamily="18" charset="0"/>
            </a:endParaRPr>
          </a:p>
          <a:p>
            <a:r>
              <a:rPr lang="it-IT" sz="3200" dirty="0">
                <a:latin typeface="Calibri" panose="020F0502020204030204" pitchFamily="34" charset="0"/>
                <a:ea typeface="Calibri" panose="020F0502020204030204" pitchFamily="34" charset="0"/>
                <a:cs typeface="Times New Roman" panose="02020603050405020304" pitchFamily="18" charset="0"/>
              </a:rPr>
              <a:t>Così ci è venuta l’idea di fare tutti insieme </a:t>
            </a:r>
            <a:r>
              <a:rPr lang="it-IT"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IL NOSTRO POWER POINT</a:t>
            </a:r>
            <a:r>
              <a:rPr lang="it-IT" sz="3200" dirty="0">
                <a:latin typeface="Calibri" panose="020F0502020204030204" pitchFamily="34" charset="0"/>
                <a:ea typeface="Calibri" panose="020F0502020204030204" pitchFamily="34" charset="0"/>
                <a:cs typeface="Times New Roman" panose="02020603050405020304" pitchFamily="18" charset="0"/>
              </a:rPr>
              <a:t>  per parlare di noi e la Didattica a Distanza </a:t>
            </a:r>
          </a:p>
          <a:p>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Doriana</a:t>
            </a:r>
          </a:p>
        </p:txBody>
      </p:sp>
      <p:sp>
        <p:nvSpPr>
          <p:cNvPr id="3" name="Fumetto 4 2"/>
          <p:cNvSpPr/>
          <p:nvPr/>
        </p:nvSpPr>
        <p:spPr>
          <a:xfrm rot="1831107">
            <a:off x="5521843" y="1247970"/>
            <a:ext cx="2085172" cy="1613435"/>
          </a:xfrm>
          <a:prstGeom prst="cloudCallou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53950">
            <a:off x="8616657" y="1429248"/>
            <a:ext cx="2767584" cy="1556766"/>
          </a:xfrm>
          <a:prstGeom prst="rect">
            <a:avLst/>
          </a:prstGeom>
        </p:spPr>
      </p:pic>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t="3228"/>
          <a:stretch/>
        </p:blipFill>
        <p:spPr>
          <a:xfrm>
            <a:off x="184284" y="125128"/>
            <a:ext cx="5143500" cy="6636620"/>
          </a:xfrm>
          <a:prstGeom prst="rect">
            <a:avLst/>
          </a:prstGeom>
        </p:spPr>
      </p:pic>
    </p:spTree>
    <p:extLst>
      <p:ext uri="{BB962C8B-B14F-4D97-AF65-F5344CB8AC3E}">
        <p14:creationId xmlns:p14="http://schemas.microsoft.com/office/powerpoint/2010/main" val="2381500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flipH="1">
            <a:off x="77000" y="413886"/>
            <a:ext cx="3214839" cy="4031873"/>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Abbiamo cominciato a raccogliere informazioni e foto per  realizzare il nostro </a:t>
            </a:r>
            <a:r>
              <a:rPr lang="it-IT"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POWER POINT</a:t>
            </a:r>
          </a:p>
          <a:p>
            <a:r>
              <a:rPr lang="it-IT" sz="3200" dirty="0">
                <a:latin typeface="Calibri" panose="020F0502020204030204" pitchFamily="34" charset="0"/>
                <a:ea typeface="Calibri" panose="020F0502020204030204" pitchFamily="34" charset="0"/>
                <a:cs typeface="Times New Roman" panose="02020603050405020304" pitchFamily="18" charset="0"/>
              </a:rPr>
              <a:t> </a:t>
            </a:r>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Adele</a:t>
            </a:r>
            <a:endParaRPr lang="en-US" sz="3200" i="1" dirty="0">
              <a:solidFill>
                <a:srgbClr val="FF0000"/>
              </a:solidFill>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7354" y="487584"/>
            <a:ext cx="2441448" cy="1373315"/>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70" y="4910458"/>
            <a:ext cx="1905000" cy="1905000"/>
          </a:xfrm>
          <a:prstGeom prst="rect">
            <a:avLst/>
          </a:prstGeom>
        </p:spPr>
      </p:pic>
      <p:pic>
        <p:nvPicPr>
          <p:cNvPr id="7" name="Immagine 6"/>
          <p:cNvPicPr>
            <a:picLocks noChangeAspect="1"/>
          </p:cNvPicPr>
          <p:nvPr/>
        </p:nvPicPr>
        <p:blipFill rotWithShape="1">
          <a:blip r:embed="rId4">
            <a:extLst>
              <a:ext uri="{28A0092B-C50C-407E-A947-70E740481C1C}">
                <a14:useLocalDpi xmlns:a14="http://schemas.microsoft.com/office/drawing/2010/main" val="0"/>
              </a:ext>
            </a:extLst>
          </a:blip>
          <a:srcRect t="20505" b="12783"/>
          <a:stretch/>
        </p:blipFill>
        <p:spPr>
          <a:xfrm>
            <a:off x="3362826" y="323524"/>
            <a:ext cx="5486400" cy="6097298"/>
          </a:xfrm>
          <a:prstGeom prst="rect">
            <a:avLst/>
          </a:prstGeom>
        </p:spPr>
      </p:pic>
    </p:spTree>
    <p:extLst>
      <p:ext uri="{BB962C8B-B14F-4D97-AF65-F5344CB8AC3E}">
        <p14:creationId xmlns:p14="http://schemas.microsoft.com/office/powerpoint/2010/main" val="2881840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336542"/>
            <a:ext cx="6464808" cy="2339102"/>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Tutto è cominciato il 4 marzo  quando ci  hanno comunicato che la scuola sarebbe stata chiusa dal 5 al 15 marzo </a:t>
            </a:r>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Rebecca</a:t>
            </a:r>
          </a:p>
          <a:p>
            <a:endParaRPr lang="en-US" dirty="0"/>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520" y="183332"/>
            <a:ext cx="5130800" cy="6056414"/>
          </a:xfrm>
          <a:prstGeom prst="rect">
            <a:avLst/>
          </a:prstGeom>
        </p:spPr>
      </p:pic>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3081" y="2770955"/>
            <a:ext cx="2734368" cy="1586608"/>
          </a:xfrm>
          <a:prstGeom prst="rect">
            <a:avLst/>
          </a:prstGeom>
        </p:spPr>
      </p:pic>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0986" y="4452874"/>
            <a:ext cx="3794760" cy="2276856"/>
          </a:xfrm>
          <a:prstGeom prst="rect">
            <a:avLst/>
          </a:prstGeom>
        </p:spPr>
      </p:pic>
      <p:pic>
        <p:nvPicPr>
          <p:cNvPr id="6" name="Elisa - Andrà Tutto Bene (Lyric Video) ft. Tommaso Paradis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73520" y="5833346"/>
            <a:ext cx="406400" cy="406400"/>
          </a:xfrm>
          <a:prstGeom prst="rect">
            <a:avLst/>
          </a:prstGeom>
        </p:spPr>
      </p:pic>
    </p:spTree>
    <p:extLst>
      <p:ext uri="{BB962C8B-B14F-4D97-AF65-F5344CB8AC3E}">
        <p14:creationId xmlns:p14="http://schemas.microsoft.com/office/powerpoint/2010/main" val="1615735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250"/>
                                        <p:tgtEl>
                                          <p:spTgt spid="3"/>
                                        </p:tgtEl>
                                      </p:cBhvr>
                                    </p:animEffect>
                                    <p:anim calcmode="lin" valueType="num">
                                      <p:cBhvr>
                                        <p:cTn id="12" dur="1250" fill="hold"/>
                                        <p:tgtEl>
                                          <p:spTgt spid="3"/>
                                        </p:tgtEl>
                                        <p:attrNameLst>
                                          <p:attrName>ppt_x</p:attrName>
                                        </p:attrNameLst>
                                      </p:cBhvr>
                                      <p:tavLst>
                                        <p:tav tm="0">
                                          <p:val>
                                            <p:strVal val="#ppt_x"/>
                                          </p:val>
                                        </p:tav>
                                        <p:tav tm="100000">
                                          <p:val>
                                            <p:strVal val="#ppt_x"/>
                                          </p:val>
                                        </p:tav>
                                      </p:tavLst>
                                    </p:anim>
                                    <p:anim calcmode="lin" valueType="num">
                                      <p:cBhvr>
                                        <p:cTn id="13" dur="1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250"/>
                                        <p:tgtEl>
                                          <p:spTgt spid="2"/>
                                        </p:tgtEl>
                                      </p:cBhvr>
                                    </p:animEffect>
                                    <p:anim calcmode="lin" valueType="num">
                                      <p:cBhvr>
                                        <p:cTn id="19" dur="1250" fill="hold"/>
                                        <p:tgtEl>
                                          <p:spTgt spid="2"/>
                                        </p:tgtEl>
                                        <p:attrNameLst>
                                          <p:attrName>ppt_x</p:attrName>
                                        </p:attrNameLst>
                                      </p:cBhvr>
                                      <p:tavLst>
                                        <p:tav tm="0">
                                          <p:val>
                                            <p:strVal val="#ppt_x"/>
                                          </p:val>
                                        </p:tav>
                                        <p:tav tm="100000">
                                          <p:val>
                                            <p:strVal val="#ppt_x"/>
                                          </p:val>
                                        </p:tav>
                                      </p:tavLst>
                                    </p:anim>
                                    <p:anim calcmode="lin" valueType="num">
                                      <p:cBhvr>
                                        <p:cTn id="20" dur="1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25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B925CB58-4CB4-E349-935E-C1CA30376FF7}"/>
              </a:ext>
            </a:extLst>
          </p:cNvPr>
          <p:cNvSpPr/>
          <p:nvPr/>
        </p:nvSpPr>
        <p:spPr>
          <a:xfrm>
            <a:off x="962179" y="347183"/>
            <a:ext cx="3417316" cy="3046988"/>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Noi eravamo contenti </a:t>
            </a:r>
            <a:r>
              <a:rPr lang="it-IT" sz="3200" dirty="0" err="1">
                <a:latin typeface="Calibri" panose="020F0502020204030204" pitchFamily="34" charset="0"/>
                <a:ea typeface="Calibri" panose="020F0502020204030204" pitchFamily="34" charset="0"/>
                <a:cs typeface="Times New Roman" panose="02020603050405020304" pitchFamily="18" charset="0"/>
              </a:rPr>
              <a:t>perchè</a:t>
            </a:r>
            <a:r>
              <a:rPr lang="it-IT" sz="3200" dirty="0">
                <a:latin typeface="Calibri" panose="020F0502020204030204" pitchFamily="34" charset="0"/>
                <a:ea typeface="Calibri" panose="020F0502020204030204" pitchFamily="34" charset="0"/>
                <a:cs typeface="Times New Roman" panose="02020603050405020304" pitchFamily="18" charset="0"/>
              </a:rPr>
              <a:t> sembrava di aver avuto dei giorni di vacanza </a:t>
            </a:r>
            <a:endPar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Alessio </a:t>
            </a:r>
            <a:endParaRPr lang="en-US"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146" y="3429000"/>
            <a:ext cx="2963349" cy="2963349"/>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476070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065B329-3BE4-3648-BC30-A9B4B9C4099B}"/>
              </a:ext>
            </a:extLst>
          </p:cNvPr>
          <p:cNvSpPr/>
          <p:nvPr/>
        </p:nvSpPr>
        <p:spPr>
          <a:xfrm>
            <a:off x="491691" y="215200"/>
            <a:ext cx="4441005" cy="2062103"/>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Ma poi ci siamo accorti che non era come stare </a:t>
            </a:r>
          </a:p>
          <a:p>
            <a:r>
              <a:rPr lang="it-IT" sz="3200" dirty="0">
                <a:latin typeface="Calibri" panose="020F0502020204030204" pitchFamily="34" charset="0"/>
                <a:ea typeface="Calibri" panose="020F0502020204030204" pitchFamily="34" charset="0"/>
                <a:cs typeface="Times New Roman" panose="02020603050405020304" pitchFamily="18" charset="0"/>
              </a:rPr>
              <a:t>in vacanza</a:t>
            </a:r>
          </a:p>
          <a:p>
            <a:r>
              <a:rPr lang="it-IT" sz="3200" dirty="0">
                <a:latin typeface="Calibri" panose="020F0502020204030204" pitchFamily="34" charset="0"/>
                <a:ea typeface="Calibri" panose="020F0502020204030204" pitchFamily="34" charset="0"/>
                <a:cs typeface="Times New Roman" panose="02020603050405020304" pitchFamily="18" charset="0"/>
              </a:rPr>
              <a:t> </a:t>
            </a:r>
            <a:r>
              <a:rPr lang="it-IT" sz="3200"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Samyra</a:t>
            </a:r>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200" y="430310"/>
            <a:ext cx="4856479" cy="552032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91" y="2803698"/>
            <a:ext cx="3772302" cy="3772302"/>
          </a:xfrm>
          <a:prstGeom prst="rect">
            <a:avLst/>
          </a:prstGeom>
        </p:spPr>
      </p:pic>
    </p:spTree>
    <p:extLst>
      <p:ext uri="{BB962C8B-B14F-4D97-AF65-F5344CB8AC3E}">
        <p14:creationId xmlns:p14="http://schemas.microsoft.com/office/powerpoint/2010/main" val="1144338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93095" y="175153"/>
            <a:ext cx="3147385" cy="4031873"/>
          </a:xfrm>
          <a:prstGeom prst="rect">
            <a:avLst/>
          </a:prstGeom>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In Italia c’era il CORAVIRUS ed era meglio non andare a scuola  per evitare il contagio </a:t>
            </a:r>
            <a:endPar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it-IT"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Andrea</a:t>
            </a:r>
            <a:endParaRPr lang="en-US"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92" y="4207026"/>
            <a:ext cx="2190465" cy="2190465"/>
          </a:xfrm>
          <a:prstGeom prst="rect">
            <a:avLst/>
          </a:prstGeom>
        </p:spPr>
      </p:pic>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l="17684" r="28947"/>
          <a:stretch/>
        </p:blipFill>
        <p:spPr>
          <a:xfrm>
            <a:off x="5784783" y="107130"/>
            <a:ext cx="6407217" cy="6753168"/>
          </a:xfrm>
          <a:prstGeom prst="rect">
            <a:avLst/>
          </a:prstGeom>
        </p:spPr>
      </p:pic>
    </p:spTree>
    <p:extLst>
      <p:ext uri="{BB962C8B-B14F-4D97-AF65-F5344CB8AC3E}">
        <p14:creationId xmlns:p14="http://schemas.microsoft.com/office/powerpoint/2010/main" val="3541343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theme/theme1.xml><?xml version="1.0" encoding="utf-8"?>
<a:theme xmlns:a="http://schemas.openxmlformats.org/drawingml/2006/main" name="Goccia">
  <a:themeElements>
    <a:clrScheme name="Goccia">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Gocci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cci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TM04033925[[fn=Goccia]]</Template>
  <TotalTime>962</TotalTime>
  <Words>741</Words>
  <Application>Microsoft Office PowerPoint</Application>
  <PresentationFormat>Widescreen</PresentationFormat>
  <Paragraphs>61</Paragraphs>
  <Slides>27</Slides>
  <Notes>0</Notes>
  <HiddenSlides>0</HiddenSlides>
  <MMClips>3</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27</vt:i4>
      </vt:variant>
    </vt:vector>
  </HeadingPairs>
  <TitlesOfParts>
    <vt:vector size="32" baseType="lpstr">
      <vt:lpstr>Arial</vt:lpstr>
      <vt:lpstr>Calibri</vt:lpstr>
      <vt:lpstr>Times New Roman</vt:lpstr>
      <vt:lpstr>Tw Cen MT</vt:lpstr>
      <vt:lpstr>Goccia</vt:lpstr>
      <vt:lpstr>Il nostro Power Point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Arrivederci! </vt:lpstr>
      <vt:lpstr>Presentazione standard di PowerPoint</vt:lpstr>
    </vt:vector>
  </TitlesOfParts>
  <Company>FIAT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nostro Power Point</dc:title>
  <dc:creator>Sergio Sanso'</dc:creator>
  <cp:lastModifiedBy>Raffaella Castiello</cp:lastModifiedBy>
  <cp:revision>160</cp:revision>
  <dcterms:created xsi:type="dcterms:W3CDTF">2020-05-24T10:19:31Z</dcterms:created>
  <dcterms:modified xsi:type="dcterms:W3CDTF">2020-06-13T06:55:44Z</dcterms:modified>
</cp:coreProperties>
</file>