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58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4405EE-919B-422F-B419-E2A20A608C45}" v="252" dt="2020-10-12T15:43:33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8B25E2-10CC-42E7-8057-1B4FBA6A3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6ED9DCC-9409-4B11-97FC-E54612F0D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1ED11F-29EE-4DDF-A0C4-3F6B5C2A6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CEE-F2C8-4C4F-8E2D-B64EAF8C82AE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6769DB-0962-49EF-BB51-08ED382B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DE8CFC-8160-4921-8F3E-0D85E2F00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8DE0-C43D-4FCA-B867-C399B4265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343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186B82-2DA6-43ED-9FEB-F87DA75BF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D63F84A-19D7-4853-8DA8-AD2749369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C0A930-6D9E-4B63-BA2B-5F1792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CEE-F2C8-4C4F-8E2D-B64EAF8C82AE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065464-2271-470F-BAB5-4688DE7AA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B1A7C5-BB6F-4601-971A-92BA384C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8DE0-C43D-4FCA-B867-C399B4265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20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84EE7CC-9ADA-494C-A091-879614B8DF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90C1712-334B-4994-833F-3D59C5A85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50BA7E-C9B0-409E-B63B-BA0DCF929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CEE-F2C8-4C4F-8E2D-B64EAF8C82AE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DC0A0B-8485-4124-ABF3-B7C4430E7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F55045-DFDF-4810-ABDB-2EC10FB47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8DE0-C43D-4FCA-B867-C399B4265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47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C58C1A-EABA-46A5-85BD-DCA3240F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089C41-329F-4ABA-9FD9-6833DADF6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632575-81AE-4621-930E-96768DC69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CEE-F2C8-4C4F-8E2D-B64EAF8C82AE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A81466-B83F-49F3-844B-C5DC0A701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495A9D-E27C-47AC-9CFD-C0DA9111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8DE0-C43D-4FCA-B867-C399B4265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68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839379-2A56-4F75-8816-CC2B81E1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C81AE8-6A05-4D6C-8813-1DAA8158F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444E88-65FE-4A37-A5BF-E87C1D561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CEE-F2C8-4C4F-8E2D-B64EAF8C82AE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B28E2F-9615-4EE9-BC87-5E4684BAA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7EDCA5-C264-4B29-B623-79ECB981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8DE0-C43D-4FCA-B867-C399B4265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54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3075C7-EE95-4526-878D-96920536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4AE913-536E-45B4-99A4-87FE4FF7B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0F61B8D-484D-4301-B09E-78019A7D1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B10168-EA74-4C18-8A57-A3AEED33B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CEE-F2C8-4C4F-8E2D-B64EAF8C82AE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967871-3185-4226-860D-1569FBF7B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73D8CF3-43F5-4102-83DE-51604068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8DE0-C43D-4FCA-B867-C399B4265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473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439505-19EB-4C26-8EA0-04DA600E2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BA4674-AC6C-42F4-BFE8-BA25A28D9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B590DCA-B739-4A99-B13B-1BD521207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BD261B8-E513-4675-A923-FB795A1BD8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C6B62A4-B034-461E-8DA1-DFE96C240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0D32973-DC50-4CE0-A476-6BB31D3AA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CEE-F2C8-4C4F-8E2D-B64EAF8C82AE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3F5759C-E9F6-495D-927C-A30FDB64D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8A40D20-4010-4963-8152-0F69D505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8DE0-C43D-4FCA-B867-C399B4265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76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62AF77-9641-4DC4-AD15-0DA5C73BD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0E0B183-9B70-4D67-8256-48BA7E9C7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CEE-F2C8-4C4F-8E2D-B64EAF8C82AE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44C6300-9254-4E91-BBE1-C67880EAB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BF54403-A726-48F3-873C-1F4C3EC97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8DE0-C43D-4FCA-B867-C399B4265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71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3D5A843-7363-4C3D-B30A-B07DC72D5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CEE-F2C8-4C4F-8E2D-B64EAF8C82AE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9219DBE-BDAF-44D3-824D-989C16B6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F2470E-5192-4FA9-8951-238B8E2C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8DE0-C43D-4FCA-B867-C399B4265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04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B4E314-0D12-4A40-9ED8-99B56AF55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BE1397-AB23-4A7E-91F2-E9E86506E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D2470F-5B88-4807-B708-9E2F786F8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F08BE5-A6A7-4C8B-B051-69E300479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CEE-F2C8-4C4F-8E2D-B64EAF8C82AE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27F94EE-2AE4-455B-9434-F1801848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634EF5-56AA-446E-A1A0-080322D7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8DE0-C43D-4FCA-B867-C399B4265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78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C4CFE9-2137-4B65-82D8-FC8BCD30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1EBD59E-35F2-4DB3-B886-6A069F606D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5FB911-451D-4B93-B59F-8DC72A678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BD2611-EA10-43E3-9FC2-531849A0C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1CEE-F2C8-4C4F-8E2D-B64EAF8C82AE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A221167-521F-483F-9A22-BA499016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136E3A3-3B93-4284-B3BB-1CC6B5F9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8DE0-C43D-4FCA-B867-C399B4265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97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FF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33A2455-6F8D-4050-AC6C-E9A6DDC2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EFA85F-C84E-4C1C-A559-89730C3AB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56CF1D-C06B-4697-AF8A-F88FB4E68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71CEE-F2C8-4C4F-8E2D-B64EAF8C82AE}" type="datetimeFigureOut">
              <a:rPr lang="it-IT" smtClean="0"/>
              <a:t>14/10/2020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E70D38-BDA1-4ED9-A7CA-D1E966CF0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BD493D-13F7-45FE-BF46-7408481A8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B8DE0-C43D-4FCA-B867-C399B42659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35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bookscuola.com/microrganismi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Insieme più forti!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rgbClr val="3333FF"/>
                </a:solidFill>
              </a:rPr>
              <a:t>Attività interdisciplinare</a:t>
            </a:r>
          </a:p>
          <a:p>
            <a:r>
              <a:rPr lang="it-IT" sz="3200" b="1" dirty="0">
                <a:solidFill>
                  <a:srgbClr val="3333FF"/>
                </a:solidFill>
              </a:rPr>
              <a:t>Classi 5</a:t>
            </a:r>
          </a:p>
        </p:txBody>
      </p:sp>
    </p:spTree>
    <p:extLst>
      <p:ext uri="{BB962C8B-B14F-4D97-AF65-F5344CB8AC3E}">
        <p14:creationId xmlns:p14="http://schemas.microsoft.com/office/powerpoint/2010/main" val="262150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D96608C-9733-48E1-AA2D-1B5835F3B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44" y="960793"/>
            <a:ext cx="10097311" cy="6311985"/>
          </a:xfrm>
          <a:prstGeom prst="rect">
            <a:avLst/>
          </a:prstGeom>
        </p:spPr>
      </p:pic>
      <p:sp>
        <p:nvSpPr>
          <p:cNvPr id="6" name="Fumetto: ovale 5">
            <a:extLst>
              <a:ext uri="{FF2B5EF4-FFF2-40B4-BE49-F238E27FC236}">
                <a16:creationId xmlns:a16="http://schemas.microsoft.com/office/drawing/2014/main" id="{AC8A60A1-D6AF-47EF-A011-E20AA8E6BD04}"/>
              </a:ext>
            </a:extLst>
          </p:cNvPr>
          <p:cNvSpPr/>
          <p:nvPr/>
        </p:nvSpPr>
        <p:spPr>
          <a:xfrm>
            <a:off x="1047344" y="197963"/>
            <a:ext cx="3469215" cy="2318994"/>
          </a:xfrm>
          <a:prstGeom prst="wedgeEllipseCallout">
            <a:avLst>
              <a:gd name="adj1" fmla="val 121969"/>
              <a:gd name="adj2" fmla="val 63202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Ciao a tutti!</a:t>
            </a:r>
          </a:p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Leggete con attenzione il testo nella prossima slide e seguite le indicazioni di lavoro.   </a:t>
            </a:r>
          </a:p>
        </p:txBody>
      </p:sp>
    </p:spTree>
    <p:extLst>
      <p:ext uri="{BB962C8B-B14F-4D97-AF65-F5344CB8AC3E}">
        <p14:creationId xmlns:p14="http://schemas.microsoft.com/office/powerpoint/2010/main" val="334781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FD1D6E-11BA-4722-84F8-F9B2D4EAF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814"/>
            <a:ext cx="10515600" cy="671823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Microbo a chi? </a:t>
            </a:r>
            <a:br>
              <a:rPr lang="it-IT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tuffo in un mondo invisibile!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20832D-2CEF-4ADF-89B7-FAF88D998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8638"/>
            <a:ext cx="10515600" cy="578726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microbo è un organismo di dimensioni microscopiche (si dice che è un microrganismo)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Generalmente, con il termine “microbi” si fa riferimento ai </a:t>
            </a:r>
            <a:r>
              <a:rPr lang="it-IT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microrganismi 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grado di causare malattie.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ambito medico questi microrganismi sono definiti microrganismi </a:t>
            </a:r>
            <a:r>
              <a:rPr lang="it-IT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patogeni 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tutti i microrganismi causano malattie e alcuni di essi sono, invece, necessari all’uomo per mantenere un ottimale stato di salute e sono  indispensabili in natura e nei processi produttivi, per esempio, nel settore alimentare, </a:t>
            </a:r>
            <a:r>
              <a:rPr lang="it-IT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biomedico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veterinario, biotecnologico e industriale.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corpo umano ospita numerosi batteri e alcuni funghi e parassiti, che si trovano sulla pelle, all’interno delle cavità nasali e della bocca, nel tratto intestinale e nelle vie urinarie.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L’insieme di questi microrganismi viene definito </a:t>
            </a:r>
            <a:r>
              <a:rPr lang="it-IT" sz="2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microbioma.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8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8979" y="590155"/>
            <a:ext cx="1087432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presenza equilibrata di questi microrganismi è di cruciale importanza,</a:t>
            </a:r>
          </a:p>
          <a:p>
            <a:pPr lvl="0" algn="just">
              <a:lnSpc>
                <a:spcPct val="150000"/>
              </a:lnSpc>
            </a:pP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solo per il nostro sistema immunitario, ma anche per alcune funzioni del </a:t>
            </a:r>
            <a:r>
              <a:rPr lang="it-IT" sz="2400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metabolismo</a:t>
            </a: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lvl="0" algn="just">
              <a:lnSpc>
                <a:spcPct val="150000"/>
              </a:lnSpc>
            </a:pP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la digestione dei cibi ingeriti e per la protezione contro i microrganismi patogeni.</a:t>
            </a:r>
          </a:p>
          <a:p>
            <a:pPr lvl="0" algn="just">
              <a:lnSpc>
                <a:spcPct val="150000"/>
              </a:lnSpc>
            </a:pPr>
            <a:r>
              <a:rPr lang="it-IT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 possibile suddividere i microrganismi in quattro gruppi principali: • Virus • Batteri • Funghi • </a:t>
            </a:r>
            <a:r>
              <a:rPr lang="it-IT" sz="2400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Protozoi</a:t>
            </a:r>
          </a:p>
          <a:p>
            <a:pPr lvl="0">
              <a:lnSpc>
                <a:spcPct val="150000"/>
              </a:lnSpc>
            </a:pPr>
            <a:endParaRPr lang="it-IT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it-IT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vuoi sapere di più? Guarda bene i video a questi indirizzi</a:t>
            </a:r>
          </a:p>
          <a:p>
            <a:pPr lvl="0"/>
            <a:r>
              <a:rPr lang="it-IT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https://www.youtube.com/watch?v=Y8M42DvQC58</a:t>
            </a:r>
          </a:p>
          <a:p>
            <a:pPr lvl="0"/>
            <a:endParaRPr lang="it-IT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it-IT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https://www.ebookscuola.com/microrganismi</a:t>
            </a:r>
            <a:endParaRPr lang="it-IT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reccia circolare a sinistra 2">
            <a:extLst>
              <a:ext uri="{FF2B5EF4-FFF2-40B4-BE49-F238E27FC236}">
                <a16:creationId xmlns:a16="http://schemas.microsoft.com/office/drawing/2014/main" id="{F3AD5BC5-9734-4BC1-AE2E-A0BD659B5DA2}"/>
              </a:ext>
            </a:extLst>
          </p:cNvPr>
          <p:cNvSpPr/>
          <p:nvPr/>
        </p:nvSpPr>
        <p:spPr>
          <a:xfrm>
            <a:off x="9243157" y="4604287"/>
            <a:ext cx="798820" cy="1089215"/>
          </a:xfrm>
          <a:prstGeom prst="curvedLeftArrow">
            <a:avLst>
              <a:gd name="adj1" fmla="val 3608"/>
              <a:gd name="adj2" fmla="val 45484"/>
              <a:gd name="adj3" fmla="val 5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2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5521D7-B5FA-4B69-B10C-42E433F1C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8186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Copiate le domande sul quadernone e rispondete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995822-04B8-449F-AA56-F2021A645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5322567"/>
          </a:xfrm>
        </p:spPr>
        <p:txBody>
          <a:bodyPr>
            <a:normAutofit/>
          </a:bodyPr>
          <a:lstStyle/>
          <a:p>
            <a:r>
              <a:rPr lang="it-IT" dirty="0"/>
              <a:t>Che cos’è un microbo?</a:t>
            </a:r>
          </a:p>
          <a:p>
            <a:r>
              <a:rPr lang="it-IT" dirty="0"/>
              <a:t>Come vengono definiti i microrganismi in grado di causare malattie?</a:t>
            </a:r>
          </a:p>
          <a:p>
            <a:r>
              <a:rPr lang="it-IT" dirty="0"/>
              <a:t>Tutti i microrganismi causano malattie?</a:t>
            </a:r>
          </a:p>
          <a:p>
            <a:r>
              <a:rPr lang="it-IT" dirty="0"/>
              <a:t>Dove si trovano sul nostro corpo?</a:t>
            </a:r>
          </a:p>
          <a:p>
            <a:r>
              <a:rPr lang="it-IT" dirty="0"/>
              <a:t>Come si chiama l’insieme di questi microrganismi?</a:t>
            </a:r>
          </a:p>
          <a:p>
            <a:r>
              <a:rPr lang="it-IT" dirty="0"/>
              <a:t>Come è possibile suddividere i microrganismi?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Dopo aver risposto, provate a cercare sul vocabolario i termini sottolineati nel testo e segnate sul quaderno le definizioni </a:t>
            </a:r>
          </a:p>
          <a:p>
            <a:pPr marL="0" indent="0">
              <a:buNone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Scrivete sul quaderno l’alfabeto in ordine con anche le lettere straniere e mettete in ordine i termini sottolineali nel testo.</a:t>
            </a:r>
          </a:p>
          <a:p>
            <a:pPr marL="0" indent="0">
              <a:buNone/>
            </a:pP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C826E127-8B33-439E-B82D-7253CD14A59C}"/>
              </a:ext>
            </a:extLst>
          </p:cNvPr>
          <p:cNvSpPr/>
          <p:nvPr/>
        </p:nvSpPr>
        <p:spPr>
          <a:xfrm>
            <a:off x="155643" y="5038929"/>
            <a:ext cx="544748" cy="32101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9D4F0A61-1D5B-4656-9D72-046872293DE2}"/>
              </a:ext>
            </a:extLst>
          </p:cNvPr>
          <p:cNvSpPr/>
          <p:nvPr/>
        </p:nvSpPr>
        <p:spPr>
          <a:xfrm>
            <a:off x="155643" y="5702029"/>
            <a:ext cx="544748" cy="32101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783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3333FF"/>
                </a:solidFill>
              </a:rPr>
              <a:t>Nel video hai potuto notare dei </a:t>
            </a:r>
            <a:r>
              <a:rPr lang="it-IT" b="1" dirty="0" err="1">
                <a:solidFill>
                  <a:srgbClr val="3333FF"/>
                </a:solidFill>
              </a:rPr>
              <a:t>numeroni</a:t>
            </a:r>
            <a:r>
              <a:rPr lang="it-IT" b="1" dirty="0">
                <a:solidFill>
                  <a:srgbClr val="3333FF"/>
                </a:solidFill>
              </a:rPr>
              <a:t> …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9348" r="14627"/>
          <a:stretch/>
        </p:blipFill>
        <p:spPr>
          <a:xfrm rot="16200000">
            <a:off x="4126522" y="416663"/>
            <a:ext cx="3938956" cy="690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1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3333FF"/>
                </a:solidFill>
              </a:rPr>
              <a:t>Ricopia sul quaderno la tabella e inserisci i numeri </a:t>
            </a:r>
          </a:p>
        </p:txBody>
      </p:sp>
      <p:sp>
        <p:nvSpPr>
          <p:cNvPr id="3" name="AutoShape 2" descr="blob:https://web.whatsapp.com/a7a07923-ed55-49cd-8255-d03f3682f2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-629" t="61252" r="629" b="9104"/>
          <a:stretch/>
        </p:blipFill>
        <p:spPr>
          <a:xfrm>
            <a:off x="2672862" y="1690688"/>
            <a:ext cx="8132592" cy="489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8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3333FF"/>
                </a:solidFill>
              </a:rPr>
              <a:t>Ed ora un </a:t>
            </a:r>
            <a:r>
              <a:rPr lang="it-IT" b="1" dirty="0" err="1">
                <a:solidFill>
                  <a:srgbClr val="3333FF"/>
                </a:solidFill>
              </a:rPr>
              <a:t>po</a:t>
            </a:r>
            <a:r>
              <a:rPr lang="it-IT" b="1" dirty="0">
                <a:solidFill>
                  <a:srgbClr val="3333FF"/>
                </a:solidFill>
              </a:rPr>
              <a:t> di inglese…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29" y="365125"/>
            <a:ext cx="5009271" cy="647678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39151" y="2039815"/>
            <a:ext cx="58568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Copia</a:t>
            </a:r>
            <a:r>
              <a:rPr lang="en-US" sz="2800" dirty="0"/>
              <a:t> e </a:t>
            </a:r>
            <a:r>
              <a:rPr lang="en-US" sz="2800" dirty="0" err="1"/>
              <a:t>memorizza</a:t>
            </a:r>
            <a:r>
              <a:rPr lang="en-US" sz="2800" dirty="0"/>
              <a:t> le </a:t>
            </a:r>
            <a:r>
              <a:rPr lang="en-US" sz="2800" dirty="0" err="1"/>
              <a:t>azioni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Trascrivi</a:t>
            </a:r>
            <a:r>
              <a:rPr lang="en-US" sz="2800" dirty="0"/>
              <a:t> </a:t>
            </a:r>
            <a:r>
              <a:rPr lang="en-US" sz="2800" dirty="0" err="1"/>
              <a:t>sul</a:t>
            </a:r>
            <a:r>
              <a:rPr lang="en-US" sz="2800" dirty="0"/>
              <a:t> </a:t>
            </a:r>
            <a:r>
              <a:rPr lang="en-US" sz="2800" dirty="0" err="1"/>
              <a:t>quaderno</a:t>
            </a:r>
            <a:r>
              <a:rPr lang="en-US" sz="2800" dirty="0"/>
              <a:t> I </a:t>
            </a:r>
            <a:r>
              <a:rPr lang="en-US" sz="2800" dirty="0" err="1"/>
              <a:t>verbi</a:t>
            </a:r>
            <a:r>
              <a:rPr lang="en-US" sz="2800" dirty="0"/>
              <a:t> e </a:t>
            </a:r>
            <a:r>
              <a:rPr lang="en-US" sz="2800" dirty="0" err="1"/>
              <a:t>coniugali</a:t>
            </a:r>
            <a:r>
              <a:rPr lang="en-US" sz="2800" dirty="0"/>
              <a:t> alla </a:t>
            </a:r>
            <a:r>
              <a:rPr lang="en-US" sz="2800" dirty="0" err="1"/>
              <a:t>terza</a:t>
            </a:r>
            <a:r>
              <a:rPr lang="en-US" sz="2800" dirty="0"/>
              <a:t> persona </a:t>
            </a:r>
            <a:r>
              <a:rPr lang="en-US" sz="2800" dirty="0" err="1"/>
              <a:t>singolare</a:t>
            </a:r>
            <a:r>
              <a:rPr lang="en-US" sz="2800" dirty="0"/>
              <a:t>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866705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331762" y="224448"/>
            <a:ext cx="11583573" cy="900967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b="1" dirty="0"/>
              <a:t>Ultima attività</a:t>
            </a:r>
            <a:r>
              <a:rPr lang="it-IT" sz="3100" dirty="0"/>
              <a:t>: </a:t>
            </a:r>
            <a:r>
              <a:rPr lang="it-IT" sz="2200" dirty="0"/>
              <a:t>In questi giorni sei dovuto rimanere a casa per il corona virus;</a:t>
            </a:r>
            <a:br>
              <a:rPr lang="it-IT" sz="2200" dirty="0"/>
            </a:br>
            <a:r>
              <a:rPr lang="it-IT" sz="2200" dirty="0"/>
              <a:t>Disegna un momento che ti è rimasto in mente di questo periodo.</a:t>
            </a:r>
            <a:br>
              <a:rPr lang="it-IT" sz="2000" dirty="0"/>
            </a:br>
            <a:r>
              <a:rPr lang="it-IT" sz="3600" b="1" dirty="0">
                <a:solidFill>
                  <a:srgbClr val="3333FF"/>
                </a:solidFill>
              </a:rPr>
              <a:t>Sei preoccupato?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099" y="1252989"/>
            <a:ext cx="7325236" cy="534712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31762" y="2518117"/>
            <a:ext cx="33340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Ricopia la tabella sul quaderno e completala seguendo le indicazioni</a:t>
            </a:r>
          </a:p>
        </p:txBody>
      </p:sp>
    </p:spTree>
    <p:extLst>
      <p:ext uri="{BB962C8B-B14F-4D97-AF65-F5344CB8AC3E}">
        <p14:creationId xmlns:p14="http://schemas.microsoft.com/office/powerpoint/2010/main" val="21382332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447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di Office</vt:lpstr>
      <vt:lpstr>Insieme più forti!</vt:lpstr>
      <vt:lpstr>Presentazione standard di PowerPoint</vt:lpstr>
      <vt:lpstr>Microbo a chi?  Un tuffo in un mondo invisibile!</vt:lpstr>
      <vt:lpstr>Presentazione standard di PowerPoint</vt:lpstr>
      <vt:lpstr>Copiate le domande sul quadernone e rispondete </vt:lpstr>
      <vt:lpstr>Nel video hai potuto notare dei numeroni …</vt:lpstr>
      <vt:lpstr>Ricopia sul quaderno la tabella e inserisci i numeri </vt:lpstr>
      <vt:lpstr>Ed ora un po di inglese…</vt:lpstr>
      <vt:lpstr>Ultima attività: In questi giorni sei dovuto rimanere a casa per il corona virus; Disegna un momento che ti è rimasto in mente di questo periodo. Sei preoccupato?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vincenzo giordano</dc:creator>
  <cp:lastModifiedBy>Raffaella Castiello</cp:lastModifiedBy>
  <cp:revision>7</cp:revision>
  <dcterms:created xsi:type="dcterms:W3CDTF">2020-10-12T14:37:28Z</dcterms:created>
  <dcterms:modified xsi:type="dcterms:W3CDTF">2020-10-14T04:48:42Z</dcterms:modified>
</cp:coreProperties>
</file>