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1" r:id="rId2"/>
    <p:sldId id="258" r:id="rId3"/>
    <p:sldId id="259" r:id="rId4"/>
    <p:sldId id="260" r:id="rId5"/>
    <p:sldId id="263" r:id="rId6"/>
    <p:sldId id="264" r:id="rId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A72525-910A-49DD-8FCF-4F6CB91E2C3F}" type="datetimeFigureOut">
              <a:rPr lang="it-IT" smtClean="0"/>
              <a:t>29/10/2020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1429D6-BBC3-40EA-84C0-56533A6565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6434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04C3E8-9A03-4C70-80C9-61DD1EAD46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71F442F-2A3C-4C29-8DF4-79DE44F165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474EA71-47AE-4BA1-B42D-A73639AE2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F320-E8A8-47EB-A389-3E22993C2CFF}" type="datetimeFigureOut">
              <a:rPr lang="it-IT" smtClean="0"/>
              <a:t>29/10/2020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E4E0D3E-3D64-43E0-9009-2FCE5A783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DF27F34-0955-494B-911F-0EDE1CD69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753E-878D-4DD5-A7F3-8CEF4A153B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1271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F9DC18-3D22-4F20-A007-DC828E001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1EF220A-BA81-486A-8BE3-96EB681940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2DCA53C-CE0C-47C8-99FD-F381863A6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F320-E8A8-47EB-A389-3E22993C2CFF}" type="datetimeFigureOut">
              <a:rPr lang="it-IT" smtClean="0"/>
              <a:t>29/10/2020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D6C4417-FB13-4259-B51D-10B75931E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A3AAF20-6ECD-4609-83F9-181E24511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753E-878D-4DD5-A7F3-8CEF4A153B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5652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71BECD4-3D10-44FB-A096-979E164595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215A592-7A9F-41C1-AF73-304C15EEDE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037BD9D-4F87-4982-BDB8-D37C8C207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F320-E8A8-47EB-A389-3E22993C2CFF}" type="datetimeFigureOut">
              <a:rPr lang="it-IT" smtClean="0"/>
              <a:t>29/10/2020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920D8B8-5FFC-41D0-AB6C-80F7102BF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1530C0E-2033-405B-94B5-D327E33C0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753E-878D-4DD5-A7F3-8CEF4A153B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78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8F0F6D-EB40-4816-8A2D-6B4314E87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C96AAB-4791-4005-BA8F-C897BAC712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168150C-8424-49FE-BEF0-F0A21EE8E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F320-E8A8-47EB-A389-3E22993C2CFF}" type="datetimeFigureOut">
              <a:rPr lang="it-IT" smtClean="0"/>
              <a:t>29/10/2020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5B561CD-82EA-4E22-8361-43CFB56B0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119F15C-2F03-4323-85E6-C821F7F87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753E-878D-4DD5-A7F3-8CEF4A153B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2787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5C23F7-3775-4BD3-9396-43E511306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A572545-91E5-41ED-9566-527985F38C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E99129B-8F7E-4EF9-94E9-ACF47DB16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F320-E8A8-47EB-A389-3E22993C2CFF}" type="datetimeFigureOut">
              <a:rPr lang="it-IT" smtClean="0"/>
              <a:t>29/10/2020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7C4C619-72A5-4E30-9AE9-621E39BB2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6AA273B-6397-4B9B-945B-CB7B78F1C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753E-878D-4DD5-A7F3-8CEF4A153B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7004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23ECCF-6D87-4124-8936-59CDDA82C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C1B634F-77FA-43C7-BBCD-56E5F1BCFA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1BD8F0F-AF16-4C2E-A88E-0868C1BA34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EAAF8A9-9077-499F-8F95-F017FA872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F320-E8A8-47EB-A389-3E22993C2CFF}" type="datetimeFigureOut">
              <a:rPr lang="it-IT" smtClean="0"/>
              <a:t>29/10/2020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6BD4432-AF6D-404C-806D-B74C76DCE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AB6DC96-3444-40D3-912D-379471392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753E-878D-4DD5-A7F3-8CEF4A153B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8345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4F59D3-F9A1-4B6B-9430-8B5F77A7A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FB7A9DF-4B60-4F8B-832C-5B4462103B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C101762-3D99-4D86-BB0A-2C78377D6B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A8D699E-4A77-4010-9180-D24996D224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E74F728-0AC3-4D44-A8EC-F3269FB742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90893C7-7148-49F4-8182-EC62A6633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F320-E8A8-47EB-A389-3E22993C2CFF}" type="datetimeFigureOut">
              <a:rPr lang="it-IT" smtClean="0"/>
              <a:t>29/10/2020</a:t>
            </a:fld>
            <a:endParaRPr lang="it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9133B71-B8B7-47B6-973E-C73AB863C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97CAC9A-0A20-4217-8185-BA9C26F5F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753E-878D-4DD5-A7F3-8CEF4A153B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8126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E00677-9374-45C7-B1B1-E44115D64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B4CF70A-7E6F-48C6-AAF2-987A9802E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F320-E8A8-47EB-A389-3E22993C2CFF}" type="datetimeFigureOut">
              <a:rPr lang="it-IT" smtClean="0"/>
              <a:t>29/10/2020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D619967-DE9A-4005-8177-9A33E46B2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07F25F3-BA73-45A5-8B3A-85FE86D52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753E-878D-4DD5-A7F3-8CEF4A153B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6220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3FE8E7F-BB57-41E5-BC4A-4AE704699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F320-E8A8-47EB-A389-3E22993C2CFF}" type="datetimeFigureOut">
              <a:rPr lang="it-IT" smtClean="0"/>
              <a:t>29/10/2020</a:t>
            </a:fld>
            <a:endParaRPr lang="it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309C5B4-1545-4FEE-A442-64D4B21BA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BCE05E7-A5D4-4C16-8465-58241E81F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753E-878D-4DD5-A7F3-8CEF4A153B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2418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2BB018-8EE9-4BED-BAA6-B7ECFE49D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B6215F1-CFDF-4E00-B2A7-F75FC0E84A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0356CB9-5DA9-4371-A105-C63C5A7ADA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338EF53-D160-4B0C-82F2-A1F22D231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F320-E8A8-47EB-A389-3E22993C2CFF}" type="datetimeFigureOut">
              <a:rPr lang="it-IT" smtClean="0"/>
              <a:t>29/10/2020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BCD9F6B-7517-4088-98EB-753F52333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5CFDA89-4EBD-4C66-9A29-E9E497250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753E-878D-4DD5-A7F3-8CEF4A153B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3930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E0CABD-63BA-41E0-B7C7-5926B8713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6CD2E11-55B2-4996-B20B-02883A995E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7600380-FF45-447A-A047-2AABE9D3D5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4457C58-1DFD-46E9-9529-12419BD9A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F320-E8A8-47EB-A389-3E22993C2CFF}" type="datetimeFigureOut">
              <a:rPr lang="it-IT" smtClean="0"/>
              <a:t>29/10/2020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AC4FA0E-9AB3-41D8-AA71-99E6C2F29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F60318C-D042-4E40-A7DF-54C9E1CB5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9753E-878D-4DD5-A7F3-8CEF4A153B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3098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4327EF5-9390-4415-8A57-58E7600A1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7C1D357-4488-4969-B450-E502571F30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783973C-C06A-410E-B140-29B00BF77D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6F320-E8A8-47EB-A389-3E22993C2CFF}" type="datetimeFigureOut">
              <a:rPr lang="it-IT" smtClean="0"/>
              <a:t>29/10/2020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07F96FB-E91F-4431-87BC-1EB0278229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296B2A4-04A1-4C6F-92CC-972A8B4CEB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9753E-878D-4DD5-A7F3-8CEF4A153B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5488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hyperlink" Target="https://www.pexels.com/it-it/foto/alberi-bordo-del-bosco-campo-cielo-35778/" TargetMode="Externa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hyperlink" Target="https://oltreilcancello.wordpress.com/tag/ottobre/page/2/" TargetMode="Externa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www.wired.it/scienza/spazio/2016/09/21/oggi-no-primo-giorno-autunno/" TargetMode="Externa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5.jpg"/><Relationship Id="rId5" Type="http://schemas.openxmlformats.org/officeDocument/2006/relationships/hyperlink" Target="https://bardo-lusevera-news.blogspot.com/2015/09/taipana-dice-no-allo-statuto-uti-tipana.html" TargetMode="Externa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-nd/3.0/" TargetMode="External"/><Relationship Id="rId3" Type="http://schemas.openxmlformats.org/officeDocument/2006/relationships/slideLayout" Target="../slideLayouts/slideLayout5.xml"/><Relationship Id="rId7" Type="http://schemas.openxmlformats.org/officeDocument/2006/relationships/hyperlink" Target="https://www.abruzzo24ore.tv/news/Record-piogge-in-Italia-nella-prima-meta-di-settembre-il-127-in-piu-delle-precipitazioni/183086.htm" TargetMode="Externa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7.jpg"/><Relationship Id="rId5" Type="http://schemas.openxmlformats.org/officeDocument/2006/relationships/hyperlink" Target="https://hanabitemple.blogspot.com/2016/07/la-stagione-delle-piogge.html" TargetMode="External"/><Relationship Id="rId4" Type="http://schemas.openxmlformats.org/officeDocument/2006/relationships/image" Target="../media/image6.jpg"/><Relationship Id="rId9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3B084050-E9F2-42E9-8E01-1A111F5338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5725984" y="1783088"/>
            <a:ext cx="5814062" cy="4137384"/>
          </a:xfr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D8A2083B-5BE4-4B0B-A737-9B77309A217E}"/>
              </a:ext>
            </a:extLst>
          </p:cNvPr>
          <p:cNvSpPr txBox="1"/>
          <p:nvPr/>
        </p:nvSpPr>
        <p:spPr>
          <a:xfrm>
            <a:off x="5638800" y="2583872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4000" i="1" dirty="0">
              <a:solidFill>
                <a:srgbClr val="C00000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EA7745AC-40B2-46DC-A43C-7EBA8BE3E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0945"/>
            <a:ext cx="10508673" cy="1330471"/>
          </a:xfrm>
        </p:spPr>
        <p:txBody>
          <a:bodyPr>
            <a:normAutofit/>
          </a:bodyPr>
          <a:lstStyle/>
          <a:p>
            <a:r>
              <a:rPr lang="it-IT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Welcome </a:t>
            </a:r>
            <a:r>
              <a:rPr lang="it-IT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Autumn</a:t>
            </a:r>
            <a:r>
              <a:rPr lang="it-IT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r>
              <a:rPr lang="it-IT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(benvenuto Autunno)</a:t>
            </a:r>
            <a:endParaRPr lang="it-IT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CD826CC6-508F-437B-BF72-697C4A12C75B}"/>
              </a:ext>
            </a:extLst>
          </p:cNvPr>
          <p:cNvSpPr txBox="1"/>
          <p:nvPr/>
        </p:nvSpPr>
        <p:spPr>
          <a:xfrm>
            <a:off x="5902036" y="6082145"/>
            <a:ext cx="62899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Classe terza </a:t>
            </a:r>
            <a:r>
              <a:rPr lang="it-IT" sz="2400" dirty="0" err="1"/>
              <a:t>sez.C</a:t>
            </a:r>
            <a:r>
              <a:rPr lang="it-IT" sz="2400" dirty="0"/>
              <a:t> </a:t>
            </a:r>
            <a:r>
              <a:rPr lang="it-IT" sz="2400" dirty="0" err="1"/>
              <a:t>doc.Teresa</a:t>
            </a:r>
            <a:r>
              <a:rPr lang="it-IT" sz="2400" dirty="0"/>
              <a:t> Calabria-Giuseppina Palladino-Anna Festa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4368F12E-DE2D-478C-A1BA-C22A6590187B}"/>
              </a:ext>
            </a:extLst>
          </p:cNvPr>
          <p:cNvSpPr txBox="1"/>
          <p:nvPr/>
        </p:nvSpPr>
        <p:spPr>
          <a:xfrm>
            <a:off x="1" y="1621416"/>
            <a:ext cx="56803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800" dirty="0"/>
          </a:p>
          <a:p>
            <a:r>
              <a:rPr lang="it-IT" sz="2800" dirty="0"/>
              <a:t>Look </a:t>
            </a:r>
            <a:r>
              <a:rPr lang="it-IT" sz="2800" dirty="0" err="1"/>
              <a:t>at</a:t>
            </a:r>
            <a:r>
              <a:rPr lang="it-IT" sz="2800" dirty="0"/>
              <a:t> </a:t>
            </a:r>
            <a:r>
              <a:rPr lang="it-IT" sz="2800" dirty="0" err="1"/>
              <a:t>this</a:t>
            </a:r>
            <a:r>
              <a:rPr lang="it-IT" sz="2800" dirty="0"/>
              <a:t> picture and </a:t>
            </a:r>
            <a:r>
              <a:rPr lang="it-IT" sz="2800" dirty="0" err="1"/>
              <a:t>answer</a:t>
            </a:r>
            <a:endParaRPr lang="it-IT" sz="2800" dirty="0"/>
          </a:p>
          <a:p>
            <a:r>
              <a:rPr lang="it-IT" sz="2800" dirty="0"/>
              <a:t>Guarda questa immagine e rispondi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xmlns="" id="{8926123C-689D-44EA-AB31-9046C3EA8302}"/>
              </a:ext>
            </a:extLst>
          </p:cNvPr>
          <p:cNvSpPr txBox="1"/>
          <p:nvPr/>
        </p:nvSpPr>
        <p:spPr>
          <a:xfrm>
            <a:off x="119396" y="3566243"/>
            <a:ext cx="56803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err="1">
                <a:solidFill>
                  <a:srgbClr val="C00000"/>
                </a:solidFill>
              </a:rPr>
              <a:t>What</a:t>
            </a:r>
            <a:r>
              <a:rPr lang="it-IT" sz="3200" dirty="0">
                <a:solidFill>
                  <a:srgbClr val="C00000"/>
                </a:solidFill>
              </a:rPr>
              <a:t> season </a:t>
            </a:r>
            <a:r>
              <a:rPr lang="it-IT" sz="3200" dirty="0" err="1">
                <a:solidFill>
                  <a:srgbClr val="C00000"/>
                </a:solidFill>
              </a:rPr>
              <a:t>is</a:t>
            </a:r>
            <a:r>
              <a:rPr lang="it-IT" sz="3200" dirty="0">
                <a:solidFill>
                  <a:srgbClr val="C00000"/>
                </a:solidFill>
              </a:rPr>
              <a:t> </a:t>
            </a:r>
            <a:r>
              <a:rPr lang="it-IT" sz="3200" dirty="0" err="1">
                <a:solidFill>
                  <a:srgbClr val="C00000"/>
                </a:solidFill>
              </a:rPr>
              <a:t>it</a:t>
            </a:r>
            <a:r>
              <a:rPr lang="it-IT" sz="3200" dirty="0">
                <a:solidFill>
                  <a:srgbClr val="C00000"/>
                </a:solidFill>
              </a:rPr>
              <a:t>? </a:t>
            </a:r>
          </a:p>
          <a:p>
            <a:r>
              <a:rPr lang="it-IT" sz="3200" dirty="0">
                <a:solidFill>
                  <a:srgbClr val="C00000"/>
                </a:solidFill>
              </a:rPr>
              <a:t> </a:t>
            </a:r>
            <a:r>
              <a:rPr lang="it-IT" sz="2800" dirty="0"/>
              <a:t>Che stagione è?</a:t>
            </a:r>
            <a:r>
              <a:rPr lang="it-IT" sz="3200" dirty="0">
                <a:solidFill>
                  <a:srgbClr val="C00000"/>
                </a:solidFill>
              </a:rPr>
              <a:t>                                                                                                                                          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92D2BE8D-BA1B-4C8A-84E7-635A25DFFBB3}"/>
              </a:ext>
            </a:extLst>
          </p:cNvPr>
          <p:cNvSpPr txBox="1"/>
          <p:nvPr/>
        </p:nvSpPr>
        <p:spPr>
          <a:xfrm>
            <a:off x="5638800" y="3068782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59B30375-0BE7-4139-B7E4-98395E0DFCCC}"/>
              </a:ext>
            </a:extLst>
          </p:cNvPr>
          <p:cNvSpPr txBox="1"/>
          <p:nvPr/>
        </p:nvSpPr>
        <p:spPr>
          <a:xfrm>
            <a:off x="554182" y="4917946"/>
            <a:ext cx="44057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i="1" dirty="0">
                <a:solidFill>
                  <a:srgbClr val="FF0000"/>
                </a:solidFill>
              </a:rPr>
              <a:t>AUTUMN</a:t>
            </a:r>
          </a:p>
        </p:txBody>
      </p:sp>
      <p:pic>
        <p:nvPicPr>
          <p:cNvPr id="2" name="Audio registrato">
            <a:hlinkClick r:id="" action="ppaction://media"/>
            <a:extLst>
              <a:ext uri="{FF2B5EF4-FFF2-40B4-BE49-F238E27FC236}">
                <a16:creationId xmlns:a16="http://schemas.microsoft.com/office/drawing/2014/main" xmlns="" id="{001AC3B2-FC56-4A6E-93B9-2A90C12ACF2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03429" y="5099328"/>
            <a:ext cx="487363" cy="487363"/>
          </a:xfrm>
          <a:prstGeom prst="rect">
            <a:avLst/>
          </a:prstGeom>
          <a:solidFill>
            <a:schemeClr val="accent2"/>
          </a:solidFill>
        </p:spPr>
      </p:pic>
    </p:spTree>
    <p:extLst>
      <p:ext uri="{BB962C8B-B14F-4D97-AF65-F5344CB8AC3E}">
        <p14:creationId xmlns:p14="http://schemas.microsoft.com/office/powerpoint/2010/main" val="178288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83158F88-7958-48D7-84BA-6A4E0969D0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4306310" y="120502"/>
            <a:ext cx="7739489" cy="4351338"/>
          </a:xfr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1C38BF3A-7C1C-479E-9C50-5586B9A142DE}"/>
              </a:ext>
            </a:extLst>
          </p:cNvPr>
          <p:cNvSpPr txBox="1"/>
          <p:nvPr/>
        </p:nvSpPr>
        <p:spPr>
          <a:xfrm>
            <a:off x="5638800" y="2763982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800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DE2B819E-4573-496C-A8A3-278782BAF3AB}"/>
              </a:ext>
            </a:extLst>
          </p:cNvPr>
          <p:cNvSpPr txBox="1"/>
          <p:nvPr/>
        </p:nvSpPr>
        <p:spPr>
          <a:xfrm flipV="1">
            <a:off x="9965744" y="1690688"/>
            <a:ext cx="161929" cy="134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xmlns="" id="{F8AC7DB7-ECD1-4F38-8705-4D697E7EFE94}"/>
              </a:ext>
            </a:extLst>
          </p:cNvPr>
          <p:cNvSpPr txBox="1"/>
          <p:nvPr/>
        </p:nvSpPr>
        <p:spPr>
          <a:xfrm>
            <a:off x="110836" y="1950742"/>
            <a:ext cx="38515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/>
              <a:t>Cosa vedi nell’immagine?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D7A13100-3B96-4001-B47B-F0C0C24CE9C3}"/>
              </a:ext>
            </a:extLst>
          </p:cNvPr>
          <p:cNvSpPr txBox="1"/>
          <p:nvPr/>
        </p:nvSpPr>
        <p:spPr>
          <a:xfrm>
            <a:off x="332508" y="3565538"/>
            <a:ext cx="279861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i="1" dirty="0">
                <a:solidFill>
                  <a:srgbClr val="FF0000"/>
                </a:solidFill>
              </a:rPr>
              <a:t>Leaves </a:t>
            </a:r>
            <a:r>
              <a:rPr lang="it-IT" sz="4400" dirty="0"/>
              <a:t>Foglie</a:t>
            </a:r>
            <a:r>
              <a:rPr lang="it-IT" sz="4400" i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xmlns="" id="{6C2BB73E-1AED-430B-8AC5-FE0EAD861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441468"/>
            <a:ext cx="4332145" cy="1183259"/>
          </a:xfrm>
        </p:spPr>
        <p:txBody>
          <a:bodyPr>
            <a:normAutofit fontScale="90000"/>
          </a:bodyPr>
          <a:lstStyle/>
          <a:p>
            <a:r>
              <a:rPr lang="it-IT" dirty="0" err="1">
                <a:solidFill>
                  <a:srgbClr val="C00000"/>
                </a:solidFill>
              </a:rPr>
              <a:t>What</a:t>
            </a:r>
            <a:r>
              <a:rPr lang="it-IT" dirty="0">
                <a:solidFill>
                  <a:srgbClr val="C00000"/>
                </a:solidFill>
              </a:rPr>
              <a:t> do </a:t>
            </a:r>
            <a:r>
              <a:rPr lang="it-IT" dirty="0" err="1">
                <a:solidFill>
                  <a:srgbClr val="C00000"/>
                </a:solidFill>
              </a:rPr>
              <a:t>you</a:t>
            </a:r>
            <a:r>
              <a:rPr lang="it-IT" dirty="0">
                <a:solidFill>
                  <a:srgbClr val="C00000"/>
                </a:solidFill>
              </a:rPr>
              <a:t> </a:t>
            </a:r>
            <a:r>
              <a:rPr lang="it-IT" dirty="0" err="1">
                <a:solidFill>
                  <a:srgbClr val="C00000"/>
                </a:solidFill>
              </a:rPr>
              <a:t>see</a:t>
            </a:r>
            <a:r>
              <a:rPr lang="it-IT" dirty="0">
                <a:solidFill>
                  <a:srgbClr val="C00000"/>
                </a:solidFill>
              </a:rPr>
              <a:t> in </a:t>
            </a:r>
            <a:r>
              <a:rPr lang="it-IT" dirty="0" err="1">
                <a:solidFill>
                  <a:srgbClr val="C00000"/>
                </a:solidFill>
              </a:rPr>
              <a:t>this</a:t>
            </a:r>
            <a:r>
              <a:rPr lang="it-IT" dirty="0">
                <a:solidFill>
                  <a:srgbClr val="C00000"/>
                </a:solidFill>
              </a:rPr>
              <a:t> picture?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xmlns="" id="{82D39536-8835-4043-96F0-16BC8424A1F6}"/>
              </a:ext>
            </a:extLst>
          </p:cNvPr>
          <p:cNvSpPr txBox="1"/>
          <p:nvPr/>
        </p:nvSpPr>
        <p:spPr>
          <a:xfrm>
            <a:off x="298780" y="4951696"/>
            <a:ext cx="11739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u="sng" dirty="0" err="1">
                <a:solidFill>
                  <a:srgbClr val="FF0000"/>
                </a:solidFill>
              </a:rPr>
              <a:t>What</a:t>
            </a:r>
            <a:r>
              <a:rPr lang="it-IT" sz="4000" u="sng" dirty="0">
                <a:solidFill>
                  <a:srgbClr val="FF0000"/>
                </a:solidFill>
              </a:rPr>
              <a:t> color are </a:t>
            </a:r>
            <a:r>
              <a:rPr lang="it-IT" sz="4000" u="sng" dirty="0" err="1">
                <a:solidFill>
                  <a:srgbClr val="FF0000"/>
                </a:solidFill>
              </a:rPr>
              <a:t>they</a:t>
            </a:r>
            <a:r>
              <a:rPr lang="it-IT" sz="4000" u="sng" dirty="0">
                <a:solidFill>
                  <a:srgbClr val="FF0000"/>
                </a:solidFill>
              </a:rPr>
              <a:t>? </a:t>
            </a:r>
            <a:r>
              <a:rPr lang="it-IT" sz="4000" u="sng" dirty="0"/>
              <a:t>Di che colore sono?</a:t>
            </a:r>
            <a:endParaRPr lang="it-IT" sz="4000" u="sng" dirty="0">
              <a:solidFill>
                <a:srgbClr val="FF0000"/>
              </a:solidFill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xmlns="" id="{827287E2-1A00-462F-8F52-0DBE88763710}"/>
              </a:ext>
            </a:extLst>
          </p:cNvPr>
          <p:cNvSpPr txBox="1"/>
          <p:nvPr/>
        </p:nvSpPr>
        <p:spPr>
          <a:xfrm>
            <a:off x="226834" y="5518314"/>
            <a:ext cx="104181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>
                <a:solidFill>
                  <a:srgbClr val="FF0000"/>
                </a:solidFill>
              </a:rPr>
              <a:t>Red rosso</a:t>
            </a:r>
            <a:r>
              <a:rPr lang="it-IT" sz="4000" dirty="0">
                <a:solidFill>
                  <a:srgbClr val="FFC000"/>
                </a:solidFill>
              </a:rPr>
              <a:t> –</a:t>
            </a:r>
            <a:r>
              <a:rPr lang="it-IT" sz="4000" dirty="0" err="1">
                <a:solidFill>
                  <a:srgbClr val="FFC000"/>
                </a:solidFill>
              </a:rPr>
              <a:t>yellow</a:t>
            </a:r>
            <a:r>
              <a:rPr lang="it-IT" sz="4000" dirty="0">
                <a:solidFill>
                  <a:srgbClr val="FFC000"/>
                </a:solidFill>
              </a:rPr>
              <a:t> giallo-</a:t>
            </a:r>
            <a:r>
              <a:rPr lang="it-IT" sz="4000" dirty="0">
                <a:solidFill>
                  <a:srgbClr val="92D050"/>
                </a:solidFill>
              </a:rPr>
              <a:t>green verde-</a:t>
            </a:r>
            <a:r>
              <a:rPr lang="it-IT" sz="4000" dirty="0" err="1">
                <a:solidFill>
                  <a:srgbClr val="FFC000"/>
                </a:solidFill>
              </a:rPr>
              <a:t>orange</a:t>
            </a:r>
            <a:r>
              <a:rPr lang="it-IT" sz="4000" dirty="0">
                <a:solidFill>
                  <a:srgbClr val="FFC000"/>
                </a:solidFill>
              </a:rPr>
              <a:t> arancione-</a:t>
            </a:r>
            <a:r>
              <a:rPr lang="it-IT" sz="4000" dirty="0" err="1">
                <a:solidFill>
                  <a:schemeClr val="accent2">
                    <a:lumMod val="50000"/>
                  </a:schemeClr>
                </a:solidFill>
              </a:rPr>
              <a:t>brown</a:t>
            </a:r>
            <a:r>
              <a:rPr lang="it-IT" sz="4000" dirty="0">
                <a:solidFill>
                  <a:schemeClr val="accent2">
                    <a:lumMod val="50000"/>
                  </a:schemeClr>
                </a:solidFill>
              </a:rPr>
              <a:t> marrone</a:t>
            </a:r>
            <a:endParaRPr lang="it-IT" sz="4000" dirty="0">
              <a:solidFill>
                <a:srgbClr val="FF0000"/>
              </a:solidFill>
            </a:endParaRPr>
          </a:p>
        </p:txBody>
      </p:sp>
      <p:pic>
        <p:nvPicPr>
          <p:cNvPr id="2" name="Audio registrato">
            <a:hlinkClick r:id="" action="ppaction://media"/>
            <a:extLst>
              <a:ext uri="{FF2B5EF4-FFF2-40B4-BE49-F238E27FC236}">
                <a16:creationId xmlns:a16="http://schemas.microsoft.com/office/drawing/2014/main" xmlns="" id="{CD817E05-5163-411E-9347-7A83C18252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475037" y="3417859"/>
            <a:ext cx="487363" cy="487363"/>
          </a:xfrm>
          <a:prstGeom prst="rect">
            <a:avLst/>
          </a:prstGeom>
          <a:solidFill>
            <a:schemeClr val="accent2"/>
          </a:solidFill>
        </p:spPr>
      </p:pic>
    </p:spTree>
    <p:extLst>
      <p:ext uri="{BB962C8B-B14F-4D97-AF65-F5344CB8AC3E}">
        <p14:creationId xmlns:p14="http://schemas.microsoft.com/office/powerpoint/2010/main" val="1591480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A9215D-6D5B-483B-9033-AA62CD3AD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869" y="337351"/>
            <a:ext cx="10534095" cy="1291194"/>
          </a:xfrm>
        </p:spPr>
        <p:txBody>
          <a:bodyPr/>
          <a:lstStyle/>
          <a:p>
            <a:r>
              <a:rPr lang="it-IT" dirty="0">
                <a:solidFill>
                  <a:srgbClr val="FF0000"/>
                </a:solidFill>
              </a:rPr>
              <a:t>How </a:t>
            </a:r>
            <a:r>
              <a:rPr lang="it-IT" dirty="0" err="1">
                <a:solidFill>
                  <a:srgbClr val="FF0000"/>
                </a:solidFill>
              </a:rPr>
              <a:t>many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leaves</a:t>
            </a:r>
            <a:r>
              <a:rPr lang="it-IT" dirty="0">
                <a:solidFill>
                  <a:srgbClr val="FF0000"/>
                </a:solidFill>
              </a:rPr>
              <a:t>? </a:t>
            </a:r>
            <a:r>
              <a:rPr lang="it-IT" dirty="0"/>
              <a:t>Quante foglie?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6D7BDE33-36A1-4235-A0D3-12E3C94459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 flipV="1">
            <a:off x="434832" y="2286000"/>
            <a:ext cx="5235533" cy="2717448"/>
          </a:xfr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03BFFBF7-5B89-4928-96F8-3B57EF847D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6096000" y="2286000"/>
            <a:ext cx="5344859" cy="3006436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B477C7A6-D082-46AF-8C44-B938EE4D19F4}"/>
              </a:ext>
            </a:extLst>
          </p:cNvPr>
          <p:cNvSpPr txBox="1"/>
          <p:nvPr/>
        </p:nvSpPr>
        <p:spPr>
          <a:xfrm>
            <a:off x="5638800" y="29718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3600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48CF68F6-8237-4156-9F30-A6C708969AF3}"/>
              </a:ext>
            </a:extLst>
          </p:cNvPr>
          <p:cNvSpPr txBox="1"/>
          <p:nvPr/>
        </p:nvSpPr>
        <p:spPr>
          <a:xfrm>
            <a:off x="290945" y="5514109"/>
            <a:ext cx="49322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err="1">
                <a:solidFill>
                  <a:srgbClr val="FF0000"/>
                </a:solidFill>
              </a:rPr>
              <a:t>Eight</a:t>
            </a:r>
            <a:r>
              <a:rPr lang="it-IT" sz="4000" dirty="0">
                <a:solidFill>
                  <a:srgbClr val="FF0000"/>
                </a:solidFill>
              </a:rPr>
              <a:t>   </a:t>
            </a:r>
            <a:r>
              <a:rPr lang="it-IT" sz="4000" dirty="0"/>
              <a:t>otto</a:t>
            </a:r>
            <a:endParaRPr lang="it-IT" sz="4000" dirty="0">
              <a:solidFill>
                <a:srgbClr val="FF0000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AB5B458B-BBD6-41D4-9FE7-DCC4E06E4B0C}"/>
              </a:ext>
            </a:extLst>
          </p:cNvPr>
          <p:cNvSpPr txBox="1"/>
          <p:nvPr/>
        </p:nvSpPr>
        <p:spPr>
          <a:xfrm>
            <a:off x="6234545" y="5929745"/>
            <a:ext cx="5344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>
                <a:solidFill>
                  <a:srgbClr val="C00000"/>
                </a:solidFill>
              </a:rPr>
              <a:t>One   </a:t>
            </a:r>
            <a:r>
              <a:rPr lang="it-IT" sz="3600" dirty="0"/>
              <a:t>una</a:t>
            </a:r>
            <a:endParaRPr lang="it-IT" sz="3600" dirty="0">
              <a:solidFill>
                <a:srgbClr val="C00000"/>
              </a:solidFill>
            </a:endParaRPr>
          </a:p>
        </p:txBody>
      </p:sp>
      <p:pic>
        <p:nvPicPr>
          <p:cNvPr id="7" name="Audio registrato">
            <a:hlinkClick r:id="" action="ppaction://media"/>
            <a:extLst>
              <a:ext uri="{FF2B5EF4-FFF2-40B4-BE49-F238E27FC236}">
                <a16:creationId xmlns:a16="http://schemas.microsoft.com/office/drawing/2014/main" xmlns="" id="{E4581C93-A650-4D5F-A673-2F1B1926C7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337698" y="4805073"/>
            <a:ext cx="487363" cy="487363"/>
          </a:xfrm>
          <a:prstGeom prst="rect">
            <a:avLst/>
          </a:prstGeom>
          <a:solidFill>
            <a:schemeClr val="accent2"/>
          </a:solidFill>
        </p:spPr>
      </p:pic>
    </p:spTree>
    <p:extLst>
      <p:ext uri="{BB962C8B-B14F-4D97-AF65-F5344CB8AC3E}">
        <p14:creationId xmlns:p14="http://schemas.microsoft.com/office/powerpoint/2010/main" val="4034313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3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75342D-568C-482D-8F00-9376C35B5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>
                <a:solidFill>
                  <a:srgbClr val="C00000"/>
                </a:solidFill>
              </a:rPr>
              <a:t>What’s</a:t>
            </a:r>
            <a:r>
              <a:rPr lang="it-IT" dirty="0">
                <a:solidFill>
                  <a:srgbClr val="C00000"/>
                </a:solidFill>
              </a:rPr>
              <a:t> the </a:t>
            </a:r>
            <a:r>
              <a:rPr lang="it-IT" dirty="0" err="1">
                <a:solidFill>
                  <a:srgbClr val="C00000"/>
                </a:solidFill>
              </a:rPr>
              <a:t>weather</a:t>
            </a:r>
            <a:r>
              <a:rPr lang="it-IT" dirty="0">
                <a:solidFill>
                  <a:srgbClr val="C00000"/>
                </a:solidFill>
              </a:rPr>
              <a:t> like? </a:t>
            </a:r>
            <a:r>
              <a:rPr lang="it-IT" dirty="0"/>
              <a:t>Com’è il tempo?</a:t>
            </a: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66515E0-889C-411E-9BE6-435A9F11A4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sz="3600" dirty="0" err="1">
                <a:solidFill>
                  <a:srgbClr val="FF0000"/>
                </a:solidFill>
              </a:rPr>
              <a:t>It’s</a:t>
            </a:r>
            <a:r>
              <a:rPr lang="it-IT" sz="3600" dirty="0">
                <a:solidFill>
                  <a:srgbClr val="FF0000"/>
                </a:solidFill>
              </a:rPr>
              <a:t> </a:t>
            </a:r>
            <a:r>
              <a:rPr lang="it-IT" sz="3600" dirty="0" err="1">
                <a:solidFill>
                  <a:srgbClr val="FF0000"/>
                </a:solidFill>
              </a:rPr>
              <a:t>raining</a:t>
            </a:r>
            <a:r>
              <a:rPr lang="it-IT" sz="3600" dirty="0">
                <a:solidFill>
                  <a:srgbClr val="FF0000"/>
                </a:solidFill>
              </a:rPr>
              <a:t>   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7B2E3242-E992-4E15-B9B8-73687F9491D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839788" y="2634984"/>
            <a:ext cx="5157787" cy="3424770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8661DF7-93B6-4EC9-AB70-31645BEE32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it-IT" sz="3600" dirty="0"/>
              <a:t>Sta piovendo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xmlns="" id="{7BE3B00A-2E5C-42E4-A228-69D9C73D1A9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6304204" y="2505075"/>
            <a:ext cx="4919180" cy="3684588"/>
          </a:xfr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xmlns="" id="{8F694101-FAB9-443C-9A4F-E0912064422F}"/>
              </a:ext>
            </a:extLst>
          </p:cNvPr>
          <p:cNvSpPr txBox="1"/>
          <p:nvPr/>
        </p:nvSpPr>
        <p:spPr>
          <a:xfrm>
            <a:off x="839788" y="6059754"/>
            <a:ext cx="515778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>
                <a:hlinkClick r:id="rId5" tooltip="https://hanabitemple.blogspot.com/2016/07/la-stagione-delle-piogge.html"/>
              </a:rPr>
              <a:t>Questa foto</a:t>
            </a:r>
            <a:r>
              <a:rPr lang="it-IT" sz="900"/>
              <a:t> di Autore sconosciuto è concesso in licenza da </a:t>
            </a:r>
            <a:r>
              <a:rPr lang="it-IT" sz="900">
                <a:hlinkClick r:id="rId8" tooltip="https://creativecommons.org/licenses/by-nc-nd/3.0/"/>
              </a:rPr>
              <a:t>CC BY-NC-ND</a:t>
            </a:r>
            <a:endParaRPr lang="it-IT" sz="90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55BFB375-FE0C-4A36-A84F-93A36AF22A7E}"/>
              </a:ext>
            </a:extLst>
          </p:cNvPr>
          <p:cNvSpPr txBox="1"/>
          <p:nvPr/>
        </p:nvSpPr>
        <p:spPr>
          <a:xfrm>
            <a:off x="6304204" y="6189663"/>
            <a:ext cx="49191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>
                <a:hlinkClick r:id="rId7" tooltip="https://www.abruzzo24ore.tv/news/Record-piogge-in-Italia-nella-prima-meta-di-settembre-il-127-in-piu-delle-precipitazioni/183086.htm"/>
              </a:rPr>
              <a:t>Questa foto</a:t>
            </a:r>
            <a:r>
              <a:rPr lang="it-IT" sz="900"/>
              <a:t> di Autore sconosciuto è concesso in licenza da </a:t>
            </a:r>
            <a:r>
              <a:rPr lang="it-IT" sz="900">
                <a:hlinkClick r:id="rId8" tooltip="https://creativecommons.org/licenses/by-nc-nd/3.0/"/>
              </a:rPr>
              <a:t>CC BY-NC-ND</a:t>
            </a:r>
            <a:endParaRPr lang="it-IT" sz="90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9DD79949-4BF2-4EE5-90E7-1F8A6B3C1BE0}"/>
              </a:ext>
            </a:extLst>
          </p:cNvPr>
          <p:cNvSpPr txBox="1"/>
          <p:nvPr/>
        </p:nvSpPr>
        <p:spPr>
          <a:xfrm>
            <a:off x="5638800" y="29718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3600" dirty="0">
              <a:solidFill>
                <a:srgbClr val="FF0000"/>
              </a:solidFill>
            </a:endParaRPr>
          </a:p>
        </p:txBody>
      </p:sp>
      <p:pic>
        <p:nvPicPr>
          <p:cNvPr id="6" name="Audio registrato">
            <a:hlinkClick r:id="" action="ppaction://media"/>
            <a:extLst>
              <a:ext uri="{FF2B5EF4-FFF2-40B4-BE49-F238E27FC236}">
                <a16:creationId xmlns:a16="http://schemas.microsoft.com/office/drawing/2014/main" xmlns="" id="{4CE8145A-21A1-4450-A928-9F0CD2FC45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510212" y="1540141"/>
            <a:ext cx="487363" cy="487363"/>
          </a:xfrm>
          <a:prstGeom prst="rect">
            <a:avLst/>
          </a:prstGeom>
          <a:solidFill>
            <a:schemeClr val="accent2"/>
          </a:solidFill>
        </p:spPr>
      </p:pic>
    </p:spTree>
    <p:extLst>
      <p:ext uri="{BB962C8B-B14F-4D97-AF65-F5344CB8AC3E}">
        <p14:creationId xmlns:p14="http://schemas.microsoft.com/office/powerpoint/2010/main" val="4116586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2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98C9E47D-21C4-4C15-BBCE-CE129F887B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592" y="1867189"/>
            <a:ext cx="4960525" cy="4351338"/>
          </a:xfr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057EB48C-8D8E-4680-AE59-A68871F335BC}"/>
              </a:ext>
            </a:extLst>
          </p:cNvPr>
          <p:cNvSpPr txBox="1"/>
          <p:nvPr/>
        </p:nvSpPr>
        <p:spPr>
          <a:xfrm>
            <a:off x="1025236" y="651164"/>
            <a:ext cx="315342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dirty="0" err="1">
                <a:solidFill>
                  <a:srgbClr val="FF0000"/>
                </a:solidFill>
              </a:rPr>
              <a:t>Autumn</a:t>
            </a:r>
            <a:r>
              <a:rPr lang="it-IT" sz="4400" dirty="0">
                <a:solidFill>
                  <a:srgbClr val="FF0000"/>
                </a:solidFill>
              </a:rPr>
              <a:t> </a:t>
            </a:r>
            <a:r>
              <a:rPr lang="it-IT" sz="4400" dirty="0" err="1">
                <a:solidFill>
                  <a:srgbClr val="FF0000"/>
                </a:solidFill>
              </a:rPr>
              <a:t>fruit</a:t>
            </a:r>
            <a:endParaRPr lang="it-IT" sz="4400" dirty="0">
              <a:solidFill>
                <a:srgbClr val="FF0000"/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9EEC4A94-B5FE-485F-8AC4-662674A7AFD7}"/>
              </a:ext>
            </a:extLst>
          </p:cNvPr>
          <p:cNvSpPr txBox="1"/>
          <p:nvPr/>
        </p:nvSpPr>
        <p:spPr>
          <a:xfrm>
            <a:off x="678425" y="2461736"/>
            <a:ext cx="43918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err="1">
                <a:solidFill>
                  <a:srgbClr val="FFC000"/>
                </a:solidFill>
              </a:rPr>
              <a:t>Pumpkin</a:t>
            </a:r>
            <a:r>
              <a:rPr lang="it-IT" sz="4000" dirty="0">
                <a:solidFill>
                  <a:srgbClr val="FFC000"/>
                </a:solidFill>
              </a:rPr>
              <a:t>    zucca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C8273F5A-668E-4837-85F8-104E53982295}"/>
              </a:ext>
            </a:extLst>
          </p:cNvPr>
          <p:cNvSpPr txBox="1"/>
          <p:nvPr/>
        </p:nvSpPr>
        <p:spPr>
          <a:xfrm>
            <a:off x="625027" y="3259386"/>
            <a:ext cx="3388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>
                <a:solidFill>
                  <a:srgbClr val="FF0000"/>
                </a:solidFill>
              </a:rPr>
              <a:t>Apple     </a:t>
            </a:r>
            <a:r>
              <a:rPr lang="it-IT" sz="4000" dirty="0">
                <a:solidFill>
                  <a:srgbClr val="FF0000"/>
                </a:solidFill>
              </a:rPr>
              <a:t>mela</a:t>
            </a:r>
            <a:endParaRPr lang="it-IT" sz="3600" dirty="0">
              <a:solidFill>
                <a:srgbClr val="FF0000"/>
              </a:solidFill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456EA931-4F1E-48A9-AF5C-C4775D18D6E9}"/>
              </a:ext>
            </a:extLst>
          </p:cNvPr>
          <p:cNvSpPr txBox="1"/>
          <p:nvPr/>
        </p:nvSpPr>
        <p:spPr>
          <a:xfrm>
            <a:off x="678425" y="4111063"/>
            <a:ext cx="3602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err="1">
                <a:solidFill>
                  <a:schemeClr val="accent4">
                    <a:lumMod val="75000"/>
                  </a:schemeClr>
                </a:solidFill>
              </a:rPr>
              <a:t>Pear</a:t>
            </a:r>
            <a:r>
              <a:rPr lang="it-IT" sz="4000" dirty="0">
                <a:solidFill>
                  <a:schemeClr val="accent4">
                    <a:lumMod val="75000"/>
                  </a:schemeClr>
                </a:solidFill>
              </a:rPr>
              <a:t>     pera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xmlns="" id="{CA384981-9240-44E6-91C7-488B5F4DDDCD}"/>
              </a:ext>
            </a:extLst>
          </p:cNvPr>
          <p:cNvSpPr txBox="1"/>
          <p:nvPr/>
        </p:nvSpPr>
        <p:spPr>
          <a:xfrm>
            <a:off x="789709" y="6331527"/>
            <a:ext cx="3602182" cy="221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36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5708D2E2-B025-47B5-8039-86927B49DB97}"/>
              </a:ext>
            </a:extLst>
          </p:cNvPr>
          <p:cNvSpPr txBox="1"/>
          <p:nvPr/>
        </p:nvSpPr>
        <p:spPr>
          <a:xfrm>
            <a:off x="678425" y="4921622"/>
            <a:ext cx="3602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err="1"/>
              <a:t>Grapes</a:t>
            </a:r>
            <a:r>
              <a:rPr lang="it-IT" sz="3600" dirty="0"/>
              <a:t> uva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xmlns="" id="{D83D36C3-F5CE-4BC7-8CA7-136609FF50C4}"/>
              </a:ext>
            </a:extLst>
          </p:cNvPr>
          <p:cNvSpPr txBox="1"/>
          <p:nvPr/>
        </p:nvSpPr>
        <p:spPr>
          <a:xfrm>
            <a:off x="678425" y="5685196"/>
            <a:ext cx="2299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>
                <a:solidFill>
                  <a:schemeClr val="accent2">
                    <a:lumMod val="50000"/>
                  </a:schemeClr>
                </a:solidFill>
              </a:rPr>
              <a:t>Nuts noci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7E0C7772-04B6-4B02-A061-8FF781974062}"/>
              </a:ext>
            </a:extLst>
          </p:cNvPr>
          <p:cNvSpPr txBox="1"/>
          <p:nvPr/>
        </p:nvSpPr>
        <p:spPr>
          <a:xfrm>
            <a:off x="563880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2E5A9EFC-604B-42CA-BEFA-29694DA7F46A}"/>
              </a:ext>
            </a:extLst>
          </p:cNvPr>
          <p:cNvSpPr txBox="1"/>
          <p:nvPr/>
        </p:nvSpPr>
        <p:spPr>
          <a:xfrm>
            <a:off x="9462655" y="3819667"/>
            <a:ext cx="2424545" cy="392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2" name="Audio registrato">
            <a:hlinkClick r:id="" action="ppaction://media"/>
            <a:extLst>
              <a:ext uri="{FF2B5EF4-FFF2-40B4-BE49-F238E27FC236}">
                <a16:creationId xmlns:a16="http://schemas.microsoft.com/office/drawing/2014/main" xmlns="" id="{1F594CB9-BEDA-4D87-81C8-F834BCC2F9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070316" y="1520295"/>
            <a:ext cx="487363" cy="487363"/>
          </a:xfrm>
          <a:prstGeom prst="rect">
            <a:avLst/>
          </a:prstGeom>
          <a:solidFill>
            <a:schemeClr val="accent2"/>
          </a:solidFill>
        </p:spPr>
      </p:pic>
    </p:spTree>
    <p:extLst>
      <p:ext uri="{BB962C8B-B14F-4D97-AF65-F5344CB8AC3E}">
        <p14:creationId xmlns:p14="http://schemas.microsoft.com/office/powerpoint/2010/main" val="120090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BAB95FB8-757A-4124-A514-AA8271EA77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545" y="237957"/>
            <a:ext cx="6143644" cy="5955024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B93580E3-4CAF-46F6-BAA4-1C02A14212AD}"/>
              </a:ext>
            </a:extLst>
          </p:cNvPr>
          <p:cNvSpPr txBox="1"/>
          <p:nvPr/>
        </p:nvSpPr>
        <p:spPr>
          <a:xfrm>
            <a:off x="166255" y="340652"/>
            <a:ext cx="518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i="1" dirty="0">
                <a:solidFill>
                  <a:srgbClr val="FF0000"/>
                </a:solidFill>
              </a:rPr>
              <a:t>HALLOWEEN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3568E0E8-5EBB-48EC-A75A-16946DEC5DA3}"/>
              </a:ext>
            </a:extLst>
          </p:cNvPr>
          <p:cNvSpPr txBox="1"/>
          <p:nvPr/>
        </p:nvSpPr>
        <p:spPr>
          <a:xfrm>
            <a:off x="166255" y="1898073"/>
            <a:ext cx="124690" cy="45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0CBA8856-6139-4FA6-BE05-7766AE478B70}"/>
              </a:ext>
            </a:extLst>
          </p:cNvPr>
          <p:cNvSpPr txBox="1"/>
          <p:nvPr/>
        </p:nvSpPr>
        <p:spPr>
          <a:xfrm>
            <a:off x="290945" y="1524000"/>
            <a:ext cx="41425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>
                <a:solidFill>
                  <a:srgbClr val="FF0000"/>
                </a:solidFill>
              </a:rPr>
              <a:t>The </a:t>
            </a:r>
            <a:r>
              <a:rPr lang="it-IT" sz="3600" dirty="0" err="1">
                <a:solidFill>
                  <a:srgbClr val="FF0000"/>
                </a:solidFill>
              </a:rPr>
              <a:t>witch</a:t>
            </a:r>
            <a:r>
              <a:rPr lang="it-IT" sz="3600" dirty="0">
                <a:solidFill>
                  <a:srgbClr val="FF0000"/>
                </a:solidFill>
              </a:rPr>
              <a:t>  </a:t>
            </a:r>
            <a:r>
              <a:rPr lang="it-IT" sz="3600" dirty="0"/>
              <a:t>la strega</a:t>
            </a:r>
            <a:endParaRPr lang="it-IT" sz="3600" dirty="0">
              <a:solidFill>
                <a:srgbClr val="FF0000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1BF85BE2-DD17-4F42-8D9E-0368120ADBE9}"/>
              </a:ext>
            </a:extLst>
          </p:cNvPr>
          <p:cNvSpPr txBox="1"/>
          <p:nvPr/>
        </p:nvSpPr>
        <p:spPr>
          <a:xfrm>
            <a:off x="290945" y="2479964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>
                <a:solidFill>
                  <a:srgbClr val="FF0000"/>
                </a:solidFill>
              </a:rPr>
              <a:t>The ghost  </a:t>
            </a:r>
            <a:r>
              <a:rPr lang="it-IT" sz="3600" dirty="0"/>
              <a:t>il fantasma</a:t>
            </a:r>
            <a:endParaRPr lang="it-IT" sz="3600" dirty="0">
              <a:solidFill>
                <a:srgbClr val="FF0000"/>
              </a:solidFill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9B6283D5-836C-4DA8-9798-6B8271C2A03B}"/>
              </a:ext>
            </a:extLst>
          </p:cNvPr>
          <p:cNvSpPr txBox="1"/>
          <p:nvPr/>
        </p:nvSpPr>
        <p:spPr>
          <a:xfrm>
            <a:off x="290945" y="3754582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>
                <a:solidFill>
                  <a:srgbClr val="FF0000"/>
                </a:solidFill>
              </a:rPr>
              <a:t>The </a:t>
            </a:r>
            <a:r>
              <a:rPr lang="it-IT" sz="3600" dirty="0" err="1">
                <a:solidFill>
                  <a:srgbClr val="FF0000"/>
                </a:solidFill>
              </a:rPr>
              <a:t>bat</a:t>
            </a:r>
            <a:r>
              <a:rPr lang="it-IT" sz="3600" dirty="0">
                <a:solidFill>
                  <a:srgbClr val="FF0000"/>
                </a:solidFill>
              </a:rPr>
              <a:t>   </a:t>
            </a:r>
            <a:r>
              <a:rPr lang="it-IT" sz="3600" dirty="0"/>
              <a:t>il pipistrello</a:t>
            </a:r>
            <a:endParaRPr lang="it-IT" sz="3600" dirty="0">
              <a:solidFill>
                <a:srgbClr val="FF0000"/>
              </a:solidFill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9340FE4E-4A27-4415-874C-F3B06F09E96C}"/>
              </a:ext>
            </a:extLst>
          </p:cNvPr>
          <p:cNvSpPr txBox="1"/>
          <p:nvPr/>
        </p:nvSpPr>
        <p:spPr>
          <a:xfrm>
            <a:off x="290945" y="5153891"/>
            <a:ext cx="450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>
                <a:solidFill>
                  <a:srgbClr val="FF0000"/>
                </a:solidFill>
              </a:rPr>
              <a:t>The </a:t>
            </a:r>
            <a:r>
              <a:rPr lang="it-IT" sz="3600" dirty="0" err="1">
                <a:solidFill>
                  <a:srgbClr val="FF0000"/>
                </a:solidFill>
              </a:rPr>
              <a:t>monster</a:t>
            </a:r>
            <a:r>
              <a:rPr lang="it-IT" sz="3600" dirty="0">
                <a:solidFill>
                  <a:srgbClr val="FF0000"/>
                </a:solidFill>
              </a:rPr>
              <a:t> </a:t>
            </a:r>
            <a:r>
              <a:rPr lang="it-IT" sz="3600" dirty="0"/>
              <a:t> il mostro</a:t>
            </a:r>
            <a:endParaRPr lang="it-IT" sz="3600" dirty="0">
              <a:solidFill>
                <a:srgbClr val="FF0000"/>
              </a:solidFill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xmlns="" id="{A38DF0B4-729C-472F-8290-454A973F3CB8}"/>
              </a:ext>
            </a:extLst>
          </p:cNvPr>
          <p:cNvSpPr txBox="1"/>
          <p:nvPr/>
        </p:nvSpPr>
        <p:spPr>
          <a:xfrm>
            <a:off x="5597236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xmlns="" id="{A58B1B95-5CDD-48B1-87F7-2A87829EC39C}"/>
              </a:ext>
            </a:extLst>
          </p:cNvPr>
          <p:cNvSpPr txBox="1"/>
          <p:nvPr/>
        </p:nvSpPr>
        <p:spPr>
          <a:xfrm>
            <a:off x="387927" y="6234545"/>
            <a:ext cx="4682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>
                <a:solidFill>
                  <a:srgbClr val="FF0000"/>
                </a:solidFill>
              </a:rPr>
              <a:t>The spider </a:t>
            </a:r>
            <a:r>
              <a:rPr lang="it-IT" sz="3600" dirty="0"/>
              <a:t>  </a:t>
            </a:r>
            <a:r>
              <a:rPr lang="it-IT" sz="3600"/>
              <a:t>il ragno</a:t>
            </a:r>
            <a:endParaRPr lang="it-IT" sz="3600" dirty="0">
              <a:solidFill>
                <a:srgbClr val="FF0000"/>
              </a:solidFill>
            </a:endParaRPr>
          </a:p>
        </p:txBody>
      </p:sp>
      <p:pic>
        <p:nvPicPr>
          <p:cNvPr id="10" name="Audio registrato">
            <a:hlinkClick r:id="" action="ppaction://media"/>
            <a:extLst>
              <a:ext uri="{FF2B5EF4-FFF2-40B4-BE49-F238E27FC236}">
                <a16:creationId xmlns:a16="http://schemas.microsoft.com/office/drawing/2014/main" xmlns="" id="{8C8C2769-F209-4194-B5D2-0B015D85E82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89773" y="506521"/>
            <a:ext cx="487363" cy="487363"/>
          </a:xfrm>
          <a:prstGeom prst="rect">
            <a:avLst/>
          </a:prstGeom>
          <a:solidFill>
            <a:schemeClr val="accent2"/>
          </a:solidFill>
        </p:spPr>
      </p:pic>
    </p:spTree>
    <p:extLst>
      <p:ext uri="{BB962C8B-B14F-4D97-AF65-F5344CB8AC3E}">
        <p14:creationId xmlns:p14="http://schemas.microsoft.com/office/powerpoint/2010/main" val="948826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4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148</Words>
  <Application>Microsoft Office PowerPoint</Application>
  <PresentationFormat>Widescreen</PresentationFormat>
  <Paragraphs>33</Paragraphs>
  <Slides>6</Slides>
  <Notes>0</Notes>
  <HiddenSlides>0</HiddenSlides>
  <MMClips>6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di Office</vt:lpstr>
      <vt:lpstr>Welcome Autumn…(benvenuto Autunno)</vt:lpstr>
      <vt:lpstr>What do you see in this picture?</vt:lpstr>
      <vt:lpstr>How many leaves? Quante foglie?</vt:lpstr>
      <vt:lpstr>What’s the weather like? Com’è il tempo?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Ins. T. Calabria</dc:creator>
  <cp:lastModifiedBy>Anna Festa</cp:lastModifiedBy>
  <cp:revision>10</cp:revision>
  <dcterms:created xsi:type="dcterms:W3CDTF">2020-10-28T18:06:06Z</dcterms:created>
  <dcterms:modified xsi:type="dcterms:W3CDTF">2020-10-29T18:22:53Z</dcterms:modified>
</cp:coreProperties>
</file>