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cational.rai.it/lemma/testi/comunicare/scrivere.htm" TargetMode="Externa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9.xml"/><Relationship Id="rId7" Type="http://schemas.openxmlformats.org/officeDocument/2006/relationships/hyperlink" Target="http://www.educational.rai.it/lemma/testi/comunicare/leggere.htm" TargetMode="External"/><Relationship Id="rId12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://www.educational.rai.it/lemma/testi/conoscere/conoscere.htm" TargetMode="External"/><Relationship Id="rId11" Type="http://schemas.openxmlformats.org/officeDocument/2006/relationships/hyperlink" Target="http://www.educational.rai.it/lemma/testi/segno/sentimento.htm" TargetMode="External"/><Relationship Id="rId5" Type="http://schemas.openxmlformats.org/officeDocument/2006/relationships/image" Target="../media/image2.jpg"/><Relationship Id="rId10" Type="http://schemas.openxmlformats.org/officeDocument/2006/relationships/hyperlink" Target="http://www.educational.rai.it/lemma/testi/conoscere/idea.htm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educational.rai.it/lemma/testi/segno/significato.htm" TargetMode="Externa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video" Target="https://www.youtube.com/embed/5pkXqL_hRFg?feature=oembed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97213A-40FE-4499-8352-F12B0D9010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000" dirty="0"/>
              <a:t>L’ordine alfabetico ed il vocabolario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25C16B7-51E4-4820-9D98-4F9EAEA9B1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it-IT" sz="2000" b="1" dirty="0"/>
              <a:t>Classe III F-Plesso Fra’ Siciliano</a:t>
            </a:r>
          </a:p>
          <a:p>
            <a:r>
              <a:rPr lang="it-IT" sz="2000" b="1" dirty="0"/>
              <a:t>Doc. Pascale Maria Rosaria</a:t>
            </a:r>
          </a:p>
        </p:txBody>
      </p:sp>
    </p:spTree>
    <p:extLst>
      <p:ext uri="{BB962C8B-B14F-4D97-AF65-F5344CB8AC3E}">
        <p14:creationId xmlns:p14="http://schemas.microsoft.com/office/powerpoint/2010/main" val="1679533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999FE9C-D8F9-4F9B-B95B-608C3EF6B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760C7E8-BE48-4A93-B520-3975F7665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581" y="13180"/>
            <a:ext cx="3725324" cy="5017273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5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926387-AA68-471D-B34F-A18CAFB13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3" y="237744"/>
            <a:ext cx="2888344" cy="6672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/>
              <a:t>L’alfabeto</a:t>
            </a:r>
            <a:endParaRPr lang="en-US" sz="320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456DED-3AF8-48E3-BEA8-2C6C75237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4697" y="904973"/>
            <a:ext cx="3297080" cy="581633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buClrTx/>
            </a:pPr>
            <a:r>
              <a:rPr lang="it-IT" sz="1800" dirty="0">
                <a:solidFill>
                  <a:prstClr val="black"/>
                </a:solidFill>
              </a:rPr>
              <a:t> Il termine alfabeto deriva dal latino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alphabetum</a:t>
            </a:r>
            <a:r>
              <a:rPr lang="it-IT" sz="1800" dirty="0">
                <a:solidFill>
                  <a:prstClr val="black"/>
                </a:solidFill>
              </a:rPr>
              <a:t>, a sua volta derivante dal gr. </a:t>
            </a:r>
            <a:r>
              <a:rPr lang="it-IT" sz="1800" dirty="0" err="1">
                <a:solidFill>
                  <a:srgbClr val="FF0000"/>
                </a:solidFill>
              </a:rPr>
              <a:t>alphábētos</a:t>
            </a:r>
            <a:r>
              <a:rPr lang="it-IT" sz="1800" dirty="0">
                <a:solidFill>
                  <a:prstClr val="black"/>
                </a:solidFill>
              </a:rPr>
              <a:t>, per unione del nome delle due prime lettere della serie greca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álpha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>
                <a:solidFill>
                  <a:prstClr val="black"/>
                </a:solidFill>
              </a:rPr>
              <a:t>e </a:t>
            </a:r>
            <a:r>
              <a:rPr lang="it-IT" sz="1800" dirty="0" err="1">
                <a:solidFill>
                  <a:srgbClr val="FF0000"/>
                </a:solidFill>
              </a:rPr>
              <a:t>bêta</a:t>
            </a:r>
            <a:r>
              <a:rPr lang="it-IT" sz="1800" dirty="0">
                <a:solidFill>
                  <a:prstClr val="black"/>
                </a:solidFill>
              </a:rPr>
              <a:t> .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buClrTx/>
            </a:pPr>
            <a:r>
              <a:rPr lang="it-IT" sz="1800" dirty="0">
                <a:solidFill>
                  <a:prstClr val="black"/>
                </a:solidFill>
              </a:rPr>
              <a:t> La parola nasce nella seconda metà sec. XIII .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buClrTx/>
            </a:pPr>
            <a:r>
              <a:rPr lang="it-IT" sz="1800" dirty="0">
                <a:solidFill>
                  <a:prstClr val="black"/>
                </a:solidFill>
              </a:rPr>
              <a:t>Esso è una serie ordinata di segni grafici che </a:t>
            </a:r>
            <a:r>
              <a:rPr lang="it-IT" sz="1800" dirty="0" err="1">
                <a:solidFill>
                  <a:prstClr val="black"/>
                </a:solidFill>
              </a:rPr>
              <a:t>rappresen</a:t>
            </a:r>
            <a:r>
              <a:rPr lang="it-IT" sz="1800" dirty="0">
                <a:solidFill>
                  <a:prstClr val="black"/>
                </a:solidFill>
              </a:rPr>
              <a:t>- tano i suoni di una lingua.</a:t>
            </a:r>
            <a:r>
              <a:rPr lang="it-IT" sz="1800" dirty="0">
                <a:solidFill>
                  <a:srgbClr val="000000"/>
                </a:solidFill>
                <a:latin typeface="Verdana" panose="020B0604030504040204" pitchFamily="34" charset="0"/>
              </a:rPr>
              <a:t> Sapere l’alfabeto vuol dire </a:t>
            </a:r>
            <a:r>
              <a:rPr lang="it-IT" sz="1800" u="sng" dirty="0">
                <a:solidFill>
                  <a:srgbClr val="FF0000"/>
                </a:solidFill>
                <a:latin typeface="Verdan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conoscere</a:t>
            </a:r>
            <a:r>
              <a:rPr lang="it-IT" sz="1800" dirty="0">
                <a:solidFill>
                  <a:srgbClr val="000000"/>
                </a:solidFill>
                <a:latin typeface="Verdana" panose="020B0604030504040204" pitchFamily="34" charset="0"/>
              </a:rPr>
              <a:t> l’elenco ordinato di segni scritti detti lettere, che corrispondono ai suoni della lingua, e quindi saper</a:t>
            </a:r>
            <a:r>
              <a:rPr lang="it-IT" sz="1800" dirty="0">
                <a:solidFill>
                  <a:srgbClr val="FF0000"/>
                </a:solidFill>
                <a:latin typeface="Verdana" panose="020B0604030504040204" pitchFamily="34" charset="0"/>
              </a:rPr>
              <a:t> </a:t>
            </a:r>
            <a:r>
              <a:rPr lang="it-IT" sz="1800" u="sng" dirty="0">
                <a:solidFill>
                  <a:srgbClr val="FF0000"/>
                </a:solidFill>
                <a:latin typeface="Verdana" panose="020B060403050404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leggere</a:t>
            </a:r>
            <a:r>
              <a:rPr lang="it-IT" sz="1800" dirty="0">
                <a:solidFill>
                  <a:srgbClr val="FF0000"/>
                </a:solidFill>
                <a:latin typeface="Verdana" panose="020B0604030504040204" pitchFamily="34" charset="0"/>
              </a:rPr>
              <a:t> </a:t>
            </a:r>
            <a:r>
              <a:rPr lang="it-IT" sz="1800" dirty="0">
                <a:solidFill>
                  <a:srgbClr val="000000"/>
                </a:solidFill>
                <a:latin typeface="Verdana" panose="020B0604030504040204" pitchFamily="34" charset="0"/>
              </a:rPr>
              <a:t>e </a:t>
            </a:r>
            <a:r>
              <a:rPr lang="it-IT" sz="1800" u="sng" dirty="0">
                <a:solidFill>
                  <a:srgbClr val="FF0000"/>
                </a:solidFill>
                <a:latin typeface="Verdana" panose="020B060403050404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scrivere</a:t>
            </a:r>
            <a:r>
              <a:rPr lang="it-IT" sz="1800" dirty="0">
                <a:solidFill>
                  <a:srgbClr val="000000"/>
                </a:solidFill>
                <a:latin typeface="Verdana" panose="020B0604030504040204" pitchFamily="34" charset="0"/>
              </a:rPr>
              <a:t>, comprendere il </a:t>
            </a:r>
            <a:r>
              <a:rPr lang="it-IT" sz="1800" u="sng" dirty="0">
                <a:solidFill>
                  <a:srgbClr val="FF0000"/>
                </a:solidFill>
                <a:latin typeface="Verdana" panose="020B060403050404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significato</a:t>
            </a:r>
            <a:r>
              <a:rPr lang="it-IT" sz="1800" dirty="0">
                <a:solidFill>
                  <a:srgbClr val="000000"/>
                </a:solidFill>
                <a:latin typeface="Verdana" panose="020B0604030504040204" pitchFamily="34" charset="0"/>
              </a:rPr>
              <a:t> delle parole, delle</a:t>
            </a:r>
            <a:r>
              <a:rPr lang="it-IT" sz="1800" dirty="0">
                <a:solidFill>
                  <a:srgbClr val="FF0000"/>
                </a:solidFill>
                <a:latin typeface="Verdana" panose="020B0604030504040204" pitchFamily="34" charset="0"/>
              </a:rPr>
              <a:t> </a:t>
            </a:r>
            <a:r>
              <a:rPr lang="it-IT" sz="1800" u="sng" dirty="0">
                <a:solidFill>
                  <a:srgbClr val="FF0000"/>
                </a:solidFill>
                <a:latin typeface="Verdana" panose="020B060403050404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idee</a:t>
            </a:r>
            <a:r>
              <a:rPr lang="it-IT" sz="1800" dirty="0">
                <a:solidFill>
                  <a:srgbClr val="000000"/>
                </a:solidFill>
                <a:latin typeface="Verdana" panose="020B0604030504040204" pitchFamily="34" charset="0"/>
              </a:rPr>
              <a:t>, delle teorie e anche i </a:t>
            </a:r>
            <a:r>
              <a:rPr lang="it-IT" sz="1800" u="sng" dirty="0">
                <a:solidFill>
                  <a:srgbClr val="FF0000"/>
                </a:solidFill>
                <a:latin typeface="Verdana" panose="020B060403050404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sentimenti</a:t>
            </a:r>
            <a:r>
              <a:rPr lang="it-IT" sz="1800" dirty="0">
                <a:solidFill>
                  <a:srgbClr val="000000"/>
                </a:solidFill>
                <a:latin typeface="Verdana" panose="020B0604030504040204" pitchFamily="34" charset="0"/>
              </a:rPr>
              <a:t> che queste esprimono.</a:t>
            </a:r>
            <a:endParaRPr lang="it-IT" sz="1800" dirty="0">
              <a:solidFill>
                <a:prstClr val="black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buClrTx/>
            </a:pPr>
            <a:endParaRPr lang="it-IT" sz="1800" dirty="0">
              <a:solidFill>
                <a:prstClr val="black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E656289-F750-445E-AB89-C49F390460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40383" y="85497"/>
            <a:ext cx="3311233" cy="4766613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E4EC3A3B-4C80-41E3-9F3A-78A4D5173009}"/>
              </a:ext>
            </a:extLst>
          </p:cNvPr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C0ECC7B-4E72-49AD-865C-09303B01D831}"/>
              </a:ext>
            </a:extLst>
          </p:cNvPr>
          <p:cNvSpPr txBox="1"/>
          <p:nvPr/>
        </p:nvSpPr>
        <p:spPr>
          <a:xfrm>
            <a:off x="5589767" y="59316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9AF3E1D9-3EF4-4067-992D-9536624CA5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14547" y="5030453"/>
            <a:ext cx="3235202" cy="16002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2EF9307-84E9-437A-B4FA-988A94B44497}"/>
              </a:ext>
            </a:extLst>
          </p:cNvPr>
          <p:cNvSpPr txBox="1"/>
          <p:nvPr/>
        </p:nvSpPr>
        <p:spPr>
          <a:xfrm>
            <a:off x="7751616" y="5693134"/>
            <a:ext cx="4745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Questo a sinistra è l’alfabeto greco</a:t>
            </a:r>
          </a:p>
          <a:p>
            <a:r>
              <a:rPr lang="it-IT" dirty="0"/>
              <a:t>Le prime due lettere sono alfa e beta</a:t>
            </a:r>
          </a:p>
        </p:txBody>
      </p:sp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E3385DE-F4C1-4B09-A245-2F0BB24399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55114" y="1484302"/>
            <a:ext cx="609600" cy="609600"/>
          </a:xfrm>
          <a:prstGeom prst="rect">
            <a:avLst/>
          </a:prstGeom>
        </p:spPr>
      </p:pic>
      <p:sp>
        <p:nvSpPr>
          <p:cNvPr id="5" name="Freccia in su 4">
            <a:extLst>
              <a:ext uri="{FF2B5EF4-FFF2-40B4-BE49-F238E27FC236}">
                <a16:creationId xmlns:a16="http://schemas.microsoft.com/office/drawing/2014/main" id="{10E40A15-B31F-4F86-B868-479533FF03F2}"/>
              </a:ext>
            </a:extLst>
          </p:cNvPr>
          <p:cNvSpPr/>
          <p:nvPr/>
        </p:nvSpPr>
        <p:spPr>
          <a:xfrm>
            <a:off x="7924654" y="2662797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081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BF6CFE-8541-47E5-8CBB-C25A89A55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605094"/>
          </a:xfrm>
        </p:spPr>
        <p:txBody>
          <a:bodyPr/>
          <a:lstStyle/>
          <a:p>
            <a:r>
              <a:rPr lang="it-IT" sz="2400" dirty="0"/>
              <a:t>Il vocabolario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32B530D-2A18-490C-9429-2F5086911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1335819"/>
            <a:ext cx="2432304" cy="4918677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Il vocabolario o dizionario è un libro che contiene tutte le parole della lingua italiana, alcune di uso comune altre meno. Ad oggi il vocabolario contiene molti neologismi, cioè parole nuove ,anche di altre lingue , entrate a far parte del linguaggio quotidiano. Così come le scienze  anche la lingua cambia, si evolve,  per rispondere alle esigenze di comunicazione della società che cambia.</a:t>
            </a:r>
          </a:p>
          <a:p>
            <a:r>
              <a:rPr lang="it-IT" dirty="0"/>
              <a:t>Per soddisfare questa esigenza ogni tanto vengono eliminate parole ormai «de -</a:t>
            </a:r>
          </a:p>
          <a:p>
            <a:r>
              <a:rPr lang="it-IT" dirty="0"/>
              <a:t> </a:t>
            </a:r>
            <a:r>
              <a:rPr lang="it-IT" dirty="0" err="1"/>
              <a:t>suete</a:t>
            </a:r>
            <a:r>
              <a:rPr lang="it-IT" dirty="0"/>
              <a:t>», cioè non più utilizzate e poco utili alla nuova comunicazione .</a:t>
            </a:r>
          </a:p>
          <a:p>
            <a:r>
              <a:rPr lang="it-IT" dirty="0"/>
              <a:t>Questo lavoro di controllo e revisione viene fatto da «specialisti» della lingua italiana che sono gli Accademici della Crusca.</a:t>
            </a:r>
          </a:p>
        </p:txBody>
      </p:sp>
      <p:pic>
        <p:nvPicPr>
          <p:cNvPr id="8" name="Segnaposto immagine 7">
            <a:extLst>
              <a:ext uri="{FF2B5EF4-FFF2-40B4-BE49-F238E27FC236}">
                <a16:creationId xmlns:a16="http://schemas.microsoft.com/office/drawing/2014/main" id="{05025CEA-21A8-4F93-8731-A3EE9F84D1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5117" b="511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14E192A-F504-4247-AF73-97BB079D4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9" y="237744"/>
            <a:ext cx="3939547" cy="3215179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2922E45-2040-4846-951D-8F614A3025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19104" y="351915"/>
            <a:ext cx="609600" cy="609600"/>
          </a:xfrm>
          <a:prstGeom prst="rect">
            <a:avLst/>
          </a:prstGeom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7447BEDF-5459-4C5D-8598-21D572310737}"/>
              </a:ext>
            </a:extLst>
          </p:cNvPr>
          <p:cNvSpPr/>
          <p:nvPr/>
        </p:nvSpPr>
        <p:spPr>
          <a:xfrm>
            <a:off x="9872472" y="4143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16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963D1E-9CEE-4CE6-A0FF-CEFE96CC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88C56B5-D03B-435D-8A22-02CBAECE2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Un po’ di storia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51C0E9-4187-482F-9E57-6F626A9C4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immagine 4">
            <a:extLst>
              <a:ext uri="{FF2B5EF4-FFF2-40B4-BE49-F238E27FC236}">
                <a16:creationId xmlns:a16="http://schemas.microsoft.com/office/drawing/2014/main" id="{0FCDAC1B-C3D0-473C-A36A-54EF4A89F73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16580" r="16580"/>
          <a:stretch>
            <a:fillRect/>
          </a:stretch>
        </p:blipFill>
        <p:spPr>
          <a:xfrm>
            <a:off x="233264" y="233265"/>
            <a:ext cx="3458263" cy="387826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5D494F4-DB8B-4D3D-A107-4E84A0B74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2243" y="239052"/>
            <a:ext cx="2722671" cy="24749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FC58BE-64BA-44F6-B62D-AA29B1BF6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4154694"/>
            <a:ext cx="3324388" cy="24700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6B6EBDD-444D-4CB1-A69C-AA2FACE12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055" y="2922501"/>
            <a:ext cx="3652860" cy="3654591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5C369D3-F206-4996-9034-3126E4B10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64082" y="2103120"/>
            <a:ext cx="4472922" cy="39319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 b="1" dirty="0">
                <a:solidFill>
                  <a:schemeClr val="tx1"/>
                </a:solidFill>
              </a:rPr>
              <a:t>Il primo </a:t>
            </a:r>
            <a:r>
              <a:rPr lang="en-US" sz="1300" b="1" dirty="0" err="1">
                <a:solidFill>
                  <a:schemeClr val="tx1"/>
                </a:solidFill>
              </a:rPr>
              <a:t>dizionario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alfabetico</a:t>
            </a:r>
            <a:r>
              <a:rPr lang="en-US" sz="1300" b="1" dirty="0">
                <a:solidFill>
                  <a:schemeClr val="tx1"/>
                </a:solidFill>
              </a:rPr>
              <a:t> fu  </a:t>
            </a:r>
            <a:r>
              <a:rPr lang="en-US" sz="1300" b="1" dirty="0" err="1">
                <a:solidFill>
                  <a:schemeClr val="tx1"/>
                </a:solidFill>
              </a:rPr>
              <a:t>pubblicato</a:t>
            </a:r>
            <a:r>
              <a:rPr lang="en-US" sz="1300" b="1" dirty="0">
                <a:solidFill>
                  <a:schemeClr val="tx1"/>
                </a:solidFill>
              </a:rPr>
              <a:t> in Italia </a:t>
            </a:r>
            <a:r>
              <a:rPr lang="en-US" sz="1300" b="1" dirty="0" err="1">
                <a:solidFill>
                  <a:schemeClr val="tx1"/>
                </a:solidFill>
              </a:rPr>
              <a:t>nel</a:t>
            </a:r>
            <a:r>
              <a:rPr lang="en-US" sz="1300" b="1" dirty="0">
                <a:solidFill>
                  <a:schemeClr val="tx1"/>
                </a:solidFill>
              </a:rPr>
              <a:t> 1502 da </a:t>
            </a:r>
            <a:r>
              <a:rPr lang="en-US" sz="1300" b="1" dirty="0" err="1">
                <a:solidFill>
                  <a:schemeClr val="tx1"/>
                </a:solidFill>
              </a:rPr>
              <a:t>Ambrogio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Calepino</a:t>
            </a:r>
            <a:r>
              <a:rPr lang="en-US" sz="1300" b="1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sz="1300" b="1" dirty="0">
                <a:solidFill>
                  <a:schemeClr val="tx1"/>
                </a:solidFill>
              </a:rPr>
              <a:t>Il </a:t>
            </a:r>
            <a:r>
              <a:rPr lang="en-US" sz="1300" b="1" i="1" dirty="0" err="1">
                <a:solidFill>
                  <a:schemeClr val="tx1"/>
                </a:solidFill>
              </a:rPr>
              <a:t>Vocabolario</a:t>
            </a:r>
            <a:r>
              <a:rPr lang="en-US" sz="1300" b="1" i="1" dirty="0">
                <a:solidFill>
                  <a:schemeClr val="tx1"/>
                </a:solidFill>
              </a:rPr>
              <a:t> </a:t>
            </a:r>
            <a:r>
              <a:rPr lang="en-US" sz="1300" b="1" i="1" dirty="0" err="1">
                <a:solidFill>
                  <a:schemeClr val="tx1"/>
                </a:solidFill>
              </a:rPr>
              <a:t>degli</a:t>
            </a:r>
            <a:r>
              <a:rPr lang="en-US" sz="1300" b="1" i="1" dirty="0">
                <a:solidFill>
                  <a:schemeClr val="tx1"/>
                </a:solidFill>
              </a:rPr>
              <a:t> </a:t>
            </a:r>
            <a:r>
              <a:rPr lang="en-US" sz="1300" b="1" i="1" dirty="0" err="1">
                <a:solidFill>
                  <a:schemeClr val="tx1"/>
                </a:solidFill>
              </a:rPr>
              <a:t>Accademici</a:t>
            </a:r>
            <a:r>
              <a:rPr lang="en-US" sz="1300" b="1" i="1" dirty="0">
                <a:solidFill>
                  <a:schemeClr val="tx1"/>
                </a:solidFill>
              </a:rPr>
              <a:t> </a:t>
            </a:r>
            <a:r>
              <a:rPr lang="en-US" sz="1300" b="1" i="1" dirty="0" err="1">
                <a:solidFill>
                  <a:schemeClr val="tx1"/>
                </a:solidFill>
              </a:rPr>
              <a:t>della</a:t>
            </a:r>
            <a:r>
              <a:rPr lang="en-US" sz="1300" b="1" i="1" dirty="0">
                <a:solidFill>
                  <a:schemeClr val="tx1"/>
                </a:solidFill>
              </a:rPr>
              <a:t> </a:t>
            </a:r>
            <a:r>
              <a:rPr lang="en-US" sz="1300" b="1" i="1" dirty="0" err="1">
                <a:solidFill>
                  <a:schemeClr val="tx1"/>
                </a:solidFill>
              </a:rPr>
              <a:t>Crusca</a:t>
            </a:r>
            <a:r>
              <a:rPr lang="en-US" sz="1300" b="1" dirty="0">
                <a:solidFill>
                  <a:schemeClr val="tx1"/>
                </a:solidFill>
              </a:rPr>
              <a:t> fu </a:t>
            </a:r>
            <a:r>
              <a:rPr lang="en-US" sz="1300" b="1" dirty="0" err="1">
                <a:solidFill>
                  <a:schemeClr val="tx1"/>
                </a:solidFill>
              </a:rPr>
              <a:t>stampato</a:t>
            </a:r>
            <a:r>
              <a:rPr lang="en-US" sz="1300" b="1" dirty="0">
                <a:solidFill>
                  <a:schemeClr val="tx1"/>
                </a:solidFill>
              </a:rPr>
              <a:t> a Venezia e </a:t>
            </a:r>
            <a:r>
              <a:rPr lang="en-US" sz="1300" b="1" dirty="0" err="1">
                <a:solidFill>
                  <a:schemeClr val="tx1"/>
                </a:solidFill>
              </a:rPr>
              <a:t>uscì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nel</a:t>
            </a:r>
            <a:r>
              <a:rPr lang="en-US" sz="1300" b="1" dirty="0">
                <a:solidFill>
                  <a:schemeClr val="tx1"/>
                </a:solidFill>
              </a:rPr>
              <a:t> 1612, </a:t>
            </a:r>
            <a:r>
              <a:rPr lang="en-US" sz="1300" b="1" dirty="0" err="1">
                <a:solidFill>
                  <a:schemeClr val="tx1"/>
                </a:solidFill>
              </a:rPr>
              <a:t>ebbe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grande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fortuna</a:t>
            </a:r>
            <a:r>
              <a:rPr lang="en-US" sz="1300" b="1" dirty="0">
                <a:solidFill>
                  <a:schemeClr val="tx1"/>
                </a:solidFill>
              </a:rPr>
              <a:t> in </a:t>
            </a:r>
            <a:r>
              <a:rPr lang="en-US" sz="1300" b="1" dirty="0" err="1">
                <a:solidFill>
                  <a:schemeClr val="tx1"/>
                </a:solidFill>
              </a:rPr>
              <a:t>tutta</a:t>
            </a:r>
            <a:r>
              <a:rPr lang="en-US" sz="1300" b="1" dirty="0">
                <a:solidFill>
                  <a:schemeClr val="tx1"/>
                </a:solidFill>
              </a:rPr>
              <a:t> Europa e </a:t>
            </a:r>
            <a:r>
              <a:rPr lang="en-US" sz="1300" b="1" dirty="0" err="1">
                <a:solidFill>
                  <a:schemeClr val="tx1"/>
                </a:solidFill>
              </a:rPr>
              <a:t>divenne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modello</a:t>
            </a:r>
            <a:r>
              <a:rPr lang="en-US" sz="1300" b="1" dirty="0">
                <a:solidFill>
                  <a:schemeClr val="tx1"/>
                </a:solidFill>
              </a:rPr>
              <a:t> di </a:t>
            </a:r>
            <a:r>
              <a:rPr lang="en-US" sz="1300" b="1" dirty="0" err="1">
                <a:solidFill>
                  <a:schemeClr val="tx1"/>
                </a:solidFill>
              </a:rPr>
              <a:t>metodo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lessicografico</a:t>
            </a:r>
            <a:r>
              <a:rPr lang="en-US" sz="1300" b="1" dirty="0">
                <a:solidFill>
                  <a:schemeClr val="tx1"/>
                </a:solidFill>
              </a:rPr>
              <a:t> per le </a:t>
            </a:r>
            <a:r>
              <a:rPr lang="en-US" sz="1300" b="1" dirty="0" err="1">
                <a:solidFill>
                  <a:schemeClr val="tx1"/>
                </a:solidFill>
              </a:rPr>
              <a:t>altre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accademie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europee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nella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redazione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dei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vocabolari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delle</a:t>
            </a:r>
            <a:r>
              <a:rPr lang="en-US" sz="1300" b="1" dirty="0">
                <a:solidFill>
                  <a:schemeClr val="tx1"/>
                </a:solidFill>
              </a:rPr>
              <a:t>’’ </a:t>
            </a:r>
            <a:r>
              <a:rPr lang="en-US" sz="1300" b="1" dirty="0" err="1">
                <a:solidFill>
                  <a:schemeClr val="tx1"/>
                </a:solidFill>
              </a:rPr>
              <a:t>rispettive</a:t>
            </a:r>
            <a:r>
              <a:rPr lang="en-US" sz="1300" b="1" dirty="0">
                <a:solidFill>
                  <a:schemeClr val="tx1"/>
                </a:solidFill>
              </a:rPr>
              <a:t> lingue </a:t>
            </a:r>
            <a:r>
              <a:rPr lang="en-US" sz="1300" b="1" dirty="0" err="1">
                <a:solidFill>
                  <a:schemeClr val="tx1"/>
                </a:solidFill>
              </a:rPr>
              <a:t>nazionali</a:t>
            </a:r>
            <a:r>
              <a:rPr lang="en-US" sz="1300" b="1" dirty="0">
                <a:solidFill>
                  <a:schemeClr val="tx1"/>
                </a:solidFill>
              </a:rPr>
              <a:t>. </a:t>
            </a:r>
            <a:r>
              <a:rPr lang="en-US" sz="1300" b="1" dirty="0" err="1">
                <a:solidFill>
                  <a:schemeClr val="tx1"/>
                </a:solidFill>
              </a:rPr>
              <a:t>suscitando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immediatamente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grande</a:t>
            </a:r>
            <a:r>
              <a:rPr lang="en-US" sz="1300" b="1" dirty="0">
                <a:solidFill>
                  <a:schemeClr val="tx1"/>
                </a:solidFill>
              </a:rPr>
              <a:t> interesse.</a:t>
            </a:r>
          </a:p>
          <a:p>
            <a:pPr indent="-182880">
              <a:lnSpc>
                <a:spcPct val="90000"/>
              </a:lnSpc>
              <a:buFont typeface="Garamond" pitchFamily="18" charset="0"/>
              <a:buChar char="◦"/>
            </a:pPr>
            <a:endParaRPr lang="en-US" sz="13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300" dirty="0">
                <a:solidFill>
                  <a:schemeClr val="tx1"/>
                </a:solidFill>
                <a:highlight>
                  <a:srgbClr val="FFFF00"/>
                </a:highlight>
              </a:rPr>
              <a:t>CURIOSITA’’</a:t>
            </a:r>
          </a:p>
          <a:p>
            <a:pPr>
              <a:lnSpc>
                <a:spcPct val="90000"/>
              </a:lnSpc>
            </a:pPr>
            <a:r>
              <a:rPr lang="en-US" sz="1300" b="1" dirty="0">
                <a:solidFill>
                  <a:schemeClr val="tx1"/>
                </a:solidFill>
              </a:rPr>
              <a:t>Nel </a:t>
            </a:r>
            <a:r>
              <a:rPr lang="en-US" sz="1300" b="1" dirty="0" err="1">
                <a:solidFill>
                  <a:schemeClr val="tx1"/>
                </a:solidFill>
              </a:rPr>
              <a:t>febbraio</a:t>
            </a:r>
            <a:r>
              <a:rPr lang="en-US" sz="1300" b="1" dirty="0">
                <a:solidFill>
                  <a:schemeClr val="tx1"/>
                </a:solidFill>
              </a:rPr>
              <a:t> del 2016, Matteo, un bimbo di </a:t>
            </a:r>
            <a:r>
              <a:rPr lang="en-US" sz="1300" b="1" dirty="0" err="1">
                <a:solidFill>
                  <a:schemeClr val="tx1"/>
                </a:solidFill>
              </a:rPr>
              <a:t>otto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anni</a:t>
            </a:r>
            <a:r>
              <a:rPr lang="en-US" sz="1300" b="1" dirty="0">
                <a:solidFill>
                  <a:schemeClr val="tx1"/>
                </a:solidFill>
              </a:rPr>
              <a:t> per </a:t>
            </a:r>
            <a:r>
              <a:rPr lang="en-US" sz="1300" b="1" dirty="0" err="1">
                <a:solidFill>
                  <a:schemeClr val="tx1"/>
                </a:solidFill>
              </a:rPr>
              <a:t>descrivere</a:t>
            </a:r>
            <a:r>
              <a:rPr lang="en-US" sz="1300" b="1" dirty="0">
                <a:solidFill>
                  <a:schemeClr val="tx1"/>
                </a:solidFill>
              </a:rPr>
              <a:t> un </a:t>
            </a:r>
            <a:r>
              <a:rPr lang="en-US" sz="1300" b="1" dirty="0" err="1">
                <a:solidFill>
                  <a:schemeClr val="tx1"/>
                </a:solidFill>
              </a:rPr>
              <a:t>fiore</a:t>
            </a:r>
            <a:r>
              <a:rPr lang="en-US" sz="1300" b="1" dirty="0">
                <a:solidFill>
                  <a:schemeClr val="tx1"/>
                </a:solidFill>
              </a:rPr>
              <a:t>  </a:t>
            </a:r>
            <a:r>
              <a:rPr lang="en-US" sz="1300" b="1" dirty="0" err="1">
                <a:solidFill>
                  <a:schemeClr val="tx1"/>
                </a:solidFill>
              </a:rPr>
              <a:t>invento</a:t>
            </a:r>
            <a:r>
              <a:rPr lang="en-US" sz="1300" b="1" dirty="0">
                <a:solidFill>
                  <a:schemeClr val="tx1"/>
                </a:solidFill>
              </a:rPr>
              <a:t>’ </a:t>
            </a:r>
            <a:r>
              <a:rPr lang="en-US" sz="1300" b="1" dirty="0" err="1">
                <a:solidFill>
                  <a:schemeClr val="tx1"/>
                </a:solidFill>
              </a:rPr>
              <a:t>l’aggettivo</a:t>
            </a:r>
            <a:r>
              <a:rPr lang="en-US" sz="1300" b="1" dirty="0">
                <a:solidFill>
                  <a:schemeClr val="tx1"/>
                </a:solidFill>
              </a:rPr>
              <a:t> «</a:t>
            </a:r>
            <a:r>
              <a:rPr lang="en-US" sz="1300" b="1" dirty="0" err="1">
                <a:solidFill>
                  <a:schemeClr val="tx1"/>
                </a:solidFill>
              </a:rPr>
              <a:t>petaloso</a:t>
            </a:r>
            <a:r>
              <a:rPr lang="en-US" sz="1300" b="1" dirty="0">
                <a:solidFill>
                  <a:schemeClr val="tx1"/>
                </a:solidFill>
              </a:rPr>
              <a:t>» con </a:t>
            </a:r>
            <a:r>
              <a:rPr lang="en-US" sz="1300" b="1" dirty="0" err="1">
                <a:solidFill>
                  <a:schemeClr val="tx1"/>
                </a:solidFill>
              </a:rPr>
              <a:t>riferimento</a:t>
            </a:r>
            <a:r>
              <a:rPr lang="en-US" sz="1300" b="1" dirty="0">
                <a:solidFill>
                  <a:schemeClr val="tx1"/>
                </a:solidFill>
              </a:rPr>
              <a:t> ad  un </a:t>
            </a:r>
            <a:r>
              <a:rPr lang="en-US" sz="1300" b="1" dirty="0" err="1">
                <a:solidFill>
                  <a:schemeClr val="tx1"/>
                </a:solidFill>
              </a:rPr>
              <a:t>fiore</a:t>
            </a:r>
            <a:r>
              <a:rPr lang="en-US" sz="1300" b="1" dirty="0">
                <a:solidFill>
                  <a:schemeClr val="tx1"/>
                </a:solidFill>
              </a:rPr>
              <a:t> con </a:t>
            </a:r>
            <a:r>
              <a:rPr lang="en-US" sz="1300" b="1" dirty="0" err="1">
                <a:solidFill>
                  <a:schemeClr val="tx1"/>
                </a:solidFill>
              </a:rPr>
              <a:t>tanti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petali</a:t>
            </a:r>
            <a:r>
              <a:rPr lang="en-US" sz="1300" b="1" dirty="0">
                <a:solidFill>
                  <a:schemeClr val="tx1"/>
                </a:solidFill>
              </a:rPr>
              <a:t> : </a:t>
            </a:r>
            <a:r>
              <a:rPr lang="en-US" sz="1300" b="1" dirty="0" err="1">
                <a:solidFill>
                  <a:schemeClr val="tx1"/>
                </a:solidFill>
              </a:rPr>
              <a:t>petalo</a:t>
            </a:r>
            <a:r>
              <a:rPr lang="en-US" sz="1300" b="1" dirty="0">
                <a:solidFill>
                  <a:schemeClr val="tx1"/>
                </a:solidFill>
              </a:rPr>
              <a:t> con </a:t>
            </a:r>
            <a:r>
              <a:rPr lang="en-US" sz="1300" b="1" dirty="0" err="1">
                <a:solidFill>
                  <a:schemeClr val="tx1"/>
                </a:solidFill>
              </a:rPr>
              <a:t>aggiunta</a:t>
            </a:r>
            <a:r>
              <a:rPr lang="en-US" sz="1300" b="1" dirty="0">
                <a:solidFill>
                  <a:schemeClr val="tx1"/>
                </a:solidFill>
              </a:rPr>
              <a:t> di </a:t>
            </a:r>
            <a:r>
              <a:rPr lang="en-US" sz="1300" b="1" dirty="0" err="1">
                <a:solidFill>
                  <a:schemeClr val="tx1"/>
                </a:solidFill>
              </a:rPr>
              <a:t>oso</a:t>
            </a:r>
            <a:r>
              <a:rPr lang="en-US" sz="1300" b="1" dirty="0">
                <a:solidFill>
                  <a:schemeClr val="tx1"/>
                </a:solidFill>
              </a:rPr>
              <a:t>… come </a:t>
            </a:r>
            <a:r>
              <a:rPr lang="en-US" sz="1300" b="1" dirty="0" err="1">
                <a:solidFill>
                  <a:schemeClr val="tx1"/>
                </a:solidFill>
              </a:rPr>
              <a:t>peloso</a:t>
            </a:r>
            <a:r>
              <a:rPr lang="en-US" sz="1300" b="1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sz="1300" b="1" dirty="0" err="1">
                <a:solidFill>
                  <a:schemeClr val="tx1"/>
                </a:solidFill>
              </a:rPr>
              <a:t>Alla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sua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maestra</a:t>
            </a:r>
            <a:r>
              <a:rPr lang="en-US" sz="1300" b="1" dirty="0">
                <a:solidFill>
                  <a:schemeClr val="tx1"/>
                </a:solidFill>
              </a:rPr>
              <a:t>  la </a:t>
            </a:r>
            <a:r>
              <a:rPr lang="en-US" sz="1300" b="1" dirty="0" err="1">
                <a:solidFill>
                  <a:schemeClr val="tx1"/>
                </a:solidFill>
              </a:rPr>
              <a:t>cosa</a:t>
            </a:r>
            <a:r>
              <a:rPr lang="en-US" sz="1300" b="1" dirty="0">
                <a:solidFill>
                  <a:schemeClr val="tx1"/>
                </a:solidFill>
              </a:rPr>
              <a:t> è </a:t>
            </a:r>
            <a:r>
              <a:rPr lang="en-US" sz="1300" b="1" dirty="0" err="1">
                <a:solidFill>
                  <a:schemeClr val="tx1"/>
                </a:solidFill>
              </a:rPr>
              <a:t>piaciuta</a:t>
            </a:r>
            <a:r>
              <a:rPr lang="en-US" sz="1300" b="1" dirty="0">
                <a:solidFill>
                  <a:schemeClr val="tx1"/>
                </a:solidFill>
              </a:rPr>
              <a:t>  e </a:t>
            </a:r>
            <a:r>
              <a:rPr lang="en-US" sz="1300" b="1" dirty="0" err="1">
                <a:solidFill>
                  <a:schemeClr val="tx1"/>
                </a:solidFill>
              </a:rPr>
              <a:t>l’Accademia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della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Crusca</a:t>
            </a:r>
            <a:r>
              <a:rPr lang="en-US" sz="1300" b="1" dirty="0">
                <a:solidFill>
                  <a:schemeClr val="tx1"/>
                </a:solidFill>
              </a:rPr>
              <a:t> , </a:t>
            </a:r>
            <a:r>
              <a:rPr lang="en-US" sz="1300" b="1" dirty="0" err="1">
                <a:solidFill>
                  <a:schemeClr val="tx1"/>
                </a:solidFill>
              </a:rPr>
              <a:t>consultata</a:t>
            </a:r>
            <a:r>
              <a:rPr lang="en-US" sz="1300" b="1" dirty="0">
                <a:solidFill>
                  <a:schemeClr val="tx1"/>
                </a:solidFill>
              </a:rPr>
              <a:t>, ha </a:t>
            </a:r>
            <a:r>
              <a:rPr lang="en-US" sz="1300" b="1" dirty="0" err="1">
                <a:solidFill>
                  <a:schemeClr val="tx1"/>
                </a:solidFill>
              </a:rPr>
              <a:t>approvato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il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suo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uso</a:t>
            </a:r>
            <a:r>
              <a:rPr lang="en-US" sz="1300" b="1" dirty="0">
                <a:solidFill>
                  <a:schemeClr val="tx1"/>
                </a:solidFill>
              </a:rPr>
              <a:t> e </a:t>
            </a:r>
            <a:r>
              <a:rPr lang="en-US" sz="1300" b="1" dirty="0" err="1">
                <a:solidFill>
                  <a:schemeClr val="tx1"/>
                </a:solidFill>
              </a:rPr>
              <a:t>l’inserimento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b="1" dirty="0" err="1">
                <a:solidFill>
                  <a:schemeClr val="tx1"/>
                </a:solidFill>
              </a:rPr>
              <a:t>nella</a:t>
            </a:r>
            <a:r>
              <a:rPr lang="en-US" sz="1300" b="1" dirty="0">
                <a:solidFill>
                  <a:schemeClr val="tx1"/>
                </a:solidFill>
              </a:rPr>
              <a:t> lingua </a:t>
            </a:r>
            <a:r>
              <a:rPr lang="en-US" sz="1300" b="1" dirty="0" err="1">
                <a:solidFill>
                  <a:schemeClr val="tx1"/>
                </a:solidFill>
              </a:rPr>
              <a:t>ufficiale</a:t>
            </a:r>
            <a:r>
              <a:rPr lang="en-US" sz="1300" b="1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5BCB6E9-EA3E-4C01-A096-8439EABCB3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48421" y="1562797"/>
            <a:ext cx="609600" cy="609600"/>
          </a:xfrm>
          <a:prstGeom prst="rect">
            <a:avLst/>
          </a:prstGeom>
        </p:spPr>
      </p:pic>
      <p:sp>
        <p:nvSpPr>
          <p:cNvPr id="8" name="Freccia in giù 7">
            <a:extLst>
              <a:ext uri="{FF2B5EF4-FFF2-40B4-BE49-F238E27FC236}">
                <a16:creationId xmlns:a16="http://schemas.microsoft.com/office/drawing/2014/main" id="{75E935DD-DA27-47DF-A06B-A53F70AF7DE4}"/>
              </a:ext>
            </a:extLst>
          </p:cNvPr>
          <p:cNvSpPr/>
          <p:nvPr/>
        </p:nvSpPr>
        <p:spPr>
          <a:xfrm>
            <a:off x="4727688" y="41172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45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849E04-71C8-4F27-B9C0-6F8F4235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424206"/>
            <a:ext cx="2432304" cy="1046375"/>
          </a:xfrm>
        </p:spPr>
        <p:txBody>
          <a:bodyPr/>
          <a:lstStyle/>
          <a:p>
            <a:r>
              <a:rPr lang="it-IT" sz="1600" dirty="0"/>
              <a:t>Ora attraverso un filmato cerchiamo di capire come si usa il vocabolario.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CE7F5B2-FFAD-41C5-B175-F7582604AB5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07D6FD6-AFAE-4EE4-B0A0-E2B73BC16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1470581"/>
            <a:ext cx="2432304" cy="4807671"/>
          </a:xfrm>
        </p:spPr>
        <p:txBody>
          <a:bodyPr/>
          <a:lstStyle/>
          <a:p>
            <a:r>
              <a:rPr lang="it-IT" dirty="0"/>
              <a:t>Prima </a:t>
            </a:r>
            <a:r>
              <a:rPr lang="it-IT" dirty="0" err="1"/>
              <a:t>pero’</a:t>
            </a:r>
            <a:r>
              <a:rPr lang="it-IT" dirty="0"/>
              <a:t> esercitiamoci a mettere in ordine alfabetico alcune parole dell’autunno:</a:t>
            </a:r>
          </a:p>
          <a:p>
            <a:r>
              <a:rPr lang="it-IT" dirty="0"/>
              <a:t>Ghiro, noci, albero, foglia, castagne, scoiattolo, pioggia, buio, colori, giallo.</a:t>
            </a:r>
          </a:p>
          <a:p>
            <a:endParaRPr lang="it-IT" dirty="0"/>
          </a:p>
          <a:p>
            <a:r>
              <a:rPr lang="it-IT" dirty="0"/>
              <a:t>Ora vai alle pagine 52 – 53 dell’eserciziario di grammatica leggi attentamente e completa </a:t>
            </a:r>
            <a:r>
              <a:rPr lang="it-IT" dirty="0" err="1"/>
              <a:t>l’attivita’</a:t>
            </a:r>
            <a:r>
              <a:rPr lang="it-IT" dirty="0"/>
              <a:t>.</a:t>
            </a:r>
          </a:p>
          <a:p>
            <a:r>
              <a:rPr lang="it-IT"/>
              <a:t>Buon lavoro!</a:t>
            </a:r>
            <a:endParaRPr lang="it-IT" dirty="0"/>
          </a:p>
        </p:txBody>
      </p:sp>
      <p:pic>
        <p:nvPicPr>
          <p:cNvPr id="5" name="Elementi multimediali online 4" title="Come usare il vocabolario">
            <a:hlinkClick r:id="" action="ppaction://media"/>
            <a:extLst>
              <a:ext uri="{FF2B5EF4-FFF2-40B4-BE49-F238E27FC236}">
                <a16:creationId xmlns:a16="http://schemas.microsoft.com/office/drawing/2014/main" id="{E86D37E2-BB10-4AC7-B9A3-1669BE9569F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8599" y="237744"/>
            <a:ext cx="7699343" cy="5663435"/>
          </a:xfrm>
          <a:prstGeom prst="rect">
            <a:avLst/>
          </a:prstGeom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13293937-D588-49A7-8151-405A5FDF03C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93788" y="5668652"/>
            <a:ext cx="609600" cy="609600"/>
          </a:xfrm>
          <a:prstGeom prst="rect">
            <a:avLst/>
          </a:prstGeom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BF0868CB-1BBC-47DA-B0B6-EE5CE721E2FE}"/>
              </a:ext>
            </a:extLst>
          </p:cNvPr>
          <p:cNvSpPr/>
          <p:nvPr/>
        </p:nvSpPr>
        <p:spPr>
          <a:xfrm>
            <a:off x="9347156" y="57311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241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5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one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458</Words>
  <Application>Microsoft Office PowerPoint</Application>
  <PresentationFormat>Widescreen</PresentationFormat>
  <Paragraphs>28</Paragraphs>
  <Slides>5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Century Gothic</vt:lpstr>
      <vt:lpstr>Garamond</vt:lpstr>
      <vt:lpstr>Verdana</vt:lpstr>
      <vt:lpstr>Sapone</vt:lpstr>
      <vt:lpstr>L’ordine alfabetico ed il vocabolario</vt:lpstr>
      <vt:lpstr>L’alfabeto</vt:lpstr>
      <vt:lpstr>Il vocabolario</vt:lpstr>
      <vt:lpstr>Un po’ di storia</vt:lpstr>
      <vt:lpstr>Ora attraverso un filmato cerchiamo di capire come si usa il vocabolario.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L’ordine alfabetico ed il vocabolario</dc:title>
  <dc:creator>Vincenzo Romano</dc:creator>
  <cp:lastModifiedBy>Raffaella Castiello</cp:lastModifiedBy>
  <cp:revision>6</cp:revision>
  <dcterms:created xsi:type="dcterms:W3CDTF">2020-10-23T18:25:27Z</dcterms:created>
  <dcterms:modified xsi:type="dcterms:W3CDTF">2020-10-27T19:05:41Z</dcterms:modified>
</cp:coreProperties>
</file>