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4" r:id="rId4"/>
    <p:sldId id="271" r:id="rId5"/>
    <p:sldId id="269" r:id="rId6"/>
    <p:sldId id="268" r:id="rId7"/>
    <p:sldId id="258" r:id="rId8"/>
    <p:sldId id="270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4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DA8E315-428E-4A83-999A-A3E336C403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6CC74A38-9C6F-4AF4-A273-63D04B6812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8D695C6-0EEA-45CE-9B2A-9F27EB5E4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8111-7B4B-468D-AC01-383CE69E66EC}" type="datetimeFigureOut">
              <a:rPr lang="it-IT" smtClean="0"/>
              <a:t>16/10/2020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630D6C52-D731-495F-884A-D2F3A1AD9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CC39E3D-CC4D-40C1-A879-7FAAC0E3C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3ACD-DD8D-498F-9747-F9A4F14180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3720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8417C57-1EFE-492A-A89E-B62CDBC11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97D048F7-775B-4A4C-87CC-5CD95ABA3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050A61D-8BBD-429D-831A-B367B2E05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8111-7B4B-468D-AC01-383CE69E66EC}" type="datetimeFigureOut">
              <a:rPr lang="it-IT" smtClean="0"/>
              <a:t>16/10/2020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AB16E10D-998E-4B0E-B1FA-321D95D7A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B056AF70-AFC0-4EAE-A06C-676300967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3ACD-DD8D-498F-9747-F9A4F14180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749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541F8570-ECE3-4123-AB71-5B4922238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7A346E02-E53B-4A6A-883D-EEA81F9D5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854A43B0-5271-4CA7-BCBA-4D72709CE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8111-7B4B-468D-AC01-383CE69E66EC}" type="datetimeFigureOut">
              <a:rPr lang="it-IT" smtClean="0"/>
              <a:t>16/10/2020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D4E662B6-05D1-47D9-B806-A7B005E57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D2778D3-781A-4803-A7E7-DE7C7A03A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3ACD-DD8D-498F-9747-F9A4F14180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804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BFB47CB-AF2F-42A3-B79D-B56B8FDF2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E99FBD6-783A-4ECA-AF91-373C98317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1AFF282-5F04-4D6D-88C9-1B9864866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8111-7B4B-468D-AC01-383CE69E66EC}" type="datetimeFigureOut">
              <a:rPr lang="it-IT" smtClean="0"/>
              <a:t>16/10/2020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79C772E-CE67-49B5-98BB-3116E419F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D3090B4-95C4-427F-BB9A-B7E4F7BC5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3ACD-DD8D-498F-9747-F9A4F14180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0533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8A92AD8-D496-494B-AF5B-70E2983EF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AC0E41BB-9B5E-4544-B647-1F8DF0F2C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C610E49-11A3-44C4-A4A3-C2F699C98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8111-7B4B-468D-AC01-383CE69E66EC}" type="datetimeFigureOut">
              <a:rPr lang="it-IT" smtClean="0"/>
              <a:t>16/10/2020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A869E841-307A-4389-B5F3-0BE5C4466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BFD4F8BE-D502-4228-8FE2-429AE9477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3ACD-DD8D-498F-9747-F9A4F14180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0378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5B3B857-547C-401F-950B-B0ED92F1E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A6280F47-579B-4C52-9484-95E71FA976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FA65987F-44A6-49BA-B52E-8F70BC70C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41ACE640-76CA-4B6F-9770-B1F9F808E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8111-7B4B-468D-AC01-383CE69E66EC}" type="datetimeFigureOut">
              <a:rPr lang="it-IT" smtClean="0"/>
              <a:t>16/10/2020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1ED306FD-1B68-4E20-BED5-B6420CD07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3B7E20B7-61BA-4E85-8C4E-03D005A3D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3ACD-DD8D-498F-9747-F9A4F14180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0150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ABDA498-D2C2-47A4-8768-EFED3330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388F289C-BF50-4C58-A1D5-6013AC152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61E28FF3-8DFE-4027-AFD2-145DD2BCE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A68D69A4-8626-48EC-B917-8F2CD292AE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DF8579CB-2693-4F0E-ADB2-C6FC45690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19ECD1F9-4704-4BA9-A352-6177074FD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8111-7B4B-468D-AC01-383CE69E66EC}" type="datetimeFigureOut">
              <a:rPr lang="it-IT" smtClean="0"/>
              <a:t>16/10/2020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426D4750-002E-4B81-A163-04E4E51A9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80851CBE-DF63-4064-A287-528F52842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3ACD-DD8D-498F-9747-F9A4F14180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1305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2966AAF-84DE-4AA3-8C6B-2BADD5EE7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71C15B59-AF5B-4D3B-AE6C-76B08DCA3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8111-7B4B-468D-AC01-383CE69E66EC}" type="datetimeFigureOut">
              <a:rPr lang="it-IT" smtClean="0"/>
              <a:t>16/10/2020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0F2255AB-2813-4FAB-97C5-3F873125A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7B45057D-B852-4811-B977-25CD5BC1F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3ACD-DD8D-498F-9747-F9A4F14180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7308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88568F8E-51ED-4029-A0A2-A9CD86FC2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8111-7B4B-468D-AC01-383CE69E66EC}" type="datetimeFigureOut">
              <a:rPr lang="it-IT" smtClean="0"/>
              <a:t>16/10/2020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8FD12D53-621E-4A4F-8873-8E567FF4B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4CB09E72-8A38-437C-87B3-1EC7E2361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3ACD-DD8D-498F-9747-F9A4F14180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8204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BB0634D-7EA9-4464-8E91-E79ECB821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88BA435-D3E5-4C7C-8173-40A9FF680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EF535A61-7A46-4312-BD70-D04ED04EB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81D75498-4472-4CAB-BED9-B29E71C02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8111-7B4B-468D-AC01-383CE69E66EC}" type="datetimeFigureOut">
              <a:rPr lang="it-IT" smtClean="0"/>
              <a:t>16/10/2020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271C70B8-EFC8-4545-8B73-BD278C263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1E629007-939A-40C6-8F3A-F314EB970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3ACD-DD8D-498F-9747-F9A4F14180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449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BED5B4A-364D-47B4-9F34-F42920B96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099D03DB-147A-48F4-97A3-46A3AF5FAD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43889476-F926-45EF-927F-590BA79A4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83547A69-F218-48BE-B22E-B0EFC5E12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98111-7B4B-468D-AC01-383CE69E66EC}" type="datetimeFigureOut">
              <a:rPr lang="it-IT" smtClean="0"/>
              <a:t>16/10/2020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9C1F84F-B2CB-4EE7-8145-B72C7FA04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558485B5-0306-466C-AA8C-75AFE3DE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3ACD-DD8D-498F-9747-F9A4F14180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6974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14B1D34F-3924-4AE8-86EB-5338DB714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F03EF0E5-3722-4C6C-8E30-21E2836D5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4051AAD-5877-40CF-B740-5FDDC69C6B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98111-7B4B-468D-AC01-383CE69E66EC}" type="datetimeFigureOut">
              <a:rPr lang="it-IT" smtClean="0"/>
              <a:t>16/10/2020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991F0411-AA0E-4194-86B4-0EB5827745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8DB0F894-E3A7-434C-AD67-A2EC41AC2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13ACD-DD8D-498F-9747-F9A4F14180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686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2vIdFM1W_s?feature=oembe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7CEFD874-3A31-4533-97F5-EC4728D8A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6" y="97654"/>
            <a:ext cx="11798423" cy="6560598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F945BBFD-E8B8-4A70-A1AC-2DFF69C72C9A}"/>
              </a:ext>
            </a:extLst>
          </p:cNvPr>
          <p:cNvSpPr txBox="1"/>
          <p:nvPr/>
        </p:nvSpPr>
        <p:spPr>
          <a:xfrm>
            <a:off x="1748901" y="2281561"/>
            <a:ext cx="8407153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36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Attività </a:t>
            </a:r>
            <a:r>
              <a:rPr lang="it-IT" sz="36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interdisciplinare per l’inclusione </a:t>
            </a:r>
            <a:r>
              <a:rPr lang="it-IT" sz="36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n. </a:t>
            </a:r>
            <a:r>
              <a:rPr lang="it-IT" sz="3600" b="1" dirty="0">
                <a:solidFill>
                  <a:srgbClr val="FF0000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</a:t>
            </a:r>
            <a:r>
              <a:rPr lang="it-IT" sz="36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it-IT" sz="36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it-IT" sz="36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it-IT" sz="36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it-IT" sz="36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Classe seconda </a:t>
            </a:r>
            <a:r>
              <a:rPr lang="it-IT" sz="3600" dirty="0">
                <a:latin typeface="Aharoni" panose="02010803020104030203" pitchFamily="2" charset="-79"/>
                <a:cs typeface="Aharoni" panose="02010803020104030203" pitchFamily="2" charset="-79"/>
              </a:rPr>
              <a:t>– </a:t>
            </a:r>
            <a:r>
              <a:rPr lang="it-IT" sz="36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plesso Capoluogo</a:t>
            </a:r>
            <a:br>
              <a:rPr lang="it-IT" sz="3600" dirty="0">
                <a:solidFill>
                  <a:srgbClr val="00B05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it-IT" sz="3600" dirty="0"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it-IT" sz="36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it-IT" sz="36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Modalità asincrona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4201263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8860190D-EB2F-4C6B-BBEC-FF61DAA7A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546" y="468201"/>
            <a:ext cx="10827927" cy="606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44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0D3049C-47ED-45DC-900D-5EEB2C77E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972" y="96937"/>
            <a:ext cx="12035028" cy="2656642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sz="2800" b="1" dirty="0" smtClean="0">
                <a:solidFill>
                  <a:srgbClr val="FF0000"/>
                </a:solidFill>
              </a:rPr>
              <a:t>ATTIVITA’ DI ITALIANO: COMPLETA IL CRUCIVERBA  CON LE SILLABE MANCANTI</a:t>
            </a:r>
            <a:r>
              <a:rPr lang="it-IT" sz="2000" b="1" dirty="0">
                <a:solidFill>
                  <a:srgbClr val="FF0000"/>
                </a:solidFill>
              </a:rPr>
              <a:t/>
            </a:r>
            <a:br>
              <a:rPr lang="it-IT" sz="2000" b="1" dirty="0">
                <a:solidFill>
                  <a:srgbClr val="FF0000"/>
                </a:solidFill>
              </a:rPr>
            </a:br>
            <a:endParaRPr lang="it-IT" sz="3600" b="1" dirty="0">
              <a:solidFill>
                <a:srgbClr val="FF0000"/>
              </a:solidFill>
              <a:latin typeface="Corsivo Primaria" panose="02000503000000000000" pitchFamily="2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877137" y="2898271"/>
            <a:ext cx="773717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4800" dirty="0"/>
              <a:t>M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654048" y="2860424"/>
            <a:ext cx="832338" cy="89095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474663" y="2860424"/>
            <a:ext cx="832338" cy="89095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848696" y="4642330"/>
            <a:ext cx="832338" cy="89095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2848696" y="5498114"/>
            <a:ext cx="832338" cy="89095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751370" y="4607160"/>
            <a:ext cx="832338" cy="89095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43" y="2505802"/>
            <a:ext cx="2186368" cy="11547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6" name="Freccia a destra 15"/>
          <p:cNvSpPr/>
          <p:nvPr/>
        </p:nvSpPr>
        <p:spPr>
          <a:xfrm>
            <a:off x="6389072" y="3176947"/>
            <a:ext cx="656492" cy="328246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3697746" y="2873492"/>
            <a:ext cx="926122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4800" dirty="0" smtClean="0"/>
              <a:t>A</a:t>
            </a:r>
            <a:endParaRPr lang="it-IT" sz="4800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2836973" y="3729268"/>
            <a:ext cx="855785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4800" dirty="0" smtClean="0"/>
              <a:t>A</a:t>
            </a:r>
            <a:endParaRPr lang="it-IT" sz="4800" dirty="0"/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091" y="1430834"/>
            <a:ext cx="1487087" cy="1039799"/>
          </a:xfrm>
          <a:prstGeom prst="rect">
            <a:avLst/>
          </a:prstGeom>
        </p:spPr>
      </p:pic>
      <p:sp>
        <p:nvSpPr>
          <p:cNvPr id="21" name="Freccia a destra 20"/>
          <p:cNvSpPr/>
          <p:nvPr/>
        </p:nvSpPr>
        <p:spPr>
          <a:xfrm>
            <a:off x="6389072" y="4964025"/>
            <a:ext cx="787602" cy="4454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in giù 21"/>
          <p:cNvSpPr/>
          <p:nvPr/>
        </p:nvSpPr>
        <p:spPr>
          <a:xfrm>
            <a:off x="3065573" y="2356338"/>
            <a:ext cx="233591" cy="5040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4654048" y="4637137"/>
            <a:ext cx="726844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4800" dirty="0" smtClean="0"/>
              <a:t>D</a:t>
            </a:r>
            <a:endParaRPr lang="it-IT" sz="4800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5486386" y="4642330"/>
            <a:ext cx="726845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it-IT" sz="4800" dirty="0" smtClean="0"/>
              <a:t>O</a:t>
            </a:r>
            <a:endParaRPr lang="it-IT" sz="4800" dirty="0"/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043" y="4129305"/>
            <a:ext cx="1669439" cy="166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73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B7A6FA9F-40A1-4462-9EC3-6E3813A49A2E}"/>
              </a:ext>
            </a:extLst>
          </p:cNvPr>
          <p:cNvSpPr txBox="1"/>
          <p:nvPr/>
        </p:nvSpPr>
        <p:spPr>
          <a:xfrm>
            <a:off x="284086" y="873606"/>
            <a:ext cx="74749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ATTIVITA’ DI MATEMATICA:  OSSERVA I DISEGNI </a:t>
            </a:r>
            <a:r>
              <a:rPr lang="it-IT" sz="20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, CONTA </a:t>
            </a:r>
            <a:r>
              <a:rPr lang="it-IT" sz="20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 </a:t>
            </a:r>
            <a:r>
              <a:rPr lang="it-IT" sz="20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SCRIVI</a:t>
            </a:r>
            <a:r>
              <a:rPr lang="it-IT" sz="20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IL NUMERO SUL QUADERNO. DOPO RAPPRESENTA IL NUMERO </a:t>
            </a:r>
            <a:r>
              <a:rPr lang="it-IT" sz="2000" b="1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SULL’ABACO.</a:t>
            </a:r>
            <a:endParaRPr lang="it-IT" sz="2000" b="1" dirty="0">
              <a:solidFill>
                <a:srgbClr val="002060"/>
              </a:solidFill>
              <a:latin typeface="Corsivo Primaria" panose="02000503000000000000" pitchFamily="2" charset="0"/>
              <a:cs typeface="Aharoni" panose="02010803020104030203" pitchFamily="2" charset="-79"/>
            </a:endParaRPr>
          </a:p>
          <a:p>
            <a:endParaRPr lang="it-IT" dirty="0">
              <a:solidFill>
                <a:srgbClr val="002060"/>
              </a:solidFill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696C9820-F64D-402F-9D39-2D8E96F1E9C3}"/>
              </a:ext>
            </a:extLst>
          </p:cNvPr>
          <p:cNvSpPr txBox="1"/>
          <p:nvPr/>
        </p:nvSpPr>
        <p:spPr>
          <a:xfrm>
            <a:off x="550416" y="204186"/>
            <a:ext cx="70843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Sfida sotto l’ombrellone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86" y="2262554"/>
            <a:ext cx="2000871" cy="1242646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2395902" y="2842269"/>
            <a:ext cx="2558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QUANTI BIMBI CI SONO</a:t>
            </a:r>
            <a:r>
              <a:rPr lang="it-IT" dirty="0" smtClean="0"/>
              <a:t>?</a:t>
            </a: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2" y="4196297"/>
            <a:ext cx="1301912" cy="1607299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2395902" y="4876800"/>
            <a:ext cx="3102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QUANTI PESCIOLINI CISONO</a:t>
            </a:r>
            <a:r>
              <a:rPr lang="it-IT" dirty="0" smtClean="0"/>
              <a:t>?</a:t>
            </a:r>
            <a:endParaRPr lang="it-IT" dirty="0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262" y="1869412"/>
            <a:ext cx="1517039" cy="1517039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7537938" y="2262554"/>
            <a:ext cx="3783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QUANTE MELE CISONO SULL’ALBERO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17" name="Ovale 16"/>
          <p:cNvSpPr/>
          <p:nvPr/>
        </p:nvSpPr>
        <p:spPr>
          <a:xfrm>
            <a:off x="6358670" y="4384431"/>
            <a:ext cx="546222" cy="4923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6366913" y="4876800"/>
            <a:ext cx="546222" cy="49236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6967354" y="4384431"/>
            <a:ext cx="546222" cy="49236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Ovale 19"/>
          <p:cNvSpPr/>
          <p:nvPr/>
        </p:nvSpPr>
        <p:spPr>
          <a:xfrm>
            <a:off x="6349511" y="5430647"/>
            <a:ext cx="546222" cy="49236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6991716" y="5430647"/>
            <a:ext cx="546222" cy="492369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6946106" y="4932049"/>
            <a:ext cx="546222" cy="49236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7759084" y="4630615"/>
            <a:ext cx="2742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QUANTE PALLINE CISONO</a:t>
            </a:r>
            <a:r>
              <a:rPr lang="it-IT" dirty="0" smtClean="0"/>
              <a:t>?</a:t>
            </a:r>
            <a:endParaRPr lang="it-IT" dirty="0"/>
          </a:p>
        </p:txBody>
      </p:sp>
      <p:pic>
        <p:nvPicPr>
          <p:cNvPr id="24" name="Immagin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29" y="4233557"/>
            <a:ext cx="1241550" cy="153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49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51C45B59-75A7-4055-92D2-A5BC4C2DEB7F}"/>
              </a:ext>
            </a:extLst>
          </p:cNvPr>
          <p:cNvSpPr txBox="1"/>
          <p:nvPr/>
        </p:nvSpPr>
        <p:spPr>
          <a:xfrm>
            <a:off x="7051089" y="134034"/>
            <a:ext cx="4729579" cy="6170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it-IT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Attività di Educazione Fisica e Inglese</a:t>
            </a:r>
          </a:p>
          <a:p>
            <a:pPr>
              <a:lnSpc>
                <a:spcPct val="200000"/>
              </a:lnSpc>
            </a:pPr>
            <a:endParaRPr lang="it-IT" sz="2000" dirty="0">
              <a:latin typeface="Corsivo Primaria" panose="02000503000000000000" pitchFamily="2" charset="0"/>
            </a:endParaRPr>
          </a:p>
          <a:p>
            <a:pPr>
              <a:lnSpc>
                <a:spcPct val="200000"/>
              </a:lnSpc>
            </a:pPr>
            <a:r>
              <a:rPr lang="it-IT" sz="2000" dirty="0">
                <a:latin typeface="Corsivo Primaria" panose="02000503000000000000" pitchFamily="2" charset="0"/>
              </a:rPr>
              <a:t>Siamo tornati a scuola e abbiamo imparato nuove regole per stare insieme. Ora le ripetiamo ballando.</a:t>
            </a:r>
          </a:p>
          <a:p>
            <a:pPr>
              <a:lnSpc>
                <a:spcPct val="200000"/>
              </a:lnSpc>
            </a:pPr>
            <a:r>
              <a:rPr lang="it-IT" sz="2000" dirty="0">
                <a:latin typeface="Corsivo Primaria" panose="02000503000000000000" pitchFamily="2" charset="0"/>
              </a:rPr>
              <a:t>Clicca su play e segui i gesti dell’insegnante. Buon divertimento!</a:t>
            </a:r>
            <a:endParaRPr lang="it-IT" sz="2000" dirty="0"/>
          </a:p>
        </p:txBody>
      </p:sp>
      <p:pic>
        <p:nvPicPr>
          <p:cNvPr id="6" name="Elementi multimediali online 5" title="Coviddi Jouer">
            <a:hlinkClick r:id="" action="ppaction://media"/>
            <a:extLst>
              <a:ext uri="{FF2B5EF4-FFF2-40B4-BE49-F238E27FC236}">
                <a16:creationId xmlns:a16="http://schemas.microsoft.com/office/drawing/2014/main" xmlns="" id="{F7ECE0FD-2648-45A1-8308-D2E937E69AF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08247" y="1510601"/>
            <a:ext cx="6096000" cy="43486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28972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D0D899D0-52DF-4189-BF9D-C2E242051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635" y="3531795"/>
            <a:ext cx="2740346" cy="300163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FD542A41-0EF7-4DFB-9201-C84624E7926E}"/>
              </a:ext>
            </a:extLst>
          </p:cNvPr>
          <p:cNvSpPr txBox="1"/>
          <p:nvPr/>
        </p:nvSpPr>
        <p:spPr>
          <a:xfrm>
            <a:off x="8938474" y="1433379"/>
            <a:ext cx="2796466" cy="37856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Attività di Ed. Civica – Cittadinanza e Costituzione</a:t>
            </a:r>
          </a:p>
          <a:p>
            <a:endParaRPr lang="it-IT" sz="24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it-IT" sz="2400" dirty="0">
                <a:solidFill>
                  <a:srgbClr val="002060"/>
                </a:solidFill>
                <a:latin typeface="Corsivo Primaria" panose="02000503000000000000" pitchFamily="2" charset="0"/>
              </a:rPr>
              <a:t>Leggi, osserva e illustra nel quaderno.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119C5DA3-60AC-40E4-9F4C-D0D3873806F6}"/>
              </a:ext>
            </a:extLst>
          </p:cNvPr>
          <p:cNvSpPr txBox="1"/>
          <p:nvPr/>
        </p:nvSpPr>
        <p:spPr>
          <a:xfrm>
            <a:off x="452148" y="262985"/>
            <a:ext cx="10875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 quattro M che aiutano a proteggerci dal Coronavirus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B9EB6DCC-CC51-4039-A6A6-118A646AD28E}"/>
              </a:ext>
            </a:extLst>
          </p:cNvPr>
          <p:cNvSpPr txBox="1"/>
          <p:nvPr/>
        </p:nvSpPr>
        <p:spPr>
          <a:xfrm>
            <a:off x="71021" y="1691206"/>
            <a:ext cx="1611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rsivo Primaria" panose="02000503000000000000" pitchFamily="2" charset="0"/>
              </a:rPr>
              <a:t>Mascherina</a:t>
            </a:r>
            <a:endParaRPr lang="it-IT" dirty="0">
              <a:latin typeface="Corsivo Primaria" panose="02000503000000000000" pitchFamily="2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C091702A-91E0-4FBE-BDE0-774CECD70AA2}"/>
              </a:ext>
            </a:extLst>
          </p:cNvPr>
          <p:cNvSpPr txBox="1"/>
          <p:nvPr/>
        </p:nvSpPr>
        <p:spPr>
          <a:xfrm>
            <a:off x="190870" y="3070323"/>
            <a:ext cx="1491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rsivo Primaria" panose="02000503000000000000" pitchFamily="2" charset="0"/>
              </a:rPr>
              <a:t>Mani igienizzate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B659AB2C-88AD-4D18-BF53-749EE4CFBA61}"/>
              </a:ext>
            </a:extLst>
          </p:cNvPr>
          <p:cNvSpPr txBox="1"/>
          <p:nvPr/>
        </p:nvSpPr>
        <p:spPr>
          <a:xfrm>
            <a:off x="190870" y="5326602"/>
            <a:ext cx="1713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rsivo Primaria" panose="02000503000000000000" pitchFamily="2" charset="0"/>
              </a:rPr>
              <a:t>Metro di distanza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58A9A385-0289-482A-BB18-C1F7E533E21D}"/>
              </a:ext>
            </a:extLst>
          </p:cNvPr>
          <p:cNvSpPr txBox="1"/>
          <p:nvPr/>
        </p:nvSpPr>
        <p:spPr>
          <a:xfrm>
            <a:off x="4052043" y="1552707"/>
            <a:ext cx="1837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Corsivo Primaria" panose="02000503000000000000" pitchFamily="2" charset="0"/>
              </a:rPr>
              <a:t>Misurare la temperatura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A3B19BAB-F263-469F-8358-F3688B1A7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6210" y="1052592"/>
            <a:ext cx="1313895" cy="1439338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2E6FC89F-86C2-4FB3-883B-2764949454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9750" y="4628824"/>
            <a:ext cx="1713392" cy="1820803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xmlns="" id="{4F0276D1-E6B5-46C7-A2FC-21D373F0BF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0726" y="2758317"/>
            <a:ext cx="1512416" cy="120033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F6461C92-6B53-43FE-A401-34FDFC15CC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9721" y="118308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08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905FA802-1B51-4A7E-AA93-5933C65C54A1}"/>
              </a:ext>
            </a:extLst>
          </p:cNvPr>
          <p:cNvSpPr txBox="1"/>
          <p:nvPr/>
        </p:nvSpPr>
        <p:spPr>
          <a:xfrm>
            <a:off x="6553939" y="770140"/>
            <a:ext cx="4951521" cy="5589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solidFill>
                  <a:srgbClr val="FF0000"/>
                </a:solidFill>
                <a:latin typeface="Arial Black" panose="020B0A04020102020204" pitchFamily="34" charset="0"/>
              </a:rPr>
              <a:t>Attività di S</a:t>
            </a:r>
            <a:r>
              <a:rPr lang="it-IT" b="1" dirty="0">
                <a:solidFill>
                  <a:srgbClr val="FF0000"/>
                </a:solidFill>
                <a:latin typeface="Arial Black" panose="020B0A04020102020204" pitchFamily="34" charset="0"/>
              </a:rPr>
              <a:t>toria – Arte e Immagine</a:t>
            </a:r>
          </a:p>
          <a:p>
            <a:endParaRPr lang="it-IT" sz="1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dirty="0">
                <a:latin typeface="Corsivo Primaria" panose="02000503000000000000" pitchFamily="2" charset="0"/>
              </a:rPr>
              <a:t>Riproduci e completa la ruota delle stagioni, poi rispondi alle domande sul quaderno. Ricordati di scrivere le domande e le risposte in corsivo.</a:t>
            </a:r>
          </a:p>
          <a:p>
            <a:pPr>
              <a:lnSpc>
                <a:spcPct val="150000"/>
              </a:lnSpc>
            </a:pPr>
            <a:endParaRPr lang="it-IT" dirty="0">
              <a:latin typeface="Corsivo Primaria" panose="02000503000000000000" pitchFamily="2" charset="0"/>
            </a:endParaRPr>
          </a:p>
          <a:p>
            <a:pPr>
              <a:lnSpc>
                <a:spcPct val="150000"/>
              </a:lnSpc>
            </a:pPr>
            <a:endParaRPr lang="it-IT" dirty="0">
              <a:latin typeface="Corsivo Primaria" panose="02000503000000000000" pitchFamily="2" charset="0"/>
            </a:endParaRPr>
          </a:p>
          <a:p>
            <a:pPr>
              <a:lnSpc>
                <a:spcPct val="150000"/>
              </a:lnSpc>
            </a:pPr>
            <a:endParaRPr lang="it-IT" dirty="0">
              <a:latin typeface="Corsivo Primaria" panose="02000503000000000000" pitchFamily="2" charset="0"/>
            </a:endParaRPr>
          </a:p>
          <a:p>
            <a:pPr>
              <a:lnSpc>
                <a:spcPct val="150000"/>
              </a:lnSpc>
            </a:pPr>
            <a:endParaRPr lang="it-IT" dirty="0">
              <a:latin typeface="Corsivo Primaria" panose="02000503000000000000" pitchFamily="2" charset="0"/>
            </a:endParaRPr>
          </a:p>
          <a:p>
            <a:pPr>
              <a:lnSpc>
                <a:spcPct val="150000"/>
              </a:lnSpc>
            </a:pPr>
            <a:endParaRPr lang="it-IT" dirty="0">
              <a:latin typeface="Corsivo Primaria" panose="02000503000000000000" pitchFamily="2" charset="0"/>
            </a:endParaRPr>
          </a:p>
          <a:p>
            <a:pPr>
              <a:lnSpc>
                <a:spcPct val="150000"/>
              </a:lnSpc>
            </a:pPr>
            <a:endParaRPr lang="it-IT" dirty="0">
              <a:latin typeface="Corsivo Primaria" panose="02000503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it-IT" dirty="0">
                <a:latin typeface="+mj-lt"/>
              </a:rPr>
              <a:t>Per fare la ruota, se non hai il compasso, puoi utilizzare oggetti rotondi che hai in casa.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DAA5E6B8-20D6-4DEB-91E5-6740152139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486" b="4854"/>
          <a:stretch/>
        </p:blipFill>
        <p:spPr>
          <a:xfrm>
            <a:off x="496115" y="363982"/>
            <a:ext cx="5398658" cy="6196615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DFA56D44-B425-43CF-91E5-7D0ED07EEA60}"/>
              </a:ext>
            </a:extLst>
          </p:cNvPr>
          <p:cNvSpPr/>
          <p:nvPr/>
        </p:nvSpPr>
        <p:spPr>
          <a:xfrm>
            <a:off x="6553939" y="5409581"/>
            <a:ext cx="4873841" cy="9321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B72A4771-CF10-4071-906A-1CEF58CD01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627"/>
          <a:stretch/>
        </p:blipFill>
        <p:spPr>
          <a:xfrm>
            <a:off x="8273791" y="3429000"/>
            <a:ext cx="1169322" cy="1695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371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6701EE0-3DD9-4C80-B868-D42523A0A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fiore della creazione</a:t>
            </a:r>
            <a:br>
              <a:rPr lang="it-IT" dirty="0"/>
            </a:br>
            <a:r>
              <a:rPr lang="it-IT" sz="2800" dirty="0"/>
              <a:t>Tutto il mondo è dono di Dio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7F8A9903-5FDC-4032-BB09-3768BFE329D9}"/>
              </a:ext>
            </a:extLst>
          </p:cNvPr>
          <p:cNvSpPr txBox="1"/>
          <p:nvPr/>
        </p:nvSpPr>
        <p:spPr>
          <a:xfrm>
            <a:off x="7991383" y="1137212"/>
            <a:ext cx="3264763" cy="43242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it-IT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Attività di Religione Cattolica</a:t>
            </a:r>
          </a:p>
          <a:p>
            <a:pPr>
              <a:lnSpc>
                <a:spcPct val="200000"/>
              </a:lnSpc>
            </a:pPr>
            <a:r>
              <a:rPr lang="it-IT" sz="2000" dirty="0">
                <a:latin typeface="Corsivo Primaria" panose="02000503000000000000" pitchFamily="2" charset="0"/>
              </a:rPr>
              <a:t>Scrivi i nomi di tutte le cose belle create da Dio che vedi rappresentate nel fiore.</a:t>
            </a:r>
            <a:endParaRPr lang="it-IT" sz="20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315F9B8A-10C7-4201-9567-63E3BE1036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37" y="1690687"/>
            <a:ext cx="4145128" cy="505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6051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217</Words>
  <Application>Microsoft Office PowerPoint</Application>
  <PresentationFormat>Personalizzato</PresentationFormat>
  <Paragraphs>38</Paragraphs>
  <Slides>8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Presentazione standard di PowerPoint</vt:lpstr>
      <vt:lpstr>Presentazione standard di PowerPoint</vt:lpstr>
      <vt:lpstr>ATTIVITA’ DI ITALIANO: COMPLETA IL CRUCIVERBA  CON LE SILLABE MANCANTI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fiore della creazione Tutto il mondo è dono di Dio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sandra ferrante</dc:creator>
  <cp:lastModifiedBy>Utente</cp:lastModifiedBy>
  <cp:revision>31</cp:revision>
  <dcterms:created xsi:type="dcterms:W3CDTF">2020-10-12T13:43:31Z</dcterms:created>
  <dcterms:modified xsi:type="dcterms:W3CDTF">2020-10-16T08:33:10Z</dcterms:modified>
</cp:coreProperties>
</file>