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71" r:id="rId14"/>
    <p:sldId id="26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7AC10-746D-4C1B-94B8-1FB462EBDFB4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11FE-FB63-4AE8-A3AB-1A9A6317B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28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13AE33-DB75-4556-8C26-7BBB63AAA06F}" type="slidenum">
              <a:rPr lang="it-IT" sz="1200">
                <a:solidFill>
                  <a:srgbClr val="000000"/>
                </a:solidFill>
              </a:rPr>
              <a:pPr eaLnBrk="1" hangingPunct="1"/>
              <a:t>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789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EDE5C3-F02F-4B0F-A679-210484144079}" type="slidenum">
              <a:rPr 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840" tIns="41040" rIns="78840" bIns="410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540E9B-0401-491E-B389-21DD57FB7312}" type="slidenum">
              <a:rPr lang="it-IT" sz="11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it-IT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7895" name="Text Box 4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03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0608FD-2136-457C-AA22-2F5804DB0128}" type="slidenum">
              <a:rPr lang="it-IT" sz="1200">
                <a:solidFill>
                  <a:srgbClr val="000000"/>
                </a:solidFill>
              </a:rPr>
              <a:pPr eaLnBrk="1" hangingPunct="1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E3C7973-231D-4879-BE00-776754E2C403}" type="slidenum">
              <a:rPr 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840" tIns="41040" rIns="78840" bIns="410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6DC1C8-9478-4696-A80A-1A2461DD4CA0}" type="slidenum">
              <a:rPr lang="it-IT" sz="11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it-IT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9943" name="Text Box 4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58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EDC8A6-CF07-48B7-98B4-ECB119F3DB7C}" type="slidenum">
              <a:rPr lang="it-IT" sz="1200">
                <a:solidFill>
                  <a:srgbClr val="000000"/>
                </a:solidFill>
              </a:rPr>
              <a:pPr eaLnBrk="1" hangingPunct="1"/>
              <a:t>10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77B720-689C-4A2B-A85C-12BE761B8291}" type="slidenum">
              <a:rPr 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840" tIns="41040" rIns="78840" bIns="4104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BF12C4-09FF-4A4E-AF69-7BDB86EC0323}" type="slidenum">
              <a:rPr lang="it-IT" sz="11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it-IT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1991" name="Text Box 4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18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78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4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33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7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17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61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74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78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29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25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65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45547-B0C7-4D3E-A583-7270DA99C3B3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BF2C-6FC7-4699-9921-0F4EC9E87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39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551054" cy="2387600"/>
          </a:xfrm>
        </p:spPr>
        <p:txBody>
          <a:bodyPr/>
          <a:lstStyle/>
          <a:p>
            <a:r>
              <a:rPr lang="it-IT" sz="8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moti della</a:t>
            </a:r>
            <a:br>
              <a:rPr lang="it-IT" sz="8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sz="8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Terra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6265" y="4271739"/>
            <a:ext cx="9144000" cy="1655762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Classe 5 sez. A Capoluogo</a:t>
            </a:r>
          </a:p>
          <a:p>
            <a:r>
              <a:rPr lang="it-IT" sz="3200" b="1" dirty="0" smtClean="0">
                <a:solidFill>
                  <a:srgbClr val="0000FF"/>
                </a:solidFill>
              </a:rPr>
              <a:t>Scienze/tecnologia</a:t>
            </a:r>
          </a:p>
          <a:p>
            <a:r>
              <a:rPr lang="it-IT" sz="3200" b="1" dirty="0" smtClean="0">
                <a:solidFill>
                  <a:srgbClr val="0000FF"/>
                </a:solidFill>
              </a:rPr>
              <a:t>Docente Pulcrano Rossella</a:t>
            </a:r>
            <a:endParaRPr lang="it-IT" sz="3200" b="1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31" y="487350"/>
            <a:ext cx="4200745" cy="278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107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847850" y="596901"/>
            <a:ext cx="8820150" cy="8874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81720" tIns="42480" rIns="81720" bIns="424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solstizi</a:t>
            </a:r>
            <a:endParaRPr lang="it-IT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Immagine 1" descr="solstiz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7"/>
          <a:stretch>
            <a:fillRect/>
          </a:stretch>
        </p:blipFill>
        <p:spPr bwMode="auto">
          <a:xfrm>
            <a:off x="1125415" y="2420938"/>
            <a:ext cx="4719760" cy="371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ttangolo 10"/>
          <p:cNvSpPr>
            <a:spLocks noChangeArrowheads="1"/>
          </p:cNvSpPr>
          <p:nvPr/>
        </p:nvSpPr>
        <p:spPr bwMode="auto">
          <a:xfrm>
            <a:off x="1125415" y="1844676"/>
            <a:ext cx="4249860" cy="576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sz="1800" dirty="0">
                <a:solidFill>
                  <a:srgbClr val="000000"/>
                </a:solidFill>
              </a:rPr>
              <a:t>21 giugno:</a:t>
            </a:r>
          </a:p>
          <a:p>
            <a:pPr algn="ctr" eaLnBrk="1" hangingPunct="1"/>
            <a:r>
              <a:rPr lang="it-IT" sz="1800" dirty="0">
                <a:solidFill>
                  <a:srgbClr val="000000"/>
                </a:solidFill>
              </a:rPr>
              <a:t>solstizio d’estate</a:t>
            </a:r>
          </a:p>
        </p:txBody>
      </p:sp>
      <p:sp>
        <p:nvSpPr>
          <p:cNvPr id="40968" name="CasellaDiTesto 2"/>
          <p:cNvSpPr txBox="1">
            <a:spLocks noChangeArrowheads="1"/>
          </p:cNvSpPr>
          <p:nvPr/>
        </p:nvSpPr>
        <p:spPr bwMode="auto">
          <a:xfrm>
            <a:off x="6024564" y="2565401"/>
            <a:ext cx="4319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solstizio d’estate 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Sole è allo zenit sul tropico del Cancro, la calotta artica è illuminata e quella antartica è al buio.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06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857232"/>
            <a:ext cx="11051740" cy="26161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SOLE SI MUOVE?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antichi credevano fosse il Sole a ruotare intorno alla Terra perché lo vedevano sorgere e tramontare.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Verso il 1500, lo scienziato polacco Niccolò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Copernico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dimostrò che il movimento del Sole è apparente e che in realtà è la Terra che si muove attorno al Sole.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teoria eliocentrica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(cioè che pone il Sole,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helios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 centro) fu perfezionata un secolo dopo da Galileo Galilei, ma si affermò solo molto più tardi, perché per molti era difficile accettare che la Terra non fosse al centro dell’Universo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Giovanni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9369" y="3887937"/>
            <a:ext cx="421484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3897" y="4077236"/>
            <a:ext cx="1472485" cy="14724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954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99" y="978334"/>
            <a:ext cx="4689007" cy="56644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56" y="387491"/>
            <a:ext cx="4559121" cy="603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5280" y="274950"/>
            <a:ext cx="607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ESEGUI LE ATTIVITA’ SUL QUADERNO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2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9403" y="759854"/>
            <a:ext cx="97621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Rispondi alle domande sul quaderno</a:t>
            </a:r>
          </a:p>
          <a:p>
            <a:endParaRPr lang="it-IT" sz="32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Cosa sono i meridiani?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Cosa sono i paralleli?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In quante e quali parti l’equatore divide la terra?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Cosa rappresentano gli equinozi?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Cosa rappresentano i solstizi?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Cosa indicano la latitudine e la longitudine?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Descrivi brevemente la differenza tra teoria egocentrica e teoria eliocentrica. </a:t>
            </a:r>
          </a:p>
          <a:p>
            <a:pPr marL="514350" indent="-514350">
              <a:buFont typeface="+mj-lt"/>
              <a:buAutoNum type="arabicPeriod"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99550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5155809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 sperimentare il moto di rotazione, fai una pallina   di plastilina e mettila davanti a una lampada da tavolo, metà è illuminata e metà resta in ombra.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 infila nella  pallina una puntina e falla ruotare lentamente su </a:t>
            </a:r>
            <a:r>
              <a:rPr lang="it-IT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sè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stessa: noterai </a:t>
            </a:r>
            <a:r>
              <a:rPr lang="it-I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 nel punto in cui c'è la puntina si alternano momenti di luce e di ombra.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Screenshot (15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7607276" y="1469335"/>
            <a:ext cx="3020601" cy="23467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0843" y="450166"/>
            <a:ext cx="834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SPERIMENTA IL DI E LA NOTTE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31988" y="4797083"/>
            <a:ext cx="437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BUON LAVORO!</a:t>
            </a:r>
            <a:endParaRPr lang="it-IT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rcRect b="12124"/>
          <a:stretch/>
        </p:blipFill>
        <p:spPr>
          <a:xfrm>
            <a:off x="9689497" y="4227846"/>
            <a:ext cx="2238375" cy="1835329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4172" y="4906851"/>
            <a:ext cx="1661460" cy="16614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32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88" y="2118709"/>
            <a:ext cx="5500687" cy="4120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218941" y="378476"/>
            <a:ext cx="12080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464646"/>
                </a:solidFill>
                <a:latin typeface="Open Sans"/>
              </a:rPr>
              <a:t>Per individuare un punto sulla terra in modo inequivocabile, i geografi hanno tracciato </a:t>
            </a:r>
            <a:r>
              <a:rPr lang="it-IT" b="1" dirty="0">
                <a:solidFill>
                  <a:srgbClr val="464646"/>
                </a:solidFill>
                <a:latin typeface="Open Sans"/>
              </a:rPr>
              <a:t>un reticolo fatto di linee verticali e orizzontali equidistanti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.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rgbClr val="464646"/>
                </a:solidFill>
                <a:latin typeface="Open Sans"/>
              </a:rPr>
              <a:t>Le linee verticali sono dette 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Meridiani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 mentre quelle orizzontali si chiamano 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Paralleli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  e grazie a esse </a:t>
            </a:r>
            <a:r>
              <a:rPr lang="it-IT" b="1" dirty="0">
                <a:solidFill>
                  <a:srgbClr val="464646"/>
                </a:solidFill>
                <a:latin typeface="Open Sans"/>
              </a:rPr>
              <a:t>ogni punto della terra può essere individuato dall’incrocio tra un meridiano e un parallelo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.</a:t>
            </a:r>
            <a:endParaRPr lang="it-IT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916" y="2935310"/>
            <a:ext cx="1378039" cy="13780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9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5459" y="751344"/>
            <a:ext cx="1111446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464646"/>
                </a:solidFill>
                <a:latin typeface="Open Sans"/>
              </a:rPr>
              <a:t>Le linee orizzontali, i </a:t>
            </a:r>
            <a:r>
              <a:rPr lang="it-IT" b="1" dirty="0">
                <a:solidFill>
                  <a:srgbClr val="464646"/>
                </a:solidFill>
                <a:latin typeface="Open Sans"/>
              </a:rPr>
              <a:t>Paralleli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 si contano a partire da quello centrale, </a:t>
            </a:r>
            <a:r>
              <a:rPr lang="it-IT" b="1" dirty="0">
                <a:solidFill>
                  <a:srgbClr val="464646"/>
                </a:solidFill>
                <a:latin typeface="Open Sans"/>
              </a:rPr>
              <a:t>l’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Equatore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. L’Equatore è il parallelo massimo, un </a:t>
            </a:r>
            <a:r>
              <a:rPr lang="it-IT" dirty="0" err="1">
                <a:solidFill>
                  <a:srgbClr val="464646"/>
                </a:solidFill>
                <a:latin typeface="Open Sans"/>
              </a:rPr>
              <a:t>pò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 come se fosse la “cintura” della terra.</a:t>
            </a:r>
            <a:br>
              <a:rPr lang="it-IT" dirty="0">
                <a:solidFill>
                  <a:srgbClr val="464646"/>
                </a:solidFill>
                <a:latin typeface="Open Sans"/>
              </a:rPr>
            </a:br>
            <a:r>
              <a:rPr lang="it-IT" dirty="0">
                <a:solidFill>
                  <a:srgbClr val="464646"/>
                </a:solidFill>
                <a:latin typeface="Open Sans"/>
              </a:rPr>
              <a:t>La distanza di un punto dall’Equatore si chiama 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Latitudine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, e sarà Nord se il punto si trova al di sopra oppure Sud se si trova al di sotto.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464646"/>
                </a:solidFill>
                <a:latin typeface="Open Sans"/>
              </a:rPr>
              <a:t>Linee verticali, i </a:t>
            </a:r>
            <a:r>
              <a:rPr lang="it-IT" b="1" dirty="0">
                <a:solidFill>
                  <a:srgbClr val="464646"/>
                </a:solidFill>
                <a:latin typeface="Open Sans"/>
              </a:rPr>
              <a:t>Meridiani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, hanno tutti due punti in comune, in corrispondenza dell’asse terrestre. Essendo tutti uguali, si è scelto come meridiano principale quello di </a:t>
            </a:r>
            <a:r>
              <a:rPr lang="it-IT" b="1" dirty="0">
                <a:solidFill>
                  <a:srgbClr val="464646"/>
                </a:solidFill>
                <a:latin typeface="Open Sans"/>
              </a:rPr>
              <a:t>Greenwich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, che si trova a Londra.</a:t>
            </a:r>
            <a:br>
              <a:rPr lang="it-IT" dirty="0">
                <a:solidFill>
                  <a:srgbClr val="464646"/>
                </a:solidFill>
                <a:latin typeface="Open Sans"/>
              </a:rPr>
            </a:br>
            <a:r>
              <a:rPr lang="it-IT" dirty="0">
                <a:solidFill>
                  <a:srgbClr val="464646"/>
                </a:solidFill>
                <a:latin typeface="Open Sans"/>
              </a:rPr>
              <a:t>La distanza di un punto dal meridiano di Greenwich si chiama 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Longitudine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, e sarà Est se il punto si trova a destra oppure Ovest se si trova a sinistra.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464646"/>
                </a:solidFill>
                <a:latin typeface="Open Sans"/>
              </a:rPr>
              <a:t>L’Equatore taglia la terra in due parti, quella che si trova a nord è chiamato 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Emisfero settentrionale</a:t>
            </a:r>
            <a:r>
              <a:rPr lang="it-IT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o boreale</a:t>
            </a:r>
            <a:r>
              <a:rPr lang="it-IT" dirty="0">
                <a:solidFill>
                  <a:srgbClr val="464646"/>
                </a:solidFill>
                <a:latin typeface="Open Sans"/>
              </a:rPr>
              <a:t>, mentre quello che si trova a sud, è conosciuto come</a:t>
            </a:r>
            <a:r>
              <a:rPr lang="it-IT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Emisfero meridionale o Australe.</a:t>
            </a:r>
            <a:r>
              <a:rPr lang="it-IT" dirty="0">
                <a:solidFill>
                  <a:srgbClr val="FF0000"/>
                </a:solidFill>
                <a:latin typeface="Open Sans"/>
              </a:rPr>
              <a:t/>
            </a:r>
            <a:br>
              <a:rPr lang="it-IT" dirty="0">
                <a:solidFill>
                  <a:srgbClr val="FF0000"/>
                </a:solidFill>
                <a:latin typeface="Open Sans"/>
              </a:rPr>
            </a:br>
            <a:r>
              <a:rPr lang="it-IT" dirty="0">
                <a:solidFill>
                  <a:srgbClr val="464646"/>
                </a:solidFill>
                <a:latin typeface="Open Sans"/>
              </a:rPr>
              <a:t>I due emisferi si differenziano moltissimo soprattutto dal punto di vista climatico.</a:t>
            </a:r>
            <a:endParaRPr lang="it-IT" b="0" i="0" dirty="0">
              <a:solidFill>
                <a:srgbClr val="46464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124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5913" y="284699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LA TERRA SI MUOVE</a:t>
            </a:r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La Terra, come tutti i pianeti, compie contemporaneamente due movimenti: ruota su se stessa intorno al proprio asse e ruota intorno al Sole lungo un’orbita ellittica, cioè ovale.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Il MOTO DI ROTAZIONE</a:t>
            </a:r>
            <a:endParaRPr lang="it-IT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La Terra ruota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su se stessa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intorno a un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asse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immaginario, leggermente inclinato, che collega Polo Nord e Polo Sud.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Questo movimento avviene in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senso antiorario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e si chiama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movimento di rotazione.</a:t>
            </a:r>
            <a:endParaRPr lang="it-IT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Per compiere un giro completo attorno al suo asse, la Terra impiega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24 ore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: la conseguenza di questo movimento è l’alternarsi del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dì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(le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ore di luce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) e della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notte 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(le </a:t>
            </a:r>
            <a:r>
              <a:rPr lang="it-IT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ore di buio</a:t>
            </a:r>
            <a:r>
              <a:rPr lang="it-IT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).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418" y="1935956"/>
            <a:ext cx="3808095" cy="3854450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5756" y="4558048"/>
            <a:ext cx="1661375" cy="16613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782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6274192" y="1062104"/>
            <a:ext cx="537627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ogni punto della superficie terrestre si alternano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notte e dì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che hanno durata uguale per tutto l’anno solo all’equatore. </a:t>
            </a:r>
          </a:p>
          <a:p>
            <a:pPr eaLnBrk="1" hangingPunct="1"/>
            <a:endParaRPr lang="it-IT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zona illuminata è separata da quella buia dal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circolo di illuminazione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 il passaggio buio-luce avviene gradualmente a causa dell’atmosfera.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3850" y="596900"/>
            <a:ext cx="3861784" cy="8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81720" tIns="42480" rIns="81720" bIns="424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sz="4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 e la notte</a:t>
            </a:r>
            <a:endParaRPr lang="it-IT" sz="6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51" y="1412875"/>
            <a:ext cx="4098647" cy="504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6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6795" y="295363"/>
            <a:ext cx="86747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Il MOTO DI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RIVOLUZIONE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Contemporaneamente a quello di rotazione , la Terra compie un movimento di rivoluzione intorno al Sole. Questo movimento avviene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senso antiorario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lungo un’orbita ellittica.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giro completo intorno al sole dura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365 giorni e sei ore.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Come puoi osservare nell’immagine, la Terra si trova esposta ai raggi solari in modo diverso quando si trova in punti diversi dell’orbita. Da questa diversa esposizione dipendono l’alternarsi delle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quattro stagioni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durata del dì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della notte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Il fatto che d’estate faccia più caldo che in inverno, quindi, non dipende dalla distanza della Terra dal Sole.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938" y="3742006"/>
            <a:ext cx="5875200" cy="2933113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774" y="4231784"/>
            <a:ext cx="1575515" cy="15755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56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8775" y="227965"/>
            <a:ext cx="87439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Se osservi i Poli,noterai che quando uno è completamente  illuminato , l’altro è in ombra.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Nel polo illuminato, per sei mesi è sempre giorno ( il Sole si abbassa all’orizzonte ma non tramonta e risale poco dopo); in quello in ombra, per sei mesi è sempre notte ( il Sole si avvicina alla linea dell’orizzonte ma non sorge e si riabbassa subito dopo).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Nell’immagine puoi anche osservare che, a causa dell’inclinazione, 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due emisferi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durante il moto di rivoluzione, non ricevono i raggi del Sole allo stesso modo: nell’emisfero colpito direttamente dai raggi solari è estate, in quello opposto, dove i raggi del Sole arrivano obliqui, è inverno. 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6" y="3316517"/>
            <a:ext cx="7420064" cy="35414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060788" y="3757499"/>
            <a:ext cx="3857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moto di rivoluzione della Terra dura esattamente 365 gironi e 6 ore. 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Quelle 6 ore “in più” vengono recuperate ogni anno aggiungendo un giorno al mese di febbraio: gli anni in cui febbraio ha  29 giorni si chiamano </a:t>
            </a: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 bisestili.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5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5907" y="252413"/>
            <a:ext cx="3427535" cy="8874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81720" tIns="42480" rIns="81720" bIns="424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equinozi </a:t>
            </a:r>
            <a:endParaRPr lang="it-IT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Segnaposto contenuto 2"/>
          <p:cNvSpPr txBox="1">
            <a:spLocks/>
          </p:cNvSpPr>
          <p:nvPr/>
        </p:nvSpPr>
        <p:spPr bwMode="auto">
          <a:xfrm>
            <a:off x="1933575" y="4868864"/>
            <a:ext cx="8712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equinozi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autunno e primavera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dì ha la stessa durata della notte ovunque e a mezzogiorno il Sole è allo zenit sull’equatore.</a:t>
            </a:r>
          </a:p>
        </p:txBody>
      </p:sp>
      <p:pic>
        <p:nvPicPr>
          <p:cNvPr id="36871" name="Immagine 3" descr="equinozi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871664"/>
            <a:ext cx="68691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ttangolo 4"/>
          <p:cNvSpPr>
            <a:spLocks noChangeArrowheads="1"/>
          </p:cNvSpPr>
          <p:nvPr/>
        </p:nvSpPr>
        <p:spPr bwMode="auto">
          <a:xfrm>
            <a:off x="2640013" y="1295401"/>
            <a:ext cx="2735262" cy="576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sz="1800">
                <a:solidFill>
                  <a:srgbClr val="000000"/>
                </a:solidFill>
              </a:rPr>
              <a:t>23 settembre:</a:t>
            </a:r>
          </a:p>
          <a:p>
            <a:pPr algn="ctr" eaLnBrk="1" hangingPunct="1"/>
            <a:r>
              <a:rPr lang="it-IT" sz="1800">
                <a:solidFill>
                  <a:srgbClr val="000000"/>
                </a:solidFill>
              </a:rPr>
              <a:t>equinozio d’autunno</a:t>
            </a:r>
          </a:p>
        </p:txBody>
      </p:sp>
      <p:sp>
        <p:nvSpPr>
          <p:cNvPr id="36873" name="Rettangolo 14"/>
          <p:cNvSpPr>
            <a:spLocks noChangeArrowheads="1"/>
          </p:cNvSpPr>
          <p:nvPr/>
        </p:nvSpPr>
        <p:spPr bwMode="auto">
          <a:xfrm>
            <a:off x="6959600" y="1295401"/>
            <a:ext cx="2736850" cy="576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sz="1800">
                <a:solidFill>
                  <a:srgbClr val="000000"/>
                </a:solidFill>
              </a:rPr>
              <a:t>21 marzo:</a:t>
            </a:r>
          </a:p>
          <a:p>
            <a:pPr algn="ctr" eaLnBrk="1" hangingPunct="1"/>
            <a:r>
              <a:rPr lang="it-IT" sz="1800">
                <a:solidFill>
                  <a:srgbClr val="000000"/>
                </a:solidFill>
              </a:rPr>
              <a:t>equinozio di primavera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995" y="1722842"/>
            <a:ext cx="1647422" cy="164742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1906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303838" y="489745"/>
            <a:ext cx="2133307" cy="88741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81720" tIns="42480" rIns="81720" bIns="424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solstizi </a:t>
            </a:r>
            <a:endParaRPr lang="it-IT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Segnaposto contenuto 2"/>
          <p:cNvSpPr txBox="1">
            <a:spLocks/>
          </p:cNvSpPr>
          <p:nvPr/>
        </p:nvSpPr>
        <p:spPr bwMode="auto">
          <a:xfrm>
            <a:off x="5591176" y="2565401"/>
            <a:ext cx="49831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solstizio d’inverno</a:t>
            </a:r>
            <a:r>
              <a:rPr 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Sole è allo zenit sul tropico del Capricorno, la calotta artica è al buio e quella antartica è illuminata.</a:t>
            </a:r>
          </a:p>
        </p:txBody>
      </p:sp>
      <p:pic>
        <p:nvPicPr>
          <p:cNvPr id="38919" name="Immagine 1" descr="solstiz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1"/>
          <a:stretch>
            <a:fillRect/>
          </a:stretch>
        </p:blipFill>
        <p:spPr bwMode="auto">
          <a:xfrm>
            <a:off x="961299" y="2565401"/>
            <a:ext cx="4558439" cy="33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ttangolo 11"/>
          <p:cNvSpPr>
            <a:spLocks noChangeArrowheads="1"/>
          </p:cNvSpPr>
          <p:nvPr/>
        </p:nvSpPr>
        <p:spPr bwMode="auto">
          <a:xfrm>
            <a:off x="1139483" y="1844676"/>
            <a:ext cx="4164355" cy="576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sz="1800" dirty="0">
                <a:solidFill>
                  <a:srgbClr val="000000"/>
                </a:solidFill>
              </a:rPr>
              <a:t>22 dicembre:</a:t>
            </a:r>
          </a:p>
          <a:p>
            <a:pPr algn="ctr" eaLnBrk="1" hangingPunct="1"/>
            <a:r>
              <a:rPr lang="it-IT" sz="1800" dirty="0">
                <a:solidFill>
                  <a:srgbClr val="000000"/>
                </a:solidFill>
              </a:rPr>
              <a:t>solstizio d’inverno</a:t>
            </a:r>
          </a:p>
        </p:txBody>
      </p:sp>
    </p:spTree>
    <p:extLst>
      <p:ext uri="{BB962C8B-B14F-4D97-AF65-F5344CB8AC3E}">
        <p14:creationId xmlns:p14="http://schemas.microsoft.com/office/powerpoint/2010/main" val="404317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791</Words>
  <Application>Microsoft Office PowerPoint</Application>
  <PresentationFormat>Widescreen</PresentationFormat>
  <Paragraphs>72</Paragraphs>
  <Slides>14</Slides>
  <Notes>3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Open Sans</vt:lpstr>
      <vt:lpstr>Times New Roman</vt:lpstr>
      <vt:lpstr>Tema di Office</vt:lpstr>
      <vt:lpstr>I moti della 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moti della Terra</dc:title>
  <dc:creator>Utente Windows</dc:creator>
  <cp:lastModifiedBy>Utente Windows</cp:lastModifiedBy>
  <cp:revision>17</cp:revision>
  <dcterms:created xsi:type="dcterms:W3CDTF">2020-11-10T08:49:57Z</dcterms:created>
  <dcterms:modified xsi:type="dcterms:W3CDTF">2020-11-13T06:15:29Z</dcterms:modified>
</cp:coreProperties>
</file>