
<file path=[Content_Types].xml><?xml version="1.0" encoding="utf-8"?>
<Types xmlns="http://schemas.openxmlformats.org/package/2006/content-types"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858000" cy="9144000"/>
  <p:embeddedFontLst>
    <p:embeddedFont>
      <p:font typeface="Architects Daughter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5" roundtripDataSignature="AMtx7mj9z3v6AjOqFeNdNC6QkjJuUqEb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font" Target="fonts/ArchitectsDaught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15.png"/><Relationship Id="rId7" Type="http://schemas.openxmlformats.org/officeDocument/2006/relationships/image" Target="../media/image14.png"/><Relationship Id="rId8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vmlDrawing" Target="../drawings/vmlDrawing2.v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2.bin"/><Relationship Id="rId6" Type="http://schemas.openxmlformats.org/officeDocument/2006/relationships/image" Target="../media/image13.png"/><Relationship Id="rId7" Type="http://schemas.openxmlformats.org/officeDocument/2006/relationships/image" Target="../media/image12.png"/><Relationship Id="rId8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Relationship Id="rId6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979712" y="404665"/>
            <a:ext cx="4824536" cy="1008111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0" dist="0" endA="300" endPos="35000" fadeDir="5400000" kx="0" rotWithShape="0" algn="bl" stA="52000" stPos="0" sy="-100000" ky="0"/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1" lang="it-IT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IL NUMERO CENTO</a:t>
            </a:r>
            <a:endParaRPr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1700808"/>
            <a:ext cx="7776864" cy="3456384"/>
          </a:xfrm>
          <a:prstGeom prst="rect">
            <a:avLst/>
          </a:prstGeom>
          <a:noFill/>
          <a:ln cap="flat" cmpd="dbl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6" name="Google Shape;86;p1"/>
          <p:cNvSpPr txBox="1"/>
          <p:nvPr/>
        </p:nvSpPr>
        <p:spPr>
          <a:xfrm>
            <a:off x="717563" y="5517232"/>
            <a:ext cx="3312368" cy="707886"/>
          </a:xfrm>
          <a:prstGeom prst="rect">
            <a:avLst/>
          </a:prstGeom>
          <a:noFill/>
          <a:ln cap="flat" cmpd="tri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I.C. 3 Ponte – Siciliano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Pomigliano d’Arco</a:t>
            </a:r>
            <a:endParaRPr b="0" i="0" sz="20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4355976" y="5526645"/>
            <a:ext cx="3960440" cy="707886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000" u="none" cap="none" strike="noStrike">
                <a:solidFill>
                  <a:srgbClr val="140AD8"/>
                </a:solidFill>
                <a:latin typeface="Arial"/>
                <a:ea typeface="Arial"/>
                <a:cs typeface="Arial"/>
                <a:sym typeface="Arial"/>
              </a:rPr>
              <a:t>Classe  3^D - 3^C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000" u="none" cap="none" strike="noStrike">
                <a:solidFill>
                  <a:srgbClr val="140AD8"/>
                </a:solidFill>
                <a:latin typeface="Arial"/>
                <a:ea typeface="Arial"/>
                <a:cs typeface="Arial"/>
                <a:sym typeface="Arial"/>
              </a:rPr>
              <a:t>Ins.te  E. Romano – T. Calabria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7B4E4"/>
            </a:gs>
            <a:gs pos="50000">
              <a:srgbClr val="BFCFEC"/>
            </a:gs>
            <a:gs pos="100000">
              <a:srgbClr val="E0E8F4"/>
            </a:gs>
          </a:gsLst>
          <a:lin ang="5400000" scaled="0"/>
        </a:gra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title"/>
          </p:nvPr>
        </p:nvSpPr>
        <p:spPr>
          <a:xfrm>
            <a:off x="2411760" y="274638"/>
            <a:ext cx="4536504" cy="1143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ctr" dir="5400000" dist="50800">
              <a:srgbClr val="FF0000"/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it-IT">
                <a:solidFill>
                  <a:srgbClr val="FF0000"/>
                </a:solidFill>
              </a:rPr>
              <a:t>IL NUMERO CENTO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3" name="Google Shape;93;p2"/>
          <p:cNvSpPr txBox="1"/>
          <p:nvPr>
            <p:ph idx="1" type="body"/>
          </p:nvPr>
        </p:nvSpPr>
        <p:spPr>
          <a:xfrm>
            <a:off x="395536" y="1772816"/>
            <a:ext cx="8229600" cy="2520280"/>
          </a:xfrm>
          <a:prstGeom prst="rect">
            <a:avLst/>
          </a:prstGeom>
          <a:noFill/>
          <a:ln cap="flat" cmpd="dbl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/>
              <a:t>Dopo il numero </a:t>
            </a:r>
            <a:r>
              <a:rPr lang="it-IT">
                <a:solidFill>
                  <a:srgbClr val="FF0000"/>
                </a:solidFill>
              </a:rPr>
              <a:t>9</a:t>
            </a:r>
            <a:r>
              <a:rPr lang="it-IT">
                <a:solidFill>
                  <a:srgbClr val="17365D"/>
                </a:solidFill>
              </a:rPr>
              <a:t>9</a:t>
            </a:r>
            <a:r>
              <a:rPr lang="it-IT"/>
              <a:t> se aggiungiamo una unità otteniamo un nuovo numero, </a:t>
            </a:r>
            <a:r>
              <a:rPr b="1" lang="it-IT">
                <a:solidFill>
                  <a:srgbClr val="FF0000"/>
                </a:solidFill>
              </a:rPr>
              <a:t>IL NUMERO CENTO</a:t>
            </a:r>
            <a:r>
              <a:rPr lang="it-IT"/>
              <a:t>. Il numero cento si </a:t>
            </a:r>
            <a:r>
              <a:rPr lang="it-IT" sz="3600"/>
              <a:t>scrive </a:t>
            </a:r>
            <a:r>
              <a:rPr lang="it-IT" sz="3600">
                <a:solidFill>
                  <a:srgbClr val="00B050"/>
                </a:solidFill>
              </a:rPr>
              <a:t>1</a:t>
            </a:r>
            <a:r>
              <a:rPr lang="it-IT" sz="3600">
                <a:solidFill>
                  <a:srgbClr val="FF0000"/>
                </a:solidFill>
              </a:rPr>
              <a:t>0</a:t>
            </a:r>
            <a:r>
              <a:rPr lang="it-IT" sz="3600">
                <a:solidFill>
                  <a:srgbClr val="17365D"/>
                </a:solidFill>
              </a:rPr>
              <a:t>0</a:t>
            </a:r>
            <a:r>
              <a:rPr lang="it-IT" sz="3600"/>
              <a:t> </a:t>
            </a:r>
            <a:r>
              <a:rPr lang="it-IT"/>
              <a:t>e si legge cento. Il simbolo per il centinaio è la lettera </a:t>
            </a:r>
            <a:r>
              <a:rPr lang="it-IT">
                <a:solidFill>
                  <a:srgbClr val="00B050"/>
                </a:solidFill>
              </a:rPr>
              <a:t>h</a:t>
            </a:r>
            <a:endParaRPr>
              <a:solidFill>
                <a:srgbClr val="00B050"/>
              </a:solidFill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97032">
            <a:off x="490329" y="4129360"/>
            <a:ext cx="3312368" cy="2218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 b="11732" l="0" r="0" t="0"/>
          <a:stretch/>
        </p:blipFill>
        <p:spPr>
          <a:xfrm rot="575463">
            <a:off x="5436096" y="4095616"/>
            <a:ext cx="3217574" cy="2467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6913" y="620688"/>
            <a:ext cx="609600" cy="609600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>
            <p:ph type="title"/>
          </p:nvPr>
        </p:nvSpPr>
        <p:spPr>
          <a:xfrm>
            <a:off x="1097004" y="192001"/>
            <a:ext cx="5904069" cy="686556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lang="it-IT" sz="3600">
                <a:solidFill>
                  <a:srgbClr val="FF0000"/>
                </a:solidFill>
              </a:rPr>
              <a:t>Come si fa a formare il </a:t>
            </a:r>
            <a:r>
              <a:rPr b="1" lang="it-IT" sz="3600">
                <a:solidFill>
                  <a:srgbClr val="00B050"/>
                </a:solidFill>
              </a:rPr>
              <a:t>1</a:t>
            </a:r>
            <a:r>
              <a:rPr b="1" lang="it-IT" sz="3600">
                <a:solidFill>
                  <a:srgbClr val="FF0000"/>
                </a:solidFill>
              </a:rPr>
              <a:t>0</a:t>
            </a:r>
            <a:r>
              <a:rPr b="1" lang="it-IT" sz="3600">
                <a:solidFill>
                  <a:srgbClr val="17365D"/>
                </a:solidFill>
              </a:rPr>
              <a:t>0</a:t>
            </a:r>
            <a:r>
              <a:rPr b="1" lang="it-IT" sz="3600">
                <a:solidFill>
                  <a:srgbClr val="FF0000"/>
                </a:solidFill>
              </a:rPr>
              <a:t> ? </a:t>
            </a:r>
            <a:endParaRPr b="1" sz="3600"/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28284" l="6090" r="90490" t="64748"/>
          <a:stretch/>
        </p:blipFill>
        <p:spPr>
          <a:xfrm>
            <a:off x="568658" y="2398666"/>
            <a:ext cx="259513" cy="33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 b="28284" l="6090" r="90490" t="64748"/>
          <a:stretch/>
        </p:blipFill>
        <p:spPr>
          <a:xfrm>
            <a:off x="964951" y="2377623"/>
            <a:ext cx="259513" cy="33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 b="28284" l="6090" r="90490" t="64748"/>
          <a:stretch/>
        </p:blipFill>
        <p:spPr>
          <a:xfrm>
            <a:off x="1401141" y="2377622"/>
            <a:ext cx="259513" cy="33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b="28284" l="6090" r="90490" t="64748"/>
          <a:stretch/>
        </p:blipFill>
        <p:spPr>
          <a:xfrm>
            <a:off x="1838611" y="2341518"/>
            <a:ext cx="259513" cy="33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 b="28284" l="6090" r="90490" t="64748"/>
          <a:stretch/>
        </p:blipFill>
        <p:spPr>
          <a:xfrm>
            <a:off x="2353030" y="2377621"/>
            <a:ext cx="259513" cy="33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 b="28284" l="6090" r="90490" t="64748"/>
          <a:stretch/>
        </p:blipFill>
        <p:spPr>
          <a:xfrm>
            <a:off x="438901" y="2864550"/>
            <a:ext cx="259513" cy="33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 b="28284" l="6090" r="90490" t="64748"/>
          <a:stretch/>
        </p:blipFill>
        <p:spPr>
          <a:xfrm>
            <a:off x="828171" y="2864550"/>
            <a:ext cx="259513" cy="33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 b="28284" l="6090" r="90490" t="64748"/>
          <a:stretch/>
        </p:blipFill>
        <p:spPr>
          <a:xfrm>
            <a:off x="1254824" y="2882174"/>
            <a:ext cx="259513" cy="33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 b="28284" l="6090" r="90490" t="64748"/>
          <a:stretch/>
        </p:blipFill>
        <p:spPr>
          <a:xfrm>
            <a:off x="1708854" y="2882174"/>
            <a:ext cx="259513" cy="33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 b="28284" l="6090" r="90490" t="64748"/>
          <a:stretch/>
        </p:blipFill>
        <p:spPr>
          <a:xfrm>
            <a:off x="2256353" y="2840627"/>
            <a:ext cx="259513" cy="33963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/>
          <p:nvPr/>
        </p:nvSpPr>
        <p:spPr>
          <a:xfrm>
            <a:off x="70768" y="2072462"/>
            <a:ext cx="3037076" cy="1373775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" name="Google Shape;113;p3"/>
          <p:cNvCxnSpPr/>
          <p:nvPr/>
        </p:nvCxnSpPr>
        <p:spPr>
          <a:xfrm>
            <a:off x="1530897" y="3537012"/>
            <a:ext cx="0" cy="1304006"/>
          </a:xfrm>
          <a:prstGeom prst="straightConnector1">
            <a:avLst/>
          </a:prstGeom>
          <a:noFill/>
          <a:ln cap="flat" cmpd="sng" w="25400">
            <a:solidFill>
              <a:srgbClr val="17365D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114" name="Google Shape;114;p3"/>
          <p:cNvPicPr preferRelativeResize="0"/>
          <p:nvPr/>
        </p:nvPicPr>
        <p:blipFill rotWithShape="1">
          <a:blip r:embed="rId4">
            <a:alphaModFix/>
          </a:blip>
          <a:srcRect b="12126" l="38612" r="58513" t="44324"/>
          <a:stretch/>
        </p:blipFill>
        <p:spPr>
          <a:xfrm rot="5400000">
            <a:off x="1241815" y="3885435"/>
            <a:ext cx="329168" cy="2429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4">
            <a:alphaModFix/>
          </a:blip>
          <a:srcRect b="12126" l="38612" r="31478" t="44324"/>
          <a:stretch/>
        </p:blipFill>
        <p:spPr>
          <a:xfrm>
            <a:off x="3779912" y="2578681"/>
            <a:ext cx="2160241" cy="1888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5">
            <a:alphaModFix/>
          </a:blip>
          <a:srcRect b="12338" l="73391" r="4249" t="42651"/>
          <a:stretch/>
        </p:blipFill>
        <p:spPr>
          <a:xfrm>
            <a:off x="6732240" y="2526213"/>
            <a:ext cx="2277420" cy="21451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3"/>
          <p:cNvCxnSpPr>
            <a:endCxn id="118" idx="1"/>
          </p:cNvCxnSpPr>
          <p:nvPr/>
        </p:nvCxnSpPr>
        <p:spPr>
          <a:xfrm rot="-5400000">
            <a:off x="2305377" y="3714462"/>
            <a:ext cx="1313700" cy="958800"/>
          </a:xfrm>
          <a:prstGeom prst="curvedConnector2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 b="28284" l="6090" r="90490" t="64748"/>
          <a:stretch/>
        </p:blipFill>
        <p:spPr>
          <a:xfrm>
            <a:off x="352691" y="1639615"/>
            <a:ext cx="259513" cy="3396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3"/>
          <p:cNvCxnSpPr>
            <a:stCxn id="119" idx="3"/>
          </p:cNvCxnSpPr>
          <p:nvPr/>
        </p:nvCxnSpPr>
        <p:spPr>
          <a:xfrm>
            <a:off x="612204" y="1809433"/>
            <a:ext cx="634200" cy="263100"/>
          </a:xfrm>
          <a:prstGeom prst="curvedConnector3">
            <a:avLst>
              <a:gd fmla="val 50000" name="adj1"/>
            </a:avLst>
          </a:prstGeom>
          <a:noFill/>
          <a:ln cap="flat" cmpd="sng" w="25400">
            <a:solidFill>
              <a:srgbClr val="17365D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21" name="Google Shape;121;p3"/>
          <p:cNvSpPr txBox="1"/>
          <p:nvPr/>
        </p:nvSpPr>
        <p:spPr>
          <a:xfrm>
            <a:off x="929725" y="1320378"/>
            <a:ext cx="111357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Unità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2581494" y="5471959"/>
            <a:ext cx="5488546" cy="954107"/>
          </a:xfrm>
          <a:prstGeom prst="rect">
            <a:avLst/>
          </a:prstGeom>
          <a:noFill/>
          <a:ln cap="sq" cmpd="sng" w="22225">
            <a:solidFill>
              <a:srgbClr val="97B4E4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lang="it-IT" sz="2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0 unità formano  </a:t>
            </a:r>
            <a:r>
              <a:rPr b="1" lang="it-IT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una decina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lang="it-IT" sz="2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0 </a:t>
            </a:r>
            <a:r>
              <a:rPr b="1" lang="it-IT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decine</a:t>
            </a:r>
            <a:r>
              <a:rPr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it-IT" sz="2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formano  </a:t>
            </a:r>
            <a:r>
              <a:rPr b="1" lang="it-IT" sz="2800">
                <a:solidFill>
                  <a:srgbClr val="00823B"/>
                </a:solidFill>
                <a:latin typeface="Calibri"/>
                <a:ea typeface="Calibri"/>
                <a:cs typeface="Calibri"/>
                <a:sym typeface="Calibri"/>
              </a:rPr>
              <a:t>un centinaio </a:t>
            </a:r>
            <a:r>
              <a:rPr lang="it-IT" sz="2800">
                <a:solidFill>
                  <a:srgbClr val="0082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rgbClr val="0082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6344805" y="3446237"/>
            <a:ext cx="1886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2256353" y="1381934"/>
            <a:ext cx="571517" cy="461665"/>
          </a:xfrm>
          <a:prstGeom prst="rect">
            <a:avLst/>
          </a:prstGeom>
          <a:noFill/>
          <a:ln cap="flat" cmpd="thinThick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lang="it-IT" sz="24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3441627" y="2276872"/>
            <a:ext cx="2807529" cy="2520280"/>
          </a:xfrm>
          <a:prstGeom prst="flowChartAlternateProcess">
            <a:avLst/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6933898" y="4841018"/>
            <a:ext cx="18741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rgbClr val="00823B"/>
                </a:solidFill>
                <a:latin typeface="Calibri"/>
                <a:ea typeface="Calibri"/>
                <a:cs typeface="Calibri"/>
                <a:sym typeface="Calibri"/>
              </a:rPr>
              <a:t>1 Centinaio</a:t>
            </a:r>
            <a:endParaRPr b="1" sz="2800">
              <a:solidFill>
                <a:srgbClr val="0082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551290" y="5425793"/>
            <a:ext cx="14654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 Decina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" name="Google Shape;127;p3"/>
          <p:cNvCxnSpPr>
            <a:stCxn id="124" idx="2"/>
          </p:cNvCxnSpPr>
          <p:nvPr/>
        </p:nvCxnSpPr>
        <p:spPr>
          <a:xfrm flipH="1">
            <a:off x="2373811" y="1843599"/>
            <a:ext cx="168300" cy="315900"/>
          </a:xfrm>
          <a:prstGeom prst="straightConnector1">
            <a:avLst/>
          </a:prstGeom>
          <a:noFill/>
          <a:ln cap="flat" cmpd="sng" w="9525">
            <a:solidFill>
              <a:srgbClr val="17365D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28" name="Google Shape;128;p3"/>
          <p:cNvSpPr txBox="1"/>
          <p:nvPr/>
        </p:nvSpPr>
        <p:spPr>
          <a:xfrm>
            <a:off x="4535698" y="1567035"/>
            <a:ext cx="1503496" cy="461665"/>
          </a:xfrm>
          <a:prstGeom prst="rect">
            <a:avLst/>
          </a:prstGeom>
          <a:noFill/>
          <a:ln cap="flat" cmpd="thinThick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lang="it-IT" sz="24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1" lang="it-IT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decine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" name="Google Shape;129;p3"/>
          <p:cNvCxnSpPr/>
          <p:nvPr/>
        </p:nvCxnSpPr>
        <p:spPr>
          <a:xfrm>
            <a:off x="5287446" y="1979250"/>
            <a:ext cx="76642" cy="297622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30" name="Google Shape;130;p3"/>
          <p:cNvSpPr txBox="1"/>
          <p:nvPr/>
        </p:nvSpPr>
        <p:spPr>
          <a:xfrm>
            <a:off x="249556" y="3914660"/>
            <a:ext cx="14592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Formano</a:t>
            </a:r>
            <a:r>
              <a:rPr lang="it-IT" sz="24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94215" y="230013"/>
            <a:ext cx="609600" cy="609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/>
          <p:nvPr>
            <p:ph type="title"/>
          </p:nvPr>
        </p:nvSpPr>
        <p:spPr>
          <a:xfrm>
            <a:off x="3275856" y="274638"/>
            <a:ext cx="3168352" cy="922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lgerian"/>
              <a:buNone/>
            </a:pPr>
            <a:r>
              <a:rPr b="1" lang="it-IT">
                <a:solidFill>
                  <a:srgbClr val="FF0000"/>
                </a:solidFill>
                <a:latin typeface="Algerian"/>
                <a:ea typeface="Algerian"/>
                <a:cs typeface="Algerian"/>
                <a:sym typeface="Algerian"/>
              </a:rPr>
              <a:t>Ricorda</a:t>
            </a:r>
            <a:endParaRPr b="1"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3">
            <a:alphaModFix/>
          </a:blip>
          <a:srcRect b="3134" l="3508" r="66710" t="35854"/>
          <a:stretch/>
        </p:blipFill>
        <p:spPr>
          <a:xfrm>
            <a:off x="444137" y="2014035"/>
            <a:ext cx="2259874" cy="242968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"/>
          <p:cNvSpPr txBox="1"/>
          <p:nvPr/>
        </p:nvSpPr>
        <p:spPr>
          <a:xfrm>
            <a:off x="539552" y="1103983"/>
            <a:ext cx="1824904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100 UNITA’</a:t>
            </a:r>
            <a:endParaRPr b="1" sz="2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2897814" y="3147066"/>
            <a:ext cx="46805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4"/>
          <p:cNvPicPr preferRelativeResize="0"/>
          <p:nvPr/>
        </p:nvPicPr>
        <p:blipFill rotWithShape="1">
          <a:blip r:embed="rId4">
            <a:alphaModFix/>
          </a:blip>
          <a:srcRect b="12126" l="38612" r="31478" t="44324"/>
          <a:stretch/>
        </p:blipFill>
        <p:spPr>
          <a:xfrm>
            <a:off x="3465574" y="2014035"/>
            <a:ext cx="2582601" cy="242968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"/>
          <p:cNvSpPr txBox="1"/>
          <p:nvPr/>
        </p:nvSpPr>
        <p:spPr>
          <a:xfrm>
            <a:off x="6147008" y="3147066"/>
            <a:ext cx="46805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4"/>
          <p:cNvPicPr preferRelativeResize="0"/>
          <p:nvPr/>
        </p:nvPicPr>
        <p:blipFill rotWithShape="1">
          <a:blip r:embed="rId5">
            <a:alphaModFix/>
          </a:blip>
          <a:srcRect b="12338" l="73391" r="4249" t="42651"/>
          <a:stretch/>
        </p:blipFill>
        <p:spPr>
          <a:xfrm>
            <a:off x="6615424" y="2014035"/>
            <a:ext cx="2176244" cy="242968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"/>
          <p:cNvSpPr txBox="1"/>
          <p:nvPr/>
        </p:nvSpPr>
        <p:spPr>
          <a:xfrm>
            <a:off x="3726764" y="1380982"/>
            <a:ext cx="208823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lang="it-IT" sz="2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1" lang="it-IT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DECINE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6766130" y="1380982"/>
            <a:ext cx="18741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rgbClr val="00823B"/>
                </a:solidFill>
                <a:latin typeface="Calibri"/>
                <a:ea typeface="Calibri"/>
                <a:cs typeface="Calibri"/>
                <a:sym typeface="Calibri"/>
              </a:rPr>
              <a:t>1 Centinaio</a:t>
            </a:r>
            <a:endParaRPr b="1" sz="2800">
              <a:solidFill>
                <a:srgbClr val="0082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22240" y="4869160"/>
            <a:ext cx="609600" cy="609600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7B4E4"/>
            </a:gs>
            <a:gs pos="50000">
              <a:srgbClr val="BFCFEC"/>
            </a:gs>
            <a:gs pos="83750">
              <a:srgbClr val="D7E1F2"/>
            </a:gs>
            <a:gs pos="100000">
              <a:srgbClr val="E0E8F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Google Shape;150;p5"/>
          <p:cNvGraphicFramePr/>
          <p:nvPr/>
        </p:nvGraphicFramePr>
        <p:xfrm>
          <a:off x="3851275" y="260350"/>
          <a:ext cx="4681538" cy="6121400"/>
        </p:xfrm>
        <a:graphic>
          <a:graphicData uri="http://schemas.openxmlformats.org/presentationml/2006/ole">
            <mc:AlternateContent>
              <mc:Choice Requires="v">
                <p:oleObj r:id="rId4" imgH="6121400" imgW="4681538" progId="FoxitPhantomPDF.Document" spid="_x0000_s1">
                  <p:embed/>
                </p:oleObj>
              </mc:Choice>
              <mc:Fallback>
                <p:oleObj r:id="rId5" imgH="6121400" imgW="4681538" progId="FoxitPhantomPDF.Document">
                  <p:embed/>
                  <p:pic>
                    <p:nvPicPr>
                      <p:cNvPr id="150" name="Google Shape;150;p5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851275" y="260350"/>
                        <a:ext cx="4681538" cy="612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" name="Google Shape;151;p5"/>
          <p:cNvSpPr/>
          <p:nvPr/>
        </p:nvSpPr>
        <p:spPr>
          <a:xfrm>
            <a:off x="467543" y="620688"/>
            <a:ext cx="3272697" cy="1440160"/>
          </a:xfrm>
          <a:prstGeom prst="cloudCallout">
            <a:avLst>
              <a:gd fmla="val -6824" name="adj1"/>
              <a:gd fmla="val 105440" name="adj2"/>
            </a:avLst>
          </a:prstGeom>
          <a:solidFill>
            <a:schemeClr val="lt1"/>
          </a:solidFill>
          <a:ln cap="flat" cmpd="sng" w="25400">
            <a:solidFill>
              <a:srgbClr val="DAE5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Alla scoperta del numero   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5"/>
          <p:cNvPicPr preferRelativeResize="0"/>
          <p:nvPr/>
        </p:nvPicPr>
        <p:blipFill rotWithShape="1">
          <a:blip r:embed="rId7">
            <a:alphaModFix/>
          </a:blip>
          <a:srcRect b="7808" l="0" r="0" t="596"/>
          <a:stretch/>
        </p:blipFill>
        <p:spPr>
          <a:xfrm rot="-1127968">
            <a:off x="834646" y="2489699"/>
            <a:ext cx="1267777" cy="248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91680" y="5134341"/>
            <a:ext cx="609600" cy="609600"/>
          </a:xfrm>
          <a:prstGeom prst="rect">
            <a:avLst/>
          </a:prstGeom>
          <a:noFill/>
          <a:ln cap="flat" cmpd="sng" w="190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/>
          <p:nvPr>
            <p:ph type="title"/>
          </p:nvPr>
        </p:nvSpPr>
        <p:spPr>
          <a:xfrm>
            <a:off x="1553330" y="296016"/>
            <a:ext cx="4890878" cy="634082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40"/>
              <a:buFont typeface="Calibri"/>
              <a:buNone/>
            </a:pPr>
            <a:r>
              <a:rPr lang="it-IT" sz="3240">
                <a:solidFill>
                  <a:srgbClr val="FF0000"/>
                </a:solidFill>
              </a:rPr>
              <a:t>Il numero </a:t>
            </a:r>
            <a:r>
              <a:rPr lang="it-IT" sz="3240">
                <a:solidFill>
                  <a:srgbClr val="00B050"/>
                </a:solidFill>
              </a:rPr>
              <a:t>1</a:t>
            </a:r>
            <a:r>
              <a:rPr lang="it-IT" sz="3240">
                <a:solidFill>
                  <a:srgbClr val="FF0000"/>
                </a:solidFill>
              </a:rPr>
              <a:t>0</a:t>
            </a:r>
            <a:r>
              <a:rPr lang="it-IT" sz="3240">
                <a:solidFill>
                  <a:srgbClr val="17365D"/>
                </a:solidFill>
              </a:rPr>
              <a:t>0</a:t>
            </a:r>
            <a:r>
              <a:rPr lang="it-IT" sz="3240">
                <a:solidFill>
                  <a:srgbClr val="FF0000"/>
                </a:solidFill>
              </a:rPr>
              <a:t> sull’abaco</a:t>
            </a:r>
            <a:endParaRPr sz="3240">
              <a:solidFill>
                <a:srgbClr val="FF0000"/>
              </a:solidFill>
            </a:endParaRPr>
          </a:p>
        </p:txBody>
      </p:sp>
      <p:cxnSp>
        <p:nvCxnSpPr>
          <p:cNvPr id="159" name="Google Shape;159;p6"/>
          <p:cNvCxnSpPr/>
          <p:nvPr/>
        </p:nvCxnSpPr>
        <p:spPr>
          <a:xfrm flipH="1" rot="10800000">
            <a:off x="1295458" y="3872720"/>
            <a:ext cx="36048" cy="1670006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" name="Google Shape;160;p6"/>
          <p:cNvCxnSpPr>
            <a:endCxn id="161" idx="2"/>
          </p:cNvCxnSpPr>
          <p:nvPr/>
        </p:nvCxnSpPr>
        <p:spPr>
          <a:xfrm flipH="1" rot="10800000">
            <a:off x="2061223" y="3753834"/>
            <a:ext cx="35100" cy="18279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2" name="Google Shape;162;p6"/>
          <p:cNvCxnSpPr>
            <a:endCxn id="163" idx="4"/>
          </p:cNvCxnSpPr>
          <p:nvPr/>
        </p:nvCxnSpPr>
        <p:spPr>
          <a:xfrm flipH="1" rot="10800000">
            <a:off x="3028506" y="3965971"/>
            <a:ext cx="15600" cy="16158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" name="Google Shape;164;p6"/>
          <p:cNvSpPr txBox="1"/>
          <p:nvPr/>
        </p:nvSpPr>
        <p:spPr>
          <a:xfrm>
            <a:off x="827584" y="5603062"/>
            <a:ext cx="2808312" cy="523220"/>
          </a:xfrm>
          <a:prstGeom prst="rect">
            <a:avLst/>
          </a:prstGeom>
          <a:noFill/>
          <a:ln cap="flat" cmpd="sng" w="25400">
            <a:solidFill>
              <a:srgbClr val="0000FF">
                <a:alpha val="51764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rgbClr val="00823B"/>
                </a:solidFill>
                <a:latin typeface="Calibri"/>
                <a:ea typeface="Calibri"/>
                <a:cs typeface="Calibri"/>
                <a:sym typeface="Calibri"/>
              </a:rPr>
              <a:t>    h</a:t>
            </a:r>
            <a:r>
              <a:rPr b="1"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b="1" lang="it-IT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 </a:t>
            </a:r>
            <a:r>
              <a:rPr b="1"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1" lang="it-IT" sz="2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u   </a:t>
            </a:r>
            <a:r>
              <a:rPr b="1"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827584" y="6126282"/>
            <a:ext cx="2808312" cy="523220"/>
          </a:xfrm>
          <a:prstGeom prst="rect">
            <a:avLst/>
          </a:prstGeom>
          <a:noFill/>
          <a:ln cap="flat" cmpd="sng" w="25400">
            <a:solidFill>
              <a:srgbClr val="0000FF">
                <a:alpha val="51764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00823B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	</a:t>
            </a:r>
            <a:r>
              <a:rPr b="1"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it-IT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 </a:t>
            </a:r>
            <a:r>
              <a:rPr b="1"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b="1" lang="it-IT" sz="2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9  </a:t>
            </a:r>
            <a:r>
              <a:rPr b="1"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/>
          <p:nvPr/>
        </p:nvSpPr>
        <p:spPr>
          <a:xfrm>
            <a:off x="2740348" y="3661984"/>
            <a:ext cx="607516" cy="194605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/>
          <p:nvPr/>
        </p:nvSpPr>
        <p:spPr>
          <a:xfrm rot="10800000">
            <a:off x="1943619" y="5417390"/>
            <a:ext cx="216201" cy="183702"/>
          </a:xfrm>
          <a:prstGeom prst="flowChartConnector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/>
          <p:nvPr/>
        </p:nvSpPr>
        <p:spPr>
          <a:xfrm rot="10800000">
            <a:off x="1943618" y="5251832"/>
            <a:ext cx="216201" cy="183702"/>
          </a:xfrm>
          <a:prstGeom prst="flowChartConnector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"/>
          <p:cNvSpPr/>
          <p:nvPr/>
        </p:nvSpPr>
        <p:spPr>
          <a:xfrm rot="10800000">
            <a:off x="1943619" y="5086518"/>
            <a:ext cx="216201" cy="183702"/>
          </a:xfrm>
          <a:prstGeom prst="flowChartConnector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/>
          <p:cNvSpPr/>
          <p:nvPr/>
        </p:nvSpPr>
        <p:spPr>
          <a:xfrm rot="10800000">
            <a:off x="1973107" y="4879091"/>
            <a:ext cx="216201" cy="183702"/>
          </a:xfrm>
          <a:prstGeom prst="flowChartConnector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6"/>
          <p:cNvSpPr/>
          <p:nvPr/>
        </p:nvSpPr>
        <p:spPr>
          <a:xfrm rot="10800000">
            <a:off x="1942027" y="4691433"/>
            <a:ext cx="216201" cy="183702"/>
          </a:xfrm>
          <a:prstGeom prst="flowChartConnector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/>
          <p:nvPr/>
        </p:nvSpPr>
        <p:spPr>
          <a:xfrm rot="10800000">
            <a:off x="1953247" y="4495126"/>
            <a:ext cx="216201" cy="183702"/>
          </a:xfrm>
          <a:prstGeom prst="flowChartConnector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6"/>
          <p:cNvSpPr/>
          <p:nvPr/>
        </p:nvSpPr>
        <p:spPr>
          <a:xfrm rot="10800000">
            <a:off x="1973107" y="4311424"/>
            <a:ext cx="216201" cy="183702"/>
          </a:xfrm>
          <a:prstGeom prst="flowChartConnector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6"/>
          <p:cNvSpPr/>
          <p:nvPr/>
        </p:nvSpPr>
        <p:spPr>
          <a:xfrm rot="10800000">
            <a:off x="1987918" y="4115118"/>
            <a:ext cx="216201" cy="183702"/>
          </a:xfrm>
          <a:prstGeom prst="flowChartConnector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"/>
          <p:cNvSpPr/>
          <p:nvPr/>
        </p:nvSpPr>
        <p:spPr>
          <a:xfrm rot="10800000">
            <a:off x="1988042" y="3931416"/>
            <a:ext cx="216201" cy="183702"/>
          </a:xfrm>
          <a:prstGeom prst="flowChartConnector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6"/>
          <p:cNvSpPr/>
          <p:nvPr/>
        </p:nvSpPr>
        <p:spPr>
          <a:xfrm rot="10800000">
            <a:off x="1880122" y="3661983"/>
            <a:ext cx="216201" cy="183702"/>
          </a:xfrm>
          <a:prstGeom prst="flowChartConnector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6"/>
          <p:cNvSpPr/>
          <p:nvPr/>
        </p:nvSpPr>
        <p:spPr>
          <a:xfrm rot="10800000">
            <a:off x="1151354" y="5398045"/>
            <a:ext cx="216201" cy="183702"/>
          </a:xfrm>
          <a:prstGeom prst="flowChartConnector">
            <a:avLst/>
          </a:prstGeom>
          <a:solidFill>
            <a:srgbClr val="00823B"/>
          </a:solidFill>
          <a:ln cap="flat" cmpd="sng" w="25400">
            <a:solidFill>
              <a:srgbClr val="0082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1793175" y="3661983"/>
            <a:ext cx="576064" cy="1919762"/>
          </a:xfrm>
          <a:prstGeom prst="rect">
            <a:avLst/>
          </a:prstGeom>
          <a:noFill/>
          <a:ln cap="flat" cmpd="sng" w="38100">
            <a:solidFill>
              <a:srgbClr val="0082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6"/>
          <p:cNvSpPr/>
          <p:nvPr/>
        </p:nvSpPr>
        <p:spPr>
          <a:xfrm rot="10800000">
            <a:off x="2920280" y="5450875"/>
            <a:ext cx="216201" cy="183702"/>
          </a:xfrm>
          <a:prstGeom prst="flowChartConnector">
            <a:avLst/>
          </a:prstGeom>
          <a:solidFill>
            <a:srgbClr val="0000FF"/>
          </a:solidFill>
          <a:ln cap="flat" cmpd="sng" w="254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6"/>
          <p:cNvSpPr/>
          <p:nvPr/>
        </p:nvSpPr>
        <p:spPr>
          <a:xfrm rot="10800000">
            <a:off x="2913723" y="5234853"/>
            <a:ext cx="216201" cy="183702"/>
          </a:xfrm>
          <a:prstGeom prst="flowChartConnector">
            <a:avLst/>
          </a:prstGeom>
          <a:solidFill>
            <a:srgbClr val="0000FF"/>
          </a:solidFill>
          <a:ln cap="flat" cmpd="sng" w="254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"/>
          <p:cNvSpPr/>
          <p:nvPr/>
        </p:nvSpPr>
        <p:spPr>
          <a:xfrm rot="10800000">
            <a:off x="2913722" y="5033454"/>
            <a:ext cx="216201" cy="183702"/>
          </a:xfrm>
          <a:prstGeom prst="flowChartConnector">
            <a:avLst/>
          </a:prstGeom>
          <a:solidFill>
            <a:srgbClr val="0000FF"/>
          </a:solidFill>
          <a:ln cap="flat" cmpd="sng" w="254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"/>
          <p:cNvSpPr/>
          <p:nvPr/>
        </p:nvSpPr>
        <p:spPr>
          <a:xfrm rot="10800000">
            <a:off x="2936005" y="4849752"/>
            <a:ext cx="216201" cy="183702"/>
          </a:xfrm>
          <a:prstGeom prst="flowChartConnector">
            <a:avLst/>
          </a:prstGeom>
          <a:solidFill>
            <a:srgbClr val="0000FF"/>
          </a:solidFill>
          <a:ln cap="flat" cmpd="sng" w="254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6"/>
          <p:cNvSpPr/>
          <p:nvPr/>
        </p:nvSpPr>
        <p:spPr>
          <a:xfrm rot="10800000">
            <a:off x="2916385" y="4676208"/>
            <a:ext cx="216201" cy="183702"/>
          </a:xfrm>
          <a:prstGeom prst="flowChartConnector">
            <a:avLst/>
          </a:prstGeom>
          <a:solidFill>
            <a:srgbClr val="0000FF"/>
          </a:solidFill>
          <a:ln cap="flat" cmpd="sng" w="254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/>
          <p:nvPr/>
        </p:nvSpPr>
        <p:spPr>
          <a:xfrm rot="10800000">
            <a:off x="2936005" y="4492506"/>
            <a:ext cx="216201" cy="183702"/>
          </a:xfrm>
          <a:prstGeom prst="flowChartConnector">
            <a:avLst/>
          </a:prstGeom>
          <a:solidFill>
            <a:srgbClr val="0000FF"/>
          </a:solidFill>
          <a:ln cap="flat" cmpd="sng" w="254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6"/>
          <p:cNvSpPr/>
          <p:nvPr/>
        </p:nvSpPr>
        <p:spPr>
          <a:xfrm rot="10800000">
            <a:off x="2913721" y="4337780"/>
            <a:ext cx="216201" cy="183702"/>
          </a:xfrm>
          <a:prstGeom prst="flowChartConnector">
            <a:avLst/>
          </a:prstGeom>
          <a:solidFill>
            <a:srgbClr val="0000FF"/>
          </a:solidFill>
          <a:ln cap="flat" cmpd="sng" w="254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6"/>
          <p:cNvSpPr/>
          <p:nvPr/>
        </p:nvSpPr>
        <p:spPr>
          <a:xfrm rot="10800000">
            <a:off x="2936005" y="4145470"/>
            <a:ext cx="216201" cy="183702"/>
          </a:xfrm>
          <a:prstGeom prst="flowChartConnector">
            <a:avLst/>
          </a:prstGeom>
          <a:solidFill>
            <a:srgbClr val="0000FF"/>
          </a:solidFill>
          <a:ln cap="flat" cmpd="sng" w="254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6"/>
          <p:cNvSpPr/>
          <p:nvPr/>
        </p:nvSpPr>
        <p:spPr>
          <a:xfrm rot="10800000">
            <a:off x="2936005" y="3965971"/>
            <a:ext cx="216201" cy="183702"/>
          </a:xfrm>
          <a:prstGeom prst="flowChartConnector">
            <a:avLst/>
          </a:prstGeom>
          <a:solidFill>
            <a:srgbClr val="0000FF"/>
          </a:solidFill>
          <a:ln cap="flat" cmpd="sng" w="254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"/>
          <p:cNvSpPr/>
          <p:nvPr/>
        </p:nvSpPr>
        <p:spPr>
          <a:xfrm rot="10800000">
            <a:off x="2869813" y="3661983"/>
            <a:ext cx="216201" cy="183702"/>
          </a:xfrm>
          <a:prstGeom prst="flowChartConnector">
            <a:avLst/>
          </a:prstGeom>
          <a:solidFill>
            <a:srgbClr val="0000FF"/>
          </a:solidFill>
          <a:ln cap="flat" cmpd="sng" w="254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7" name="Google Shape;187;p6"/>
          <p:cNvCxnSpPr>
            <a:stCxn id="177" idx="1"/>
          </p:cNvCxnSpPr>
          <p:nvPr/>
        </p:nvCxnSpPr>
        <p:spPr>
          <a:xfrm flipH="1">
            <a:off x="1313475" y="4621864"/>
            <a:ext cx="479700" cy="612900"/>
          </a:xfrm>
          <a:prstGeom prst="curvedConnector2">
            <a:avLst/>
          </a:prstGeom>
          <a:noFill/>
          <a:ln cap="flat" cmpd="sng" w="3175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88" name="Google Shape;188;p6"/>
          <p:cNvCxnSpPr>
            <a:stCxn id="166" idx="0"/>
            <a:endCxn id="177" idx="0"/>
          </p:cNvCxnSpPr>
          <p:nvPr/>
        </p:nvCxnSpPr>
        <p:spPr>
          <a:xfrm rot="5400000">
            <a:off x="2562306" y="3180784"/>
            <a:ext cx="600" cy="963000"/>
          </a:xfrm>
          <a:prstGeom prst="curvedConnector3">
            <a:avLst>
              <a:gd fmla="val -38100167" name="adj1"/>
            </a:avLst>
          </a:prstGeom>
          <a:noFill/>
          <a:ln cap="flat" cmpd="sng" w="3175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89" name="Google Shape;189;p6"/>
          <p:cNvSpPr txBox="1"/>
          <p:nvPr/>
        </p:nvSpPr>
        <p:spPr>
          <a:xfrm>
            <a:off x="5436096" y="5581745"/>
            <a:ext cx="2808312" cy="523220"/>
          </a:xfrm>
          <a:prstGeom prst="rect">
            <a:avLst/>
          </a:prstGeom>
          <a:noFill/>
          <a:ln cap="flat" cmpd="sng" w="25400">
            <a:solidFill>
              <a:srgbClr val="0000FF">
                <a:alpha val="51764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>
                <a:solidFill>
                  <a:srgbClr val="00823B"/>
                </a:solidFill>
                <a:latin typeface="Calibri"/>
                <a:ea typeface="Calibri"/>
                <a:cs typeface="Calibri"/>
                <a:sym typeface="Calibri"/>
              </a:rPr>
              <a:t>    h</a:t>
            </a:r>
            <a:r>
              <a:rPr b="1"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b="1" lang="it-IT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 </a:t>
            </a:r>
            <a:r>
              <a:rPr b="1"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1" lang="it-IT" sz="2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u   </a:t>
            </a:r>
            <a:r>
              <a:rPr b="1"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"/>
          <p:cNvSpPr txBox="1"/>
          <p:nvPr/>
        </p:nvSpPr>
        <p:spPr>
          <a:xfrm>
            <a:off x="5436096" y="6126282"/>
            <a:ext cx="2808312" cy="523220"/>
          </a:xfrm>
          <a:prstGeom prst="rect">
            <a:avLst/>
          </a:prstGeom>
          <a:noFill/>
          <a:ln cap="flat" cmpd="sng" w="25400">
            <a:solidFill>
              <a:srgbClr val="0000FF">
                <a:alpha val="51764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00823B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it-IT" sz="2800">
                <a:solidFill>
                  <a:srgbClr val="00823B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	</a:t>
            </a:r>
            <a:r>
              <a:rPr b="1"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it-IT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 </a:t>
            </a:r>
            <a:r>
              <a:rPr b="1"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b="1" lang="it-IT" sz="2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0  </a:t>
            </a:r>
            <a:r>
              <a:rPr b="1"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4080627" y="6104965"/>
            <a:ext cx="1008112" cy="52322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2" name="Google Shape;192;p6"/>
          <p:cNvCxnSpPr/>
          <p:nvPr/>
        </p:nvCxnSpPr>
        <p:spPr>
          <a:xfrm rot="10800000">
            <a:off x="5904148" y="3872720"/>
            <a:ext cx="36004" cy="1670007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3" name="Google Shape;193;p6"/>
          <p:cNvCxnSpPr>
            <a:stCxn id="189" idx="0"/>
          </p:cNvCxnSpPr>
          <p:nvPr/>
        </p:nvCxnSpPr>
        <p:spPr>
          <a:xfrm rot="10800000">
            <a:off x="6794652" y="3931445"/>
            <a:ext cx="45600" cy="16503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4" name="Google Shape;194;p6"/>
          <p:cNvCxnSpPr/>
          <p:nvPr/>
        </p:nvCxnSpPr>
        <p:spPr>
          <a:xfrm rot="10800000">
            <a:off x="7668344" y="3926917"/>
            <a:ext cx="45662" cy="1650328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5" name="Google Shape;195;p6"/>
          <p:cNvSpPr/>
          <p:nvPr/>
        </p:nvSpPr>
        <p:spPr>
          <a:xfrm rot="10800000">
            <a:off x="5832051" y="5352822"/>
            <a:ext cx="216201" cy="183702"/>
          </a:xfrm>
          <a:prstGeom prst="flowChartConnector">
            <a:avLst/>
          </a:prstGeom>
          <a:solidFill>
            <a:srgbClr val="00823B"/>
          </a:solidFill>
          <a:ln cap="flat" cmpd="sng" w="25400">
            <a:solidFill>
              <a:srgbClr val="0082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6"/>
          <p:cNvSpPr txBox="1"/>
          <p:nvPr/>
        </p:nvSpPr>
        <p:spPr>
          <a:xfrm>
            <a:off x="241436" y="1022377"/>
            <a:ext cx="8653643" cy="2246769"/>
          </a:xfrm>
          <a:prstGeom prst="rect">
            <a:avLst/>
          </a:prstGeom>
          <a:noFill/>
          <a:ln cap="flat" cmpd="sng" w="9525">
            <a:solidFill>
              <a:srgbClr val="FF0000">
                <a:alpha val="4784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numero</a:t>
            </a:r>
            <a:r>
              <a:rPr b="1" lang="it-IT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9</a:t>
            </a:r>
            <a:r>
              <a:rPr b="1" lang="it-IT" sz="20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è formato da </a:t>
            </a:r>
            <a:r>
              <a:rPr b="1" lang="it-IT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 decine </a:t>
            </a: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b="1" lang="it-IT" sz="20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9 unità. </a:t>
            </a: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Aggiungiamo </a:t>
            </a:r>
            <a:r>
              <a:rPr b="1" lang="it-IT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una unità</a:t>
            </a: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che cosa succede?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 </a:t>
            </a:r>
            <a:r>
              <a:rPr b="1" lang="it-IT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unità</a:t>
            </a: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sono diventate </a:t>
            </a:r>
            <a:r>
              <a:rPr b="1" lang="it-IT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10, </a:t>
            </a: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 </a:t>
            </a:r>
            <a:r>
              <a:rPr b="1" lang="it-IT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non ci stanno </a:t>
            </a: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quindi bisogna fare un </a:t>
            </a:r>
            <a:r>
              <a:rPr b="1" lang="it-IT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CAMBIO</a:t>
            </a: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b="1" lang="it-IT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10 unità</a:t>
            </a: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vengono </a:t>
            </a:r>
            <a:r>
              <a:rPr b="1" lang="it-IT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CAMBIATE </a:t>
            </a: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</a:t>
            </a:r>
            <a:r>
              <a:rPr b="1" lang="it-IT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 decina</a:t>
            </a: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1" lang="it-IT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b="1" lang="it-IT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decine  </a:t>
            </a: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sono diventate </a:t>
            </a:r>
            <a:r>
              <a:rPr b="1" lang="it-IT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b="1" lang="it-IT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 </a:t>
            </a:r>
            <a:r>
              <a:rPr b="1" lang="it-IT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non ci stanno </a:t>
            </a: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quindi bisogna fare un </a:t>
            </a:r>
            <a:r>
              <a:rPr b="1" lang="it-IT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CAMBIO</a:t>
            </a: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b="1" lang="it-IT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 decine </a:t>
            </a: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vengono </a:t>
            </a:r>
            <a:r>
              <a:rPr b="1" lang="it-IT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CAMBIATE </a:t>
            </a: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</a:t>
            </a:r>
            <a:r>
              <a:rPr b="1" lang="it-IT" sz="2000">
                <a:solidFill>
                  <a:srgbClr val="00823B"/>
                </a:solidFill>
                <a:latin typeface="Calibri"/>
                <a:ea typeface="Calibri"/>
                <a:cs typeface="Calibri"/>
                <a:sym typeface="Calibri"/>
              </a:rPr>
              <a:t>1 centinaio</a:t>
            </a: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1" lang="it-IT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Ho formato il numero 1</a:t>
            </a:r>
            <a:r>
              <a:rPr b="1" lang="it-IT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1" lang="it-IT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b="1" lang="it-IT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CENTO</a:t>
            </a:r>
            <a:endParaRPr/>
          </a:p>
        </p:txBody>
      </p:sp>
      <p:pic>
        <p:nvPicPr>
          <p:cNvPr id="197" name="Google Shape;19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9790" y="2659546"/>
            <a:ext cx="609600" cy="609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7B4E4"/>
            </a:gs>
            <a:gs pos="50000">
              <a:srgbClr val="BFCFEC"/>
            </a:gs>
            <a:gs pos="83750">
              <a:srgbClr val="D7E1F2"/>
            </a:gs>
            <a:gs pos="100000">
              <a:srgbClr val="E0E8F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Google Shape;202;p7"/>
          <p:cNvGraphicFramePr/>
          <p:nvPr/>
        </p:nvGraphicFramePr>
        <p:xfrm>
          <a:off x="3995936" y="188913"/>
          <a:ext cx="4655939" cy="6480447"/>
        </p:xfrm>
        <a:graphic>
          <a:graphicData uri="http://schemas.openxmlformats.org/presentationml/2006/ole">
            <mc:AlternateContent>
              <mc:Choice Requires="v">
                <p:oleObj r:id="rId4" imgH="6480447" imgW="4655939" progId="FoxitPhantomPDF.Document" spid="_x0000_s1">
                  <p:embed/>
                </p:oleObj>
              </mc:Choice>
              <mc:Fallback>
                <p:oleObj r:id="rId5" imgH="6480447" imgW="4655939" progId="FoxitPhantomPDF.Document">
                  <p:embed/>
                  <p:pic>
                    <p:nvPicPr>
                      <p:cNvPr id="202" name="Google Shape;202;p7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995936" y="188913"/>
                        <a:ext cx="4655939" cy="6480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3" name="Google Shape;203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2405" y="2996952"/>
            <a:ext cx="2952750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7"/>
          <p:cNvSpPr/>
          <p:nvPr/>
        </p:nvSpPr>
        <p:spPr>
          <a:xfrm rot="-563900">
            <a:off x="323529" y="764704"/>
            <a:ext cx="3024336" cy="1440160"/>
          </a:xfrm>
          <a:prstGeom prst="cloudCallout">
            <a:avLst>
              <a:gd fmla="val -6824" name="adj1"/>
              <a:gd fmla="val 105440" name="adj2"/>
            </a:avLst>
          </a:prstGeom>
          <a:solidFill>
            <a:schemeClr val="lt1"/>
          </a:solidFill>
          <a:ln cap="flat" cmpd="sng" w="25400">
            <a:solidFill>
              <a:srgbClr val="DAE5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 esercito con l’abaco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35697" y="5013176"/>
            <a:ext cx="609600" cy="6096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7B4E4"/>
            </a:gs>
            <a:gs pos="50000">
              <a:srgbClr val="BFCFEC"/>
            </a:gs>
            <a:gs pos="100000">
              <a:srgbClr val="E0E8F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"/>
          <p:cNvSpPr txBox="1"/>
          <p:nvPr>
            <p:ph type="title"/>
          </p:nvPr>
        </p:nvSpPr>
        <p:spPr>
          <a:xfrm>
            <a:off x="4644008" y="226460"/>
            <a:ext cx="32343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b="1" i="1" lang="it-IT">
                <a:solidFill>
                  <a:srgbClr val="FFFF00"/>
                </a:solidFill>
              </a:rPr>
              <a:t>Evviva il</a:t>
            </a:r>
            <a:r>
              <a:rPr b="1" i="1" lang="it-IT">
                <a:solidFill>
                  <a:srgbClr val="FF0000"/>
                </a:solidFill>
              </a:rPr>
              <a:t> </a:t>
            </a:r>
            <a:r>
              <a:rPr b="1" i="1" lang="it-IT">
                <a:solidFill>
                  <a:srgbClr val="0A9A18"/>
                </a:solidFill>
              </a:rPr>
              <a:t>1</a:t>
            </a:r>
            <a:r>
              <a:rPr b="1" i="1" lang="it-IT">
                <a:solidFill>
                  <a:srgbClr val="FF0000"/>
                </a:solidFill>
              </a:rPr>
              <a:t>0</a:t>
            </a:r>
            <a:r>
              <a:rPr b="1" i="1" lang="it-IT">
                <a:solidFill>
                  <a:srgbClr val="3707E7"/>
                </a:solidFill>
              </a:rPr>
              <a:t>0!</a:t>
            </a:r>
            <a:endParaRPr b="1" i="1">
              <a:solidFill>
                <a:srgbClr val="3707E7"/>
              </a:solidFill>
            </a:endParaRPr>
          </a:p>
        </p:txBody>
      </p:sp>
      <p:pic>
        <p:nvPicPr>
          <p:cNvPr id="211" name="Google Shape;211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9952" y="1484784"/>
            <a:ext cx="4521920" cy="423793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8"/>
          <p:cNvSpPr txBox="1"/>
          <p:nvPr/>
        </p:nvSpPr>
        <p:spPr>
          <a:xfrm rot="-971655">
            <a:off x="516084" y="569714"/>
            <a:ext cx="302433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-IT" sz="24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CIAO BAMBINI!!!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-IT" sz="24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ALLA PROSSIMA!</a:t>
            </a:r>
            <a:endParaRPr b="1" i="1" sz="24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13" name="Google Shape;213;p8"/>
          <p:cNvSpPr/>
          <p:nvPr/>
        </p:nvSpPr>
        <p:spPr>
          <a:xfrm rot="-505169">
            <a:off x="3716789" y="483995"/>
            <a:ext cx="673098" cy="561078"/>
          </a:xfrm>
          <a:prstGeom prst="heart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602575">
            <a:off x="330850" y="2761465"/>
            <a:ext cx="1643019" cy="244158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8"/>
          <p:cNvSpPr/>
          <p:nvPr/>
        </p:nvSpPr>
        <p:spPr>
          <a:xfrm>
            <a:off x="412202" y="6174596"/>
            <a:ext cx="660807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https://www.youtube.com/watch?v=9NcR5BjJGIE</a:t>
            </a:r>
            <a:endParaRPr/>
          </a:p>
        </p:txBody>
      </p:sp>
      <p:pic>
        <p:nvPicPr>
          <p:cNvPr id="216" name="Google Shape;216;p8"/>
          <p:cNvPicPr preferRelativeResize="0"/>
          <p:nvPr/>
        </p:nvPicPr>
        <p:blipFill rotWithShape="1">
          <a:blip r:embed="rId5">
            <a:alphaModFix/>
          </a:blip>
          <a:srcRect b="0" l="11072" r="40698" t="0"/>
          <a:stretch/>
        </p:blipFill>
        <p:spPr>
          <a:xfrm>
            <a:off x="2266731" y="3265145"/>
            <a:ext cx="1657195" cy="227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20531" y="1833112"/>
            <a:ext cx="609600" cy="6096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A9A1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2020-11-06T17:41:33Z</dcterms:created>
  <dc:creator>Anna Romano</dc:creator>
</cp:coreProperties>
</file>