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2B7795A-53E2-4C3B-96BC-4F2E1723549C}" type="datetimeFigureOut">
              <a:rPr lang="it-IT" smtClean="0"/>
              <a:pPr/>
              <a:t>01/12/2020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57D2F06-7F89-4D4E-9D12-E4BC81D4CD1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7795A-53E2-4C3B-96BC-4F2E1723549C}" type="datetimeFigureOut">
              <a:rPr lang="it-IT" smtClean="0"/>
              <a:pPr/>
              <a:t>01/12/2020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D2F06-7F89-4D4E-9D12-E4BC81D4CD1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7795A-53E2-4C3B-96BC-4F2E1723549C}" type="datetimeFigureOut">
              <a:rPr lang="it-IT" smtClean="0"/>
              <a:pPr/>
              <a:t>01/12/2020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D2F06-7F89-4D4E-9D12-E4BC81D4CD1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2B7795A-53E2-4C3B-96BC-4F2E1723549C}" type="datetimeFigureOut">
              <a:rPr lang="it-IT" smtClean="0"/>
              <a:pPr/>
              <a:t>01/12/2020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57D2F06-7F89-4D4E-9D12-E4BC81D4CD1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2B7795A-53E2-4C3B-96BC-4F2E1723549C}" type="datetimeFigureOut">
              <a:rPr lang="it-IT" smtClean="0"/>
              <a:pPr/>
              <a:t>01/12/2020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57D2F06-7F89-4D4E-9D12-E4BC81D4CD1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7795A-53E2-4C3B-96BC-4F2E1723549C}" type="datetimeFigureOut">
              <a:rPr lang="it-IT" smtClean="0"/>
              <a:pPr/>
              <a:t>01/12/2020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D2F06-7F89-4D4E-9D12-E4BC81D4CD1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7795A-53E2-4C3B-96BC-4F2E1723549C}" type="datetimeFigureOut">
              <a:rPr lang="it-IT" smtClean="0"/>
              <a:pPr/>
              <a:t>01/12/2020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D2F06-7F89-4D4E-9D12-E4BC81D4CD1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2B7795A-53E2-4C3B-96BC-4F2E1723549C}" type="datetimeFigureOut">
              <a:rPr lang="it-IT" smtClean="0"/>
              <a:pPr/>
              <a:t>01/12/2020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57D2F06-7F89-4D4E-9D12-E4BC81D4CD1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7795A-53E2-4C3B-96BC-4F2E1723549C}" type="datetimeFigureOut">
              <a:rPr lang="it-IT" smtClean="0"/>
              <a:pPr/>
              <a:t>01/12/2020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D2F06-7F89-4D4E-9D12-E4BC81D4CD1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2B7795A-53E2-4C3B-96BC-4F2E1723549C}" type="datetimeFigureOut">
              <a:rPr lang="it-IT" smtClean="0"/>
              <a:pPr/>
              <a:t>01/12/2020</a:t>
            </a:fld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57D2F06-7F89-4D4E-9D12-E4BC81D4CD1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2B7795A-53E2-4C3B-96BC-4F2E1723549C}" type="datetimeFigureOut">
              <a:rPr lang="it-IT" smtClean="0"/>
              <a:pPr/>
              <a:t>01/12/2020</a:t>
            </a:fld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57D2F06-7F89-4D4E-9D12-E4BC81D4CD1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2B7795A-53E2-4C3B-96BC-4F2E1723549C}" type="datetimeFigureOut">
              <a:rPr lang="it-IT" smtClean="0"/>
              <a:pPr/>
              <a:t>01/12/2020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57D2F06-7F89-4D4E-9D12-E4BC81D4CD1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4.jpeg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 /><Relationship Id="rId7" Type="http://schemas.openxmlformats.org/officeDocument/2006/relationships/image" Target="../media/image11.jpeg" /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10.jpeg" /><Relationship Id="rId5" Type="http://schemas.openxmlformats.org/officeDocument/2006/relationships/image" Target="../media/image9.jpeg" /><Relationship Id="rId4" Type="http://schemas.openxmlformats.org/officeDocument/2006/relationships/image" Target="../media/image8.jpeg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 /><Relationship Id="rId2" Type="http://schemas.openxmlformats.org/officeDocument/2006/relationships/image" Target="../media/image12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214546" y="642918"/>
            <a:ext cx="6072230" cy="3500462"/>
          </a:xfrm>
        </p:spPr>
        <p:txBody>
          <a:bodyPr>
            <a:normAutofit/>
          </a:bodyPr>
          <a:lstStyle/>
          <a:p>
            <a:pPr algn="ctr"/>
            <a:r>
              <a:rPr lang="it-IT" dirty="0"/>
              <a:t>ISTITUTO COMPRENSIVO</a:t>
            </a:r>
            <a:br>
              <a:rPr lang="it-IT" dirty="0"/>
            </a:br>
            <a:r>
              <a:rPr lang="it-IT" dirty="0"/>
              <a:t> III PONTE - SICILIANO </a:t>
            </a:r>
            <a:r>
              <a:rPr lang="it-IT" dirty="0" err="1"/>
              <a:t>DI</a:t>
            </a:r>
            <a:r>
              <a:rPr lang="it-IT" dirty="0"/>
              <a:t> POMIGLIANO D’ ARCO</a:t>
            </a:r>
            <a:br>
              <a:rPr lang="it-IT" dirty="0"/>
            </a:br>
            <a:r>
              <a:rPr lang="it-IT" dirty="0"/>
              <a:t>STORIA IIE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285984" y="4643446"/>
            <a:ext cx="5486416" cy="1285884"/>
          </a:xfrm>
        </p:spPr>
        <p:txBody>
          <a:bodyPr>
            <a:normAutofit/>
          </a:bodyPr>
          <a:lstStyle/>
          <a:p>
            <a:pPr algn="l"/>
            <a:r>
              <a:rPr lang="it-IT" dirty="0"/>
              <a:t>IL TEMPO SOGGETTIVO</a:t>
            </a:r>
          </a:p>
          <a:p>
            <a:pPr algn="l"/>
            <a:r>
              <a:rPr lang="it-IT" dirty="0"/>
              <a:t>MISURIAMO IL TEMPO</a:t>
            </a:r>
          </a:p>
          <a:p>
            <a:pPr algn="l"/>
            <a:r>
              <a:rPr lang="it-IT" dirty="0"/>
              <a:t>DOCENTE: DE LUCA ANNUNZIATA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39784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/>
              <a:t>IL TEMPO SOGGETTIVO</a:t>
            </a:r>
            <a:br>
              <a:rPr lang="it-IT" dirty="0"/>
            </a:br>
            <a:r>
              <a:rPr lang="it-IT" dirty="0"/>
              <a:t>MISURARE IL TEMPO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7467600" cy="521497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dirty="0"/>
              <a:t>Il tempo scorre allo stesso modo per tutti</a:t>
            </a:r>
          </a:p>
          <a:p>
            <a:pPr>
              <a:buNone/>
            </a:pPr>
            <a:r>
              <a:rPr lang="it-IT" dirty="0"/>
              <a:t>Esempio: </a:t>
            </a:r>
          </a:p>
          <a:p>
            <a:pPr>
              <a:buNone/>
            </a:pPr>
            <a:r>
              <a:rPr lang="it-IT" dirty="0"/>
              <a:t>1 ora è composta da 60 minuti</a:t>
            </a:r>
          </a:p>
          <a:p>
            <a:pPr>
              <a:buNone/>
            </a:pPr>
            <a:r>
              <a:rPr lang="it-IT" dirty="0"/>
              <a:t>E ciò vale per tutti. Per intenderci:</a:t>
            </a:r>
          </a:p>
          <a:p>
            <a:pPr>
              <a:buNone/>
            </a:pPr>
            <a:r>
              <a:rPr lang="it-IT" dirty="0"/>
              <a:t>                    </a:t>
            </a:r>
          </a:p>
          <a:p>
            <a:pPr>
              <a:buNone/>
            </a:pPr>
            <a:r>
              <a:rPr lang="it-IT" dirty="0"/>
              <a:t>                      Un’ora di lavoro </a:t>
            </a:r>
          </a:p>
          <a:p>
            <a:pPr>
              <a:buNone/>
            </a:pPr>
            <a:r>
              <a:rPr lang="it-IT" dirty="0"/>
              <a:t>                      del papà</a:t>
            </a:r>
          </a:p>
          <a:p>
            <a:pPr>
              <a:buNone/>
            </a:pPr>
            <a:r>
              <a:rPr lang="it-IT" dirty="0"/>
              <a:t>                                                                sono formate</a:t>
            </a:r>
          </a:p>
          <a:p>
            <a:pPr>
              <a:buNone/>
            </a:pPr>
            <a:r>
              <a:rPr lang="it-IT" dirty="0"/>
              <a:t>                      Un’ora di manicure          sempre e</a:t>
            </a:r>
          </a:p>
          <a:p>
            <a:pPr>
              <a:buNone/>
            </a:pPr>
            <a:r>
              <a:rPr lang="it-IT" dirty="0"/>
              <a:t>                      della sorella                      comunque da </a:t>
            </a:r>
          </a:p>
          <a:p>
            <a:pPr>
              <a:buNone/>
            </a:pPr>
            <a:r>
              <a:rPr lang="it-IT" dirty="0"/>
              <a:t>                                                                60 minuti</a:t>
            </a:r>
          </a:p>
          <a:p>
            <a:pPr>
              <a:buNone/>
            </a:pPr>
            <a:r>
              <a:rPr lang="it-IT" dirty="0"/>
              <a:t>                      Un’ora di studio</a:t>
            </a:r>
          </a:p>
          <a:p>
            <a:pPr>
              <a:buNone/>
            </a:pPr>
            <a:r>
              <a:rPr lang="it-IT" dirty="0"/>
              <a:t>                      dell’alunno</a:t>
            </a:r>
          </a:p>
        </p:txBody>
      </p:sp>
      <p:sp>
        <p:nvSpPr>
          <p:cNvPr id="4" name="Parentesi graffa chiusa 3"/>
          <p:cNvSpPr/>
          <p:nvPr/>
        </p:nvSpPr>
        <p:spPr>
          <a:xfrm>
            <a:off x="4643438" y="3357562"/>
            <a:ext cx="714380" cy="3000396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6" name="Picture 2" descr="C:\Documents and Settings\Renata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286125"/>
            <a:ext cx="1571636" cy="1000131"/>
          </a:xfrm>
          <a:prstGeom prst="rect">
            <a:avLst/>
          </a:prstGeom>
          <a:noFill/>
        </p:spPr>
      </p:pic>
      <p:pic>
        <p:nvPicPr>
          <p:cNvPr id="1027" name="Picture 3" descr="C:\Documents and Settings\Renata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4429132"/>
            <a:ext cx="1571636" cy="857256"/>
          </a:xfrm>
          <a:prstGeom prst="rect">
            <a:avLst/>
          </a:prstGeom>
          <a:noFill/>
        </p:spPr>
      </p:pic>
      <p:pic>
        <p:nvPicPr>
          <p:cNvPr id="1028" name="Picture 4" descr="C:\Documents and Settings\Renata\Desktop\imgr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3" y="5500703"/>
            <a:ext cx="1643075" cy="9286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7901014" cy="5973910"/>
          </a:xfrm>
        </p:spPr>
        <p:txBody>
          <a:bodyPr/>
          <a:lstStyle/>
          <a:p>
            <a:pPr>
              <a:buNone/>
            </a:pPr>
            <a:r>
              <a:rPr lang="it-IT" sz="2000" i="1" dirty="0"/>
              <a:t>Tempo soggettivo: </a:t>
            </a:r>
            <a:r>
              <a:rPr lang="it-IT" sz="2000" dirty="0"/>
              <a:t>il tempo ad ogni persona sembra che passi più velocemente o più lentamente a seconda di come si sente e di ciò che fa.</a:t>
            </a:r>
          </a:p>
          <a:p>
            <a:pPr>
              <a:buNone/>
            </a:pPr>
            <a:endParaRPr lang="it-IT" sz="2000" dirty="0"/>
          </a:p>
          <a:p>
            <a:pPr>
              <a:buNone/>
            </a:pPr>
            <a:r>
              <a:rPr lang="it-IT" sz="2000" dirty="0"/>
              <a:t>Esempio: </a:t>
            </a:r>
          </a:p>
          <a:p>
            <a:pPr>
              <a:buNone/>
            </a:pPr>
            <a:r>
              <a:rPr lang="it-IT" sz="2000" dirty="0"/>
              <a:t>                                     Luca non si è sentito bene in macchina</a:t>
            </a:r>
          </a:p>
          <a:p>
            <a:pPr>
              <a:buNone/>
            </a:pPr>
            <a:r>
              <a:rPr lang="it-IT" sz="2000" dirty="0"/>
              <a:t>                                     quindi  10 minuti di tragitto gli sono</a:t>
            </a:r>
          </a:p>
          <a:p>
            <a:pPr>
              <a:buNone/>
            </a:pPr>
            <a:r>
              <a:rPr lang="it-IT" sz="2000" dirty="0"/>
              <a:t>                                     sembrati 10 ore</a:t>
            </a:r>
          </a:p>
          <a:p>
            <a:pPr>
              <a:buNone/>
            </a:pPr>
            <a:endParaRPr lang="it-IT" sz="2000" dirty="0"/>
          </a:p>
          <a:p>
            <a:pPr>
              <a:buNone/>
            </a:pPr>
            <a:r>
              <a:rPr lang="it-IT" sz="2000" dirty="0"/>
              <a:t>                                     </a:t>
            </a:r>
            <a:r>
              <a:rPr lang="it-IT" sz="2000" i="1" dirty="0"/>
              <a:t>tempo soggettivo</a:t>
            </a:r>
          </a:p>
          <a:p>
            <a:pPr>
              <a:buNone/>
            </a:pPr>
            <a:endParaRPr lang="it-IT" sz="2000" dirty="0"/>
          </a:p>
          <a:p>
            <a:pPr>
              <a:buNone/>
            </a:pPr>
            <a:r>
              <a:rPr lang="it-IT" sz="2000" dirty="0"/>
              <a:t>                                     Giovanni e Lara si sono divertiti </a:t>
            </a:r>
          </a:p>
          <a:p>
            <a:pPr>
              <a:buNone/>
            </a:pPr>
            <a:r>
              <a:rPr lang="it-IT" sz="2000" dirty="0"/>
              <a:t>                                     tanto in macchina che i 10 minuti di </a:t>
            </a:r>
          </a:p>
          <a:p>
            <a:pPr>
              <a:buNone/>
            </a:pPr>
            <a:r>
              <a:rPr lang="it-IT" sz="2000" dirty="0"/>
              <a:t>                                     tragitto sono sembrati 10 secondi</a:t>
            </a:r>
          </a:p>
          <a:p>
            <a:pPr>
              <a:buNone/>
            </a:pPr>
            <a:r>
              <a:rPr lang="it-IT" sz="2000" dirty="0"/>
              <a:t>                                                            </a:t>
            </a:r>
          </a:p>
          <a:p>
            <a:pPr>
              <a:buNone/>
            </a:pPr>
            <a:r>
              <a:rPr lang="it-IT" sz="2000" dirty="0"/>
              <a:t>                                                             </a:t>
            </a:r>
            <a:r>
              <a:rPr lang="it-IT" sz="2000" i="1" dirty="0"/>
              <a:t>tempo soggettivo</a:t>
            </a:r>
          </a:p>
          <a:p>
            <a:pPr>
              <a:buNone/>
            </a:pPr>
            <a:endParaRPr lang="it-IT" dirty="0"/>
          </a:p>
        </p:txBody>
      </p:sp>
      <p:cxnSp>
        <p:nvCxnSpPr>
          <p:cNvPr id="7" name="Connettore 1 6"/>
          <p:cNvCxnSpPr/>
          <p:nvPr/>
        </p:nvCxnSpPr>
        <p:spPr>
          <a:xfrm>
            <a:off x="3071802" y="3357562"/>
            <a:ext cx="1928826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 rot="5400000">
            <a:off x="3608381" y="3606801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C:\Documents and Settings\Renata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357430"/>
            <a:ext cx="2500330" cy="4000528"/>
          </a:xfrm>
          <a:prstGeom prst="rect">
            <a:avLst/>
          </a:prstGeom>
          <a:noFill/>
        </p:spPr>
      </p:pic>
      <p:cxnSp>
        <p:nvCxnSpPr>
          <p:cNvPr id="25" name="Connettore 1 24"/>
          <p:cNvCxnSpPr/>
          <p:nvPr/>
        </p:nvCxnSpPr>
        <p:spPr>
          <a:xfrm>
            <a:off x="4643438" y="5643578"/>
            <a:ext cx="235745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/>
          <p:cNvCxnSpPr/>
          <p:nvPr/>
        </p:nvCxnSpPr>
        <p:spPr>
          <a:xfrm rot="5400000">
            <a:off x="5608645" y="5893611"/>
            <a:ext cx="499272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57158" y="214290"/>
            <a:ext cx="7786742" cy="66437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000" dirty="0"/>
              <a:t>Per misurare il tempo l’uomo si serve di strumenti.</a:t>
            </a:r>
          </a:p>
          <a:p>
            <a:pPr>
              <a:buNone/>
            </a:pPr>
            <a:r>
              <a:rPr lang="it-IT" sz="2000" dirty="0"/>
              <a:t>In passato osservava le posizioni del Sole.</a:t>
            </a:r>
          </a:p>
          <a:p>
            <a:pPr>
              <a:buNone/>
            </a:pPr>
            <a:r>
              <a:rPr lang="it-IT" sz="2000" dirty="0"/>
              <a:t>Il Sole che sorge                                   Il Sole che scende indica</a:t>
            </a:r>
          </a:p>
          <a:p>
            <a:pPr>
              <a:buNone/>
            </a:pPr>
            <a:r>
              <a:rPr lang="it-IT" sz="2000" dirty="0"/>
              <a:t>indica che è l’alba                                 che è pomeriggio</a:t>
            </a:r>
          </a:p>
          <a:p>
            <a:pPr>
              <a:buNone/>
            </a:pPr>
            <a:endParaRPr lang="it-IT" sz="2000" dirty="0"/>
          </a:p>
          <a:p>
            <a:pPr>
              <a:buNone/>
            </a:pPr>
            <a:endParaRPr lang="it-IT" sz="2000" dirty="0"/>
          </a:p>
          <a:p>
            <a:pPr>
              <a:buNone/>
            </a:pPr>
            <a:r>
              <a:rPr lang="it-IT" sz="2000" dirty="0"/>
              <a:t>Il Sole che si alza                                Il Sole che tramonta indica</a:t>
            </a:r>
          </a:p>
          <a:p>
            <a:pPr>
              <a:buNone/>
            </a:pPr>
            <a:r>
              <a:rPr lang="it-IT" sz="2000" dirty="0"/>
              <a:t>nel cielo indica che                              </a:t>
            </a:r>
            <a:r>
              <a:rPr lang="it-IT" sz="2000" dirty="0" err="1"/>
              <a:t>che</a:t>
            </a:r>
            <a:r>
              <a:rPr lang="it-IT" sz="2000" dirty="0"/>
              <a:t> è sera</a:t>
            </a:r>
          </a:p>
          <a:p>
            <a:pPr>
              <a:buNone/>
            </a:pPr>
            <a:r>
              <a:rPr lang="it-IT" sz="2000" dirty="0"/>
              <a:t>è mattina</a:t>
            </a:r>
          </a:p>
          <a:p>
            <a:pPr>
              <a:buNone/>
            </a:pPr>
            <a:endParaRPr lang="it-IT" sz="2000" dirty="0"/>
          </a:p>
          <a:p>
            <a:pPr>
              <a:buNone/>
            </a:pPr>
            <a:endParaRPr lang="it-IT" sz="2000" dirty="0"/>
          </a:p>
          <a:p>
            <a:pPr>
              <a:buNone/>
            </a:pPr>
            <a:r>
              <a:rPr lang="it-IT" sz="2000" dirty="0"/>
              <a:t>Il Sole che è sul                                Il Sole che scompare indica </a:t>
            </a:r>
          </a:p>
          <a:p>
            <a:pPr>
              <a:buNone/>
            </a:pPr>
            <a:r>
              <a:rPr lang="it-IT" sz="2000" dirty="0"/>
              <a:t>punto più alto                                   che è notte</a:t>
            </a:r>
          </a:p>
          <a:p>
            <a:pPr>
              <a:buNone/>
            </a:pPr>
            <a:r>
              <a:rPr lang="it-IT" sz="2000" dirty="0"/>
              <a:t>indica che è</a:t>
            </a:r>
          </a:p>
          <a:p>
            <a:pPr>
              <a:buNone/>
            </a:pPr>
            <a:r>
              <a:rPr lang="it-IT" sz="2000" dirty="0"/>
              <a:t>mezzogiorno</a:t>
            </a:r>
          </a:p>
        </p:txBody>
      </p:sp>
      <p:pic>
        <p:nvPicPr>
          <p:cNvPr id="3074" name="Picture 2" descr="C:\Documents and Settings\Renata\Desktop\imgr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785926"/>
            <a:ext cx="2143140" cy="785818"/>
          </a:xfrm>
          <a:prstGeom prst="rect">
            <a:avLst/>
          </a:prstGeom>
          <a:noFill/>
        </p:spPr>
      </p:pic>
      <p:pic>
        <p:nvPicPr>
          <p:cNvPr id="3075" name="Picture 3" descr="C:\Documents and Settings\Renata\Desktop\imgr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5929330"/>
            <a:ext cx="2000264" cy="785794"/>
          </a:xfrm>
          <a:prstGeom prst="rect">
            <a:avLst/>
          </a:prstGeom>
          <a:noFill/>
        </p:spPr>
      </p:pic>
      <p:pic>
        <p:nvPicPr>
          <p:cNvPr id="3076" name="Picture 4" descr="C:\Documents and Settings\Renata\Desktop\imgr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3571876"/>
            <a:ext cx="2143140" cy="857256"/>
          </a:xfrm>
          <a:prstGeom prst="rect">
            <a:avLst/>
          </a:prstGeom>
          <a:noFill/>
        </p:spPr>
      </p:pic>
      <p:pic>
        <p:nvPicPr>
          <p:cNvPr id="3077" name="Picture 5" descr="C:\Documents and Settings\Renata\Desktop\imgre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4876" y="1714488"/>
            <a:ext cx="2609850" cy="857256"/>
          </a:xfrm>
          <a:prstGeom prst="rect">
            <a:avLst/>
          </a:prstGeom>
          <a:noFill/>
        </p:spPr>
      </p:pic>
      <p:pic>
        <p:nvPicPr>
          <p:cNvPr id="3078" name="Picture 6" descr="C:\Documents and Settings\Renata\Desktop\imgres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14876" y="3429001"/>
            <a:ext cx="2619375" cy="857256"/>
          </a:xfrm>
          <a:prstGeom prst="rect">
            <a:avLst/>
          </a:prstGeom>
          <a:noFill/>
        </p:spPr>
      </p:pic>
      <p:pic>
        <p:nvPicPr>
          <p:cNvPr id="3079" name="Picture 7" descr="C:\Documents and Settings\Renata\Desktop\images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00562" y="5214950"/>
            <a:ext cx="2819418" cy="12144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7467600" cy="604534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t-IT" sz="2000" dirty="0"/>
              <a:t>Oggi l’uomo si serve di altri strumenti , come:</a:t>
            </a:r>
          </a:p>
          <a:p>
            <a:pPr>
              <a:buNone/>
            </a:pPr>
            <a:endParaRPr lang="it-IT" sz="2000" dirty="0"/>
          </a:p>
          <a:p>
            <a:pPr>
              <a:buNone/>
            </a:pPr>
            <a:r>
              <a:rPr lang="it-IT" sz="2000" i="1" dirty="0"/>
              <a:t>L’orologio </a:t>
            </a:r>
            <a:r>
              <a:rPr lang="it-IT" sz="2000" dirty="0"/>
              <a:t>(che studieremo nella</a:t>
            </a:r>
          </a:p>
          <a:p>
            <a:pPr>
              <a:buNone/>
            </a:pPr>
            <a:r>
              <a:rPr lang="it-IT" sz="2000" dirty="0"/>
              <a:t> prossima lezione)</a:t>
            </a:r>
          </a:p>
          <a:p>
            <a:pPr>
              <a:buNone/>
            </a:pPr>
            <a:endParaRPr lang="it-IT" sz="2000" i="1" dirty="0"/>
          </a:p>
          <a:p>
            <a:pPr>
              <a:buNone/>
            </a:pPr>
            <a:r>
              <a:rPr lang="it-IT" sz="2000" i="1" dirty="0"/>
              <a:t>La clessidra </a:t>
            </a:r>
            <a:r>
              <a:rPr lang="it-IT" sz="2000" dirty="0"/>
              <a:t>composta da</a:t>
            </a:r>
          </a:p>
          <a:p>
            <a:pPr>
              <a:buNone/>
            </a:pPr>
            <a:r>
              <a:rPr lang="it-IT" sz="2000" dirty="0"/>
              <a:t>due vasi che comunicano </a:t>
            </a:r>
          </a:p>
          <a:p>
            <a:pPr>
              <a:buNone/>
            </a:pPr>
            <a:r>
              <a:rPr lang="it-IT" sz="2000" dirty="0"/>
              <a:t>attraverso un foro; la </a:t>
            </a:r>
          </a:p>
          <a:p>
            <a:pPr>
              <a:buNone/>
            </a:pPr>
            <a:r>
              <a:rPr lang="it-IT" sz="2000" dirty="0"/>
              <a:t>sabbia impiega del tempo</a:t>
            </a:r>
          </a:p>
          <a:p>
            <a:pPr>
              <a:buNone/>
            </a:pPr>
            <a:r>
              <a:rPr lang="it-IT" sz="2000" dirty="0"/>
              <a:t> per passare da un vaso </a:t>
            </a:r>
          </a:p>
          <a:p>
            <a:pPr>
              <a:buNone/>
            </a:pPr>
            <a:r>
              <a:rPr lang="it-IT" sz="2000" dirty="0"/>
              <a:t>all’altro.</a:t>
            </a:r>
          </a:p>
          <a:p>
            <a:pPr>
              <a:buNone/>
            </a:pPr>
            <a:endParaRPr lang="it-IT" sz="2000" i="1" dirty="0"/>
          </a:p>
          <a:p>
            <a:pPr>
              <a:buNone/>
            </a:pPr>
            <a:r>
              <a:rPr lang="it-IT" sz="2000" i="1" dirty="0"/>
              <a:t>La meridiana </a:t>
            </a:r>
            <a:r>
              <a:rPr lang="it-IT" sz="2000" dirty="0"/>
              <a:t>composta da</a:t>
            </a:r>
          </a:p>
          <a:p>
            <a:pPr>
              <a:buNone/>
            </a:pPr>
            <a:r>
              <a:rPr lang="it-IT" sz="2000" dirty="0"/>
              <a:t> un bastone conficcato in </a:t>
            </a:r>
          </a:p>
          <a:p>
            <a:pPr>
              <a:buNone/>
            </a:pPr>
            <a:r>
              <a:rPr lang="it-IT" sz="2000" dirty="0"/>
              <a:t>una parete, che proietta la</a:t>
            </a:r>
          </a:p>
          <a:p>
            <a:pPr>
              <a:buNone/>
            </a:pPr>
            <a:r>
              <a:rPr lang="it-IT" sz="2000" dirty="0"/>
              <a:t> sua ombra su un quadrante</a:t>
            </a:r>
          </a:p>
          <a:p>
            <a:pPr>
              <a:buNone/>
            </a:pPr>
            <a:r>
              <a:rPr lang="it-IT" sz="2000" dirty="0"/>
              <a:t> (dove sono segnate le ore)</a:t>
            </a:r>
            <a:endParaRPr lang="it-IT" sz="2000" i="1" dirty="0"/>
          </a:p>
        </p:txBody>
      </p:sp>
      <p:pic>
        <p:nvPicPr>
          <p:cNvPr id="4099" name="Picture 3" descr="C:\Documents and Settings\Renata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1928802"/>
            <a:ext cx="3429024" cy="2357454"/>
          </a:xfrm>
          <a:prstGeom prst="rect">
            <a:avLst/>
          </a:prstGeom>
          <a:noFill/>
        </p:spPr>
      </p:pic>
      <p:pic>
        <p:nvPicPr>
          <p:cNvPr id="4100" name="Picture 4" descr="C:\Documents and Settings\Renata\Desktop\unname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4429132"/>
            <a:ext cx="2786082" cy="214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Loggia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88</TotalTime>
  <Words>299</Words>
  <Application>Microsoft Office PowerPoint</Application>
  <PresentationFormat>Presentazione su schermo (4:3)</PresentationFormat>
  <Paragraphs>64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Loggia</vt:lpstr>
      <vt:lpstr>ISTITUTO COMPRENSIVO  III PONTE - SICILIANO DI POMIGLIANO D’ ARCO STORIA IIE</vt:lpstr>
      <vt:lpstr>IL TEMPO SOGGETTIVO MISURARE IL TEMPO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ISTITUTO COMPRENSIVO  III PONTE - SICILIANO DI POMIGLIANO D’ ARCO STORIA IIE</dc:title>
  <dc:creator>Renata</dc:creator>
  <cp:lastModifiedBy>Erasmo Prevete</cp:lastModifiedBy>
  <cp:revision>11</cp:revision>
  <dcterms:created xsi:type="dcterms:W3CDTF">2020-12-01T17:57:07Z</dcterms:created>
  <dcterms:modified xsi:type="dcterms:W3CDTF">2020-12-01T20:15:24Z</dcterms:modified>
</cp:coreProperties>
</file>