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1" r:id="rId2"/>
    <p:sldId id="257" r:id="rId3"/>
    <p:sldId id="258" r:id="rId4"/>
    <p:sldId id="259" r:id="rId5"/>
    <p:sldId id="260" r:id="rId6"/>
    <p:sldId id="270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D966"/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5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rot="10800000">
            <a:off x="10326370" y="5523230"/>
            <a:ext cx="1864995" cy="1334135"/>
          </a:xfrm>
          <a:custGeom>
            <a:avLst/>
            <a:gdLst>
              <a:gd name="connisteX0" fmla="*/ 0 w 1864903"/>
              <a:gd name="connsiteY0" fmla="*/ 1374775 h 1374775"/>
              <a:gd name="connisteX1" fmla="*/ 854075 w 1864903"/>
              <a:gd name="connsiteY1" fmla="*/ 1254125 h 1374775"/>
              <a:gd name="connisteX2" fmla="*/ 1034415 w 1864903"/>
              <a:gd name="connsiteY2" fmla="*/ 791845 h 1374775"/>
              <a:gd name="connisteX3" fmla="*/ 1767840 w 1864903"/>
              <a:gd name="connsiteY3" fmla="*/ 510540 h 1374775"/>
              <a:gd name="connisteX4" fmla="*/ 1858010 w 1864903"/>
              <a:gd name="connsiteY4" fmla="*/ 0 h 1374775"/>
              <a:gd name="connisteX5" fmla="*/ 1898015 w 1864903"/>
              <a:gd name="connsiteY5" fmla="*/ -220980 h 1374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64904" h="1374775">
                <a:moveTo>
                  <a:pt x="0" y="1374775"/>
                </a:moveTo>
                <a:cubicBezTo>
                  <a:pt x="167005" y="1360170"/>
                  <a:pt x="647065" y="1370965"/>
                  <a:pt x="854075" y="1254125"/>
                </a:cubicBezTo>
                <a:cubicBezTo>
                  <a:pt x="1061085" y="1137285"/>
                  <a:pt x="851535" y="940435"/>
                  <a:pt x="1034415" y="791845"/>
                </a:cubicBezTo>
                <a:cubicBezTo>
                  <a:pt x="1217295" y="643255"/>
                  <a:pt x="1603375" y="668655"/>
                  <a:pt x="1767840" y="510540"/>
                </a:cubicBezTo>
                <a:cubicBezTo>
                  <a:pt x="1932305" y="352425"/>
                  <a:pt x="1831975" y="146050"/>
                  <a:pt x="1858010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10591165" y="5257165"/>
            <a:ext cx="1335405" cy="186563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0800000">
            <a:off x="11400155" y="6483350"/>
            <a:ext cx="170815" cy="1708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0800000">
            <a:off x="11681460" y="6073775"/>
            <a:ext cx="321310" cy="3213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0800000">
            <a:off x="11570970" y="531050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0800000">
            <a:off x="11063605" y="576199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0800000">
            <a:off x="11028680" y="628459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0800000">
            <a:off x="12002770" y="665416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0800000">
            <a:off x="10636885" y="6483350"/>
            <a:ext cx="90805" cy="9080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0800000">
            <a:off x="11616055" y="5728970"/>
            <a:ext cx="140970" cy="14097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0800000">
            <a:off x="11319510" y="6073775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0800000">
            <a:off x="11985625" y="572706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 rot="10800000">
            <a:off x="-62865" y="0"/>
            <a:ext cx="883920" cy="68573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8445" y="230378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6105" y="163830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0555" y="2896870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0540" y="368300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34085" y="393700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6105" y="4892675"/>
            <a:ext cx="170180" cy="170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26920" y="2816860"/>
            <a:ext cx="8138160" cy="941705"/>
          </a:xfrm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it-IT" altLang="en-US" sz="8800" dirty="0">
                <a:solidFill>
                  <a:srgbClr val="FFD966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oadway" panose="04040905080B02020502" charset="0"/>
                <a:cs typeface="Broadway" panose="04040905080B02020502" charset="0"/>
              </a:rPr>
              <a:t>L'ATTESA DEL MESSIA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635"/>
            <a:ext cx="1864995" cy="1334135"/>
          </a:xfrm>
          <a:custGeom>
            <a:avLst/>
            <a:gdLst>
              <a:gd name="connisteX0" fmla="*/ 0 w 1864903"/>
              <a:gd name="connsiteY0" fmla="*/ 1374775 h 1374775"/>
              <a:gd name="connisteX1" fmla="*/ 854075 w 1864903"/>
              <a:gd name="connsiteY1" fmla="*/ 1254125 h 1374775"/>
              <a:gd name="connisteX2" fmla="*/ 1034415 w 1864903"/>
              <a:gd name="connsiteY2" fmla="*/ 791845 h 1374775"/>
              <a:gd name="connisteX3" fmla="*/ 1767840 w 1864903"/>
              <a:gd name="connsiteY3" fmla="*/ 510540 h 1374775"/>
              <a:gd name="connisteX4" fmla="*/ 1858010 w 1864903"/>
              <a:gd name="connsiteY4" fmla="*/ 0 h 1374775"/>
              <a:gd name="connisteX5" fmla="*/ 1898015 w 1864903"/>
              <a:gd name="connsiteY5" fmla="*/ -220980 h 1374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64904" h="1374775">
                <a:moveTo>
                  <a:pt x="0" y="1374775"/>
                </a:moveTo>
                <a:cubicBezTo>
                  <a:pt x="167005" y="1360170"/>
                  <a:pt x="647065" y="1370965"/>
                  <a:pt x="854075" y="1254125"/>
                </a:cubicBezTo>
                <a:cubicBezTo>
                  <a:pt x="1061085" y="1137285"/>
                  <a:pt x="851535" y="940435"/>
                  <a:pt x="1034415" y="791845"/>
                </a:cubicBezTo>
                <a:cubicBezTo>
                  <a:pt x="1217295" y="643255"/>
                  <a:pt x="1603375" y="668655"/>
                  <a:pt x="1767840" y="510540"/>
                </a:cubicBezTo>
                <a:cubicBezTo>
                  <a:pt x="1932305" y="352425"/>
                  <a:pt x="1831975" y="146050"/>
                  <a:pt x="1858010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5400000">
            <a:off x="264795" y="-265430"/>
            <a:ext cx="1335405" cy="186563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1495" y="1233805"/>
            <a:ext cx="170815" cy="1708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55090" y="551180"/>
            <a:ext cx="321310" cy="3213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3295" y="180657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7235" y="23939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2310" y="76200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55090" y="128143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9710" y="762000"/>
            <a:ext cx="90805" cy="9080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89685" y="206375"/>
            <a:ext cx="140970" cy="14097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93140" y="551180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0025" y="20447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11308080" y="635"/>
            <a:ext cx="883920" cy="68573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197590" y="230441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525250" y="163893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569700" y="2897505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49685" y="368363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873230" y="393763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525250" y="4893310"/>
            <a:ext cx="170180" cy="170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5695" y="314960"/>
            <a:ext cx="4880610" cy="1325880"/>
          </a:xfrm>
        </p:spPr>
        <p:txBody>
          <a:bodyPr>
            <a:noAutofit/>
            <a:scene3d>
              <a:camera prst="obliqueTopRight"/>
              <a:lightRig rig="threePt" dir="t"/>
            </a:scene3d>
          </a:bodyPr>
          <a:lstStyle/>
          <a:p>
            <a:r>
              <a:rPr lang="it-IT" altLang="en-US" sz="6600">
                <a:solidFill>
                  <a:srgbClr val="FFD96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roadway" panose="04040905080B02020502" charset="0"/>
                <a:cs typeface="Broadway" panose="04040905080B02020502" charset="0"/>
              </a:rPr>
              <a:t>I PROFETI</a:t>
            </a:r>
          </a:p>
        </p:txBody>
      </p:sp>
      <p:pic>
        <p:nvPicPr>
          <p:cNvPr id="5" name="Content Placeholder 4" descr="Il profeta"/>
          <p:cNvPicPr>
            <a:picLocks noGrp="1" noChangeAspect="1"/>
          </p:cNvPicPr>
          <p:nvPr>
            <p:ph idx="1"/>
          </p:nvPr>
        </p:nvPicPr>
        <p:blipFill>
          <a:blip r:embed="rId2"/>
          <a:srcRect l="4728" t="15147" r="38109" b="5822"/>
          <a:stretch>
            <a:fillRect/>
          </a:stretch>
        </p:blipFill>
        <p:spPr>
          <a:xfrm>
            <a:off x="470535" y="2978150"/>
            <a:ext cx="3313430" cy="3436620"/>
          </a:xfrm>
          <a:prstGeom prst="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31" name="Text Box 30"/>
          <p:cNvSpPr txBox="1"/>
          <p:nvPr/>
        </p:nvSpPr>
        <p:spPr>
          <a:xfrm>
            <a:off x="3157855" y="4893310"/>
            <a:ext cx="4458970" cy="132207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en-US" sz="2000">
                <a:solidFill>
                  <a:schemeClr val="tx1"/>
                </a:solidFill>
              </a:rPr>
              <a:t>I profeti in nome di Dio ricordano al popolo il suo amore e la sua fedeltà. Tra di loro, </a:t>
            </a:r>
            <a:r>
              <a:rPr lang="it-IT" altLang="en-US" sz="2000" b="1">
                <a:solidFill>
                  <a:srgbClr val="C00000"/>
                </a:solidFill>
              </a:rPr>
              <a:t>Isaia</a:t>
            </a:r>
            <a:r>
              <a:rPr lang="it-IT" altLang="en-US" sz="2000">
                <a:solidFill>
                  <a:schemeClr val="tx1"/>
                </a:solidFill>
              </a:rPr>
              <a:t> è il più ricco di profezie sulla venuta e sull'opera del </a:t>
            </a:r>
            <a:r>
              <a:rPr lang="it-IT" altLang="en-US" sz="2000" b="1">
                <a:solidFill>
                  <a:srgbClr val="C00000"/>
                </a:solidFill>
              </a:rPr>
              <a:t>Messia.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124325" y="1887855"/>
            <a:ext cx="6275070" cy="2049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/>
              <a:t>I </a:t>
            </a:r>
            <a:r>
              <a:rPr lang="en-US" sz="2400" b="1" dirty="0" err="1">
                <a:solidFill>
                  <a:srgbClr val="C00000"/>
                </a:solidFill>
              </a:rPr>
              <a:t>profeti</a:t>
            </a:r>
            <a:r>
              <a:rPr lang="en-US" sz="2400" dirty="0"/>
              <a:t> </a:t>
            </a:r>
            <a:r>
              <a:rPr lang="en-US" sz="2400" dirty="0" err="1"/>
              <a:t>erano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portavoce</a:t>
            </a:r>
            <a:r>
              <a:rPr lang="en-US" sz="2400" dirty="0"/>
              <a:t> di </a:t>
            </a:r>
            <a:r>
              <a:rPr lang="en-US" sz="2400" dirty="0" err="1"/>
              <a:t>Dio</a:t>
            </a:r>
            <a:r>
              <a:rPr lang="en-US" sz="2400" dirty="0"/>
              <a:t>. </a:t>
            </a:r>
            <a:r>
              <a:rPr lang="en-US" sz="2400" dirty="0" err="1"/>
              <a:t>Essi</a:t>
            </a:r>
            <a:r>
              <a:rPr lang="en-US" sz="2400" dirty="0"/>
              <a:t> </a:t>
            </a:r>
            <a:r>
              <a:rPr lang="en-US" sz="2400" dirty="0" err="1"/>
              <a:t>parlavano</a:t>
            </a:r>
            <a:r>
              <a:rPr lang="en-US" sz="2400" dirty="0"/>
              <a:t> a </a:t>
            </a:r>
            <a:r>
              <a:rPr lang="en-US" sz="2400" dirty="0" err="1"/>
              <a:t>nome</a:t>
            </a:r>
            <a:r>
              <a:rPr lang="en-US" sz="2400" dirty="0"/>
              <a:t> di </a:t>
            </a:r>
            <a:r>
              <a:rPr lang="en-US" sz="2400" dirty="0" err="1"/>
              <a:t>Dio</a:t>
            </a:r>
            <a:r>
              <a:rPr lang="en-US" sz="2400" dirty="0"/>
              <a:t>, </a:t>
            </a:r>
            <a:r>
              <a:rPr lang="en-US" sz="2400" dirty="0" err="1"/>
              <a:t>richiamando</a:t>
            </a:r>
            <a:r>
              <a:rPr lang="en-US" sz="2400" dirty="0"/>
              <a:t> </a:t>
            </a:r>
            <a:r>
              <a:rPr lang="it-IT" altLang="en-US" sz="2400" dirty="0"/>
              <a:t>alla fiducia e all'alleanza. </a:t>
            </a:r>
            <a:r>
              <a:rPr lang="it-IT" altLang="en-US" sz="2400"/>
              <a:t>Confortavano gli </a:t>
            </a:r>
            <a:r>
              <a:rPr lang="it-IT" altLang="en-US" sz="2400" b="1">
                <a:solidFill>
                  <a:srgbClr val="C00000"/>
                </a:solidFill>
              </a:rPr>
              <a:t>Israeliti</a:t>
            </a:r>
            <a:r>
              <a:rPr lang="it-IT" altLang="en-US" sz="2400"/>
              <a:t> nelle sventure, li rimproveravano per i loro peccati, invitandoli a seguire la via indicata dal Signore e ad allontanarsi dalle false divinità per adorare un solo </a:t>
            </a:r>
            <a:r>
              <a:rPr lang="it-IT" altLang="en-US" sz="2400" smtClean="0"/>
              <a:t>Dio </a:t>
            </a:r>
            <a:r>
              <a:rPr lang="it-IT" altLang="en-US" sz="2400"/>
              <a:t>e praticare così la giustizia.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470535" y="2414905"/>
            <a:ext cx="7846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000" b="1" i="1">
                <a:solidFill>
                  <a:srgbClr val="C00000"/>
                </a:solidFill>
              </a:rPr>
              <a:t>IL PROFETA ISAIA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585" y="298450"/>
            <a:ext cx="7442200" cy="744220"/>
          </a:xfrm>
        </p:spPr>
        <p:txBody>
          <a:bodyPr>
            <a:noAutofit/>
            <a:scene3d>
              <a:camera prst="obliqueTopRight"/>
              <a:lightRig rig="threePt" dir="t"/>
            </a:scene3d>
          </a:bodyPr>
          <a:lstStyle/>
          <a:p>
            <a:r>
              <a:rPr lang="it-IT" altLang="en-US" sz="4800">
                <a:solidFill>
                  <a:srgbClr val="FFD96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roadway" panose="04040905080B02020502" charset="0"/>
                <a:cs typeface="Broadway" panose="04040905080B02020502" charset="0"/>
              </a:rPr>
              <a:t>PROFEZIE SUL MESSIA</a:t>
            </a:r>
          </a:p>
        </p:txBody>
      </p:sp>
      <p:pic>
        <p:nvPicPr>
          <p:cNvPr id="4" name="Content Placeholder 3" descr="Profezie sul Messia classi terze"/>
          <p:cNvPicPr>
            <a:picLocks noGrp="1" noChangeAspect="1"/>
          </p:cNvPicPr>
          <p:nvPr>
            <p:ph idx="1"/>
          </p:nvPr>
        </p:nvPicPr>
        <p:blipFill>
          <a:blip r:embed="rId3"/>
          <a:srcRect t="11666" r="17170" b="77985"/>
          <a:stretch>
            <a:fillRect/>
          </a:stretch>
        </p:blipFill>
        <p:spPr>
          <a:xfrm>
            <a:off x="1892935" y="1113155"/>
            <a:ext cx="8405495" cy="1301115"/>
          </a:xfrm>
          <a:prstGeom prst="rect">
            <a:avLst/>
          </a:prstGeom>
        </p:spPr>
      </p:pic>
      <p:pic>
        <p:nvPicPr>
          <p:cNvPr id="5" name="Content Placeholder 3" descr="Profezie sul Messia classi terze"/>
          <p:cNvPicPr>
            <a:picLocks noChangeAspect="1"/>
          </p:cNvPicPr>
          <p:nvPr/>
        </p:nvPicPr>
        <p:blipFill>
          <a:blip r:embed="rId3"/>
          <a:srcRect l="200" t="21698" r="4636" b="66040"/>
          <a:stretch>
            <a:fillRect/>
          </a:stretch>
        </p:blipFill>
        <p:spPr>
          <a:xfrm>
            <a:off x="2402840" y="2533015"/>
            <a:ext cx="7677150" cy="1225550"/>
          </a:xfrm>
          <a:prstGeom prst="rect">
            <a:avLst/>
          </a:prstGeom>
        </p:spPr>
      </p:pic>
      <p:pic>
        <p:nvPicPr>
          <p:cNvPr id="6" name="Content Placeholder 3" descr="Profezie sul Messia classi terze"/>
          <p:cNvPicPr>
            <a:picLocks noChangeAspect="1"/>
          </p:cNvPicPr>
          <p:nvPr/>
        </p:nvPicPr>
        <p:blipFill>
          <a:blip r:embed="rId3"/>
          <a:srcRect l="1373" t="33718" r="3463" b="51789"/>
          <a:stretch>
            <a:fillRect/>
          </a:stretch>
        </p:blipFill>
        <p:spPr>
          <a:xfrm>
            <a:off x="2521585" y="3862070"/>
            <a:ext cx="7677150" cy="1448435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 rot="10800000">
            <a:off x="10326370" y="5523230"/>
            <a:ext cx="1864995" cy="1334135"/>
          </a:xfrm>
          <a:custGeom>
            <a:avLst/>
            <a:gdLst>
              <a:gd name="connisteX0" fmla="*/ 0 w 1864903"/>
              <a:gd name="connsiteY0" fmla="*/ 1374775 h 1374775"/>
              <a:gd name="connisteX1" fmla="*/ 854075 w 1864903"/>
              <a:gd name="connsiteY1" fmla="*/ 1254125 h 1374775"/>
              <a:gd name="connisteX2" fmla="*/ 1034415 w 1864903"/>
              <a:gd name="connsiteY2" fmla="*/ 791845 h 1374775"/>
              <a:gd name="connisteX3" fmla="*/ 1767840 w 1864903"/>
              <a:gd name="connsiteY3" fmla="*/ 510540 h 1374775"/>
              <a:gd name="connisteX4" fmla="*/ 1858010 w 1864903"/>
              <a:gd name="connsiteY4" fmla="*/ 0 h 1374775"/>
              <a:gd name="connisteX5" fmla="*/ 1898015 w 1864903"/>
              <a:gd name="connsiteY5" fmla="*/ -220980 h 1374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64904" h="1374775">
                <a:moveTo>
                  <a:pt x="0" y="1374775"/>
                </a:moveTo>
                <a:cubicBezTo>
                  <a:pt x="167005" y="1360170"/>
                  <a:pt x="647065" y="1370965"/>
                  <a:pt x="854075" y="1254125"/>
                </a:cubicBezTo>
                <a:cubicBezTo>
                  <a:pt x="1061085" y="1137285"/>
                  <a:pt x="851535" y="940435"/>
                  <a:pt x="1034415" y="791845"/>
                </a:cubicBezTo>
                <a:cubicBezTo>
                  <a:pt x="1217295" y="643255"/>
                  <a:pt x="1603375" y="668655"/>
                  <a:pt x="1767840" y="510540"/>
                </a:cubicBezTo>
                <a:cubicBezTo>
                  <a:pt x="1932305" y="352425"/>
                  <a:pt x="1831975" y="146050"/>
                  <a:pt x="1858010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10591165" y="5257165"/>
            <a:ext cx="1335405" cy="186563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0800000">
            <a:off x="11400155" y="6483350"/>
            <a:ext cx="170815" cy="1708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0800000">
            <a:off x="11681460" y="6073775"/>
            <a:ext cx="321310" cy="3213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0800000">
            <a:off x="11570970" y="531050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0800000">
            <a:off x="11063605" y="576199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0800000">
            <a:off x="11028680" y="628459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0800000">
            <a:off x="12002770" y="665416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0800000">
            <a:off x="10636885" y="6483350"/>
            <a:ext cx="90805" cy="9080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0800000">
            <a:off x="11616055" y="5728970"/>
            <a:ext cx="140970" cy="14097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0800000">
            <a:off x="11319510" y="6073775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0800000">
            <a:off x="11985625" y="572706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 rot="10800000">
            <a:off x="-62865" y="0"/>
            <a:ext cx="883920" cy="68573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8445" y="230378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6105" y="163830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0555" y="2896870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0540" y="368300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34085" y="393700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6105" y="4892675"/>
            <a:ext cx="170180" cy="170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Profezie sul Messia classi terze"/>
          <p:cNvPicPr>
            <a:picLocks noChangeAspect="1"/>
          </p:cNvPicPr>
          <p:nvPr/>
        </p:nvPicPr>
        <p:blipFill>
          <a:blip r:embed="rId3"/>
          <a:srcRect l="751" t="47881" r="4085" b="37118"/>
          <a:stretch>
            <a:fillRect/>
          </a:stretch>
        </p:blipFill>
        <p:spPr>
          <a:xfrm>
            <a:off x="2521585" y="5310505"/>
            <a:ext cx="7677150" cy="1499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635"/>
            <a:ext cx="1864995" cy="1334135"/>
          </a:xfrm>
          <a:custGeom>
            <a:avLst/>
            <a:gdLst>
              <a:gd name="connisteX0" fmla="*/ 0 w 1864903"/>
              <a:gd name="connsiteY0" fmla="*/ 1374775 h 1374775"/>
              <a:gd name="connisteX1" fmla="*/ 854075 w 1864903"/>
              <a:gd name="connsiteY1" fmla="*/ 1254125 h 1374775"/>
              <a:gd name="connisteX2" fmla="*/ 1034415 w 1864903"/>
              <a:gd name="connsiteY2" fmla="*/ 791845 h 1374775"/>
              <a:gd name="connisteX3" fmla="*/ 1767840 w 1864903"/>
              <a:gd name="connsiteY3" fmla="*/ 510540 h 1374775"/>
              <a:gd name="connisteX4" fmla="*/ 1858010 w 1864903"/>
              <a:gd name="connsiteY4" fmla="*/ 0 h 1374775"/>
              <a:gd name="connisteX5" fmla="*/ 1898015 w 1864903"/>
              <a:gd name="connsiteY5" fmla="*/ -220980 h 1374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64904" h="1374775">
                <a:moveTo>
                  <a:pt x="0" y="1374775"/>
                </a:moveTo>
                <a:cubicBezTo>
                  <a:pt x="167005" y="1360170"/>
                  <a:pt x="647065" y="1370965"/>
                  <a:pt x="854075" y="1254125"/>
                </a:cubicBezTo>
                <a:cubicBezTo>
                  <a:pt x="1061085" y="1137285"/>
                  <a:pt x="851535" y="940435"/>
                  <a:pt x="1034415" y="791845"/>
                </a:cubicBezTo>
                <a:cubicBezTo>
                  <a:pt x="1217295" y="643255"/>
                  <a:pt x="1603375" y="668655"/>
                  <a:pt x="1767840" y="510540"/>
                </a:cubicBezTo>
                <a:cubicBezTo>
                  <a:pt x="1932305" y="352425"/>
                  <a:pt x="1831975" y="146050"/>
                  <a:pt x="1858010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5400000">
            <a:off x="264795" y="-265430"/>
            <a:ext cx="1335405" cy="186563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1495" y="1233805"/>
            <a:ext cx="170815" cy="1708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55090" y="551180"/>
            <a:ext cx="321310" cy="3213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3295" y="180657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7235" y="23939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2310" y="76200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55090" y="128143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9710" y="762000"/>
            <a:ext cx="90805" cy="9080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89685" y="206375"/>
            <a:ext cx="140970" cy="14097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93140" y="551180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0025" y="20447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11308080" y="635"/>
            <a:ext cx="883920" cy="68573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197590" y="230441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525250" y="163893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569700" y="2897505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49685" y="368363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873230" y="393763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525250" y="4893310"/>
            <a:ext cx="170180" cy="170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978535"/>
            <a:ext cx="10515600" cy="1325563"/>
          </a:xfrm>
        </p:spPr>
        <p:txBody>
          <a:bodyPr>
            <a:no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it-IT" altLang="en-US" sz="4800">
                <a:solidFill>
                  <a:srgbClr val="FFD96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roadway" panose="04040905080B02020502" charset="0"/>
                <a:cs typeface="Broadway" panose="04040905080B02020502" charset="0"/>
              </a:rPr>
              <a:t>GESU': </a:t>
            </a:r>
            <a:br>
              <a:rPr lang="it-IT" altLang="en-US" sz="4800">
                <a:solidFill>
                  <a:srgbClr val="FFD96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roadway" panose="04040905080B02020502" charset="0"/>
                <a:cs typeface="Broadway" panose="04040905080B02020502" charset="0"/>
              </a:rPr>
            </a:br>
            <a:r>
              <a:rPr lang="it-IT" altLang="en-US" sz="4800">
                <a:solidFill>
                  <a:srgbClr val="FFD96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roadway" panose="04040905080B02020502" charset="0"/>
                <a:cs typeface="Broadway" panose="04040905080B02020502" charset="0"/>
              </a:rPr>
              <a:t>la promessa si realizza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1355090" y="2654935"/>
            <a:ext cx="91109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en-US" sz="2800"/>
              <a:t>Dio, secondo la fede della Chiesa, per realizzare la sua promessa di salvezza, scelse </a:t>
            </a:r>
            <a:r>
              <a:rPr lang="it-IT" altLang="en-US" sz="2800" b="1">
                <a:solidFill>
                  <a:srgbClr val="C00000"/>
                </a:solidFill>
              </a:rPr>
              <a:t>Maria.</a:t>
            </a:r>
            <a:r>
              <a:rPr lang="it-IT" altLang="en-US" sz="2800"/>
              <a:t> Maria era una giovane donna ebrea che viveva a Nazaret ed era promessa sposa a </a:t>
            </a:r>
            <a:r>
              <a:rPr lang="it-IT" altLang="en-US" sz="2800" b="1">
                <a:solidFill>
                  <a:srgbClr val="C00000"/>
                </a:solidFill>
              </a:rPr>
              <a:t>Giuseppe,</a:t>
            </a:r>
            <a:r>
              <a:rPr lang="it-IT" altLang="en-US" sz="2800"/>
              <a:t> un falegname. Un giorno le apparve l'arcangelo Gabriele che le annunciò che era stata scelta da Dio per diventare la madre di suo figlio </a:t>
            </a:r>
            <a:r>
              <a:rPr lang="it-IT" altLang="en-US" sz="2800" b="1">
                <a:solidFill>
                  <a:srgbClr val="C00000"/>
                </a:solidFill>
              </a:rPr>
              <a:t>Gesù.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ari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3610" y="1189355"/>
            <a:ext cx="7430770" cy="496443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Freeform 7"/>
          <p:cNvSpPr/>
          <p:nvPr/>
        </p:nvSpPr>
        <p:spPr>
          <a:xfrm rot="10800000">
            <a:off x="10326370" y="5523230"/>
            <a:ext cx="1864995" cy="1334135"/>
          </a:xfrm>
          <a:custGeom>
            <a:avLst/>
            <a:gdLst>
              <a:gd name="connisteX0" fmla="*/ 0 w 1864903"/>
              <a:gd name="connsiteY0" fmla="*/ 1374775 h 1374775"/>
              <a:gd name="connisteX1" fmla="*/ 854075 w 1864903"/>
              <a:gd name="connsiteY1" fmla="*/ 1254125 h 1374775"/>
              <a:gd name="connisteX2" fmla="*/ 1034415 w 1864903"/>
              <a:gd name="connsiteY2" fmla="*/ 791845 h 1374775"/>
              <a:gd name="connisteX3" fmla="*/ 1767840 w 1864903"/>
              <a:gd name="connsiteY3" fmla="*/ 510540 h 1374775"/>
              <a:gd name="connisteX4" fmla="*/ 1858010 w 1864903"/>
              <a:gd name="connsiteY4" fmla="*/ 0 h 1374775"/>
              <a:gd name="connisteX5" fmla="*/ 1898015 w 1864903"/>
              <a:gd name="connsiteY5" fmla="*/ -220980 h 1374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64904" h="1374775">
                <a:moveTo>
                  <a:pt x="0" y="1374775"/>
                </a:moveTo>
                <a:cubicBezTo>
                  <a:pt x="167005" y="1360170"/>
                  <a:pt x="647065" y="1370965"/>
                  <a:pt x="854075" y="1254125"/>
                </a:cubicBezTo>
                <a:cubicBezTo>
                  <a:pt x="1061085" y="1137285"/>
                  <a:pt x="851535" y="940435"/>
                  <a:pt x="1034415" y="791845"/>
                </a:cubicBezTo>
                <a:cubicBezTo>
                  <a:pt x="1217295" y="643255"/>
                  <a:pt x="1603375" y="668655"/>
                  <a:pt x="1767840" y="510540"/>
                </a:cubicBezTo>
                <a:cubicBezTo>
                  <a:pt x="1932305" y="352425"/>
                  <a:pt x="1831975" y="146050"/>
                  <a:pt x="1858010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10591165" y="5257165"/>
            <a:ext cx="1335405" cy="186563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0800000">
            <a:off x="11400155" y="6483350"/>
            <a:ext cx="170815" cy="1708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0800000">
            <a:off x="11681460" y="6073775"/>
            <a:ext cx="321310" cy="3213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0800000">
            <a:off x="11570970" y="531050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0800000">
            <a:off x="11063605" y="576199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0800000">
            <a:off x="11028680" y="628459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0800000">
            <a:off x="12002770" y="665416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0800000">
            <a:off x="10636885" y="6483350"/>
            <a:ext cx="90805" cy="9080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0800000">
            <a:off x="11616055" y="5728970"/>
            <a:ext cx="140970" cy="14097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0800000">
            <a:off x="11319510" y="6073775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0800000">
            <a:off x="11985625" y="572706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 rot="10800000">
            <a:off x="-62865" y="0"/>
            <a:ext cx="883920" cy="68573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8445" y="230378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6105" y="163830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0555" y="2896870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0540" y="368300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34085" y="393700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6105" y="4892675"/>
            <a:ext cx="170180" cy="170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9"/>
          <p:cNvSpPr txBox="1"/>
          <p:nvPr/>
        </p:nvSpPr>
        <p:spPr>
          <a:xfrm>
            <a:off x="9062720" y="2844800"/>
            <a:ext cx="2802890" cy="11684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en-US" b="1">
                <a:solidFill>
                  <a:schemeClr val="bg1"/>
                </a:solidFill>
              </a:rPr>
              <a:t>Eccomi, sono la serva del Signore, avvenga di me quello che hai detto.</a:t>
            </a:r>
            <a:endParaRPr lang="it-IT" altLang="en-US">
              <a:solidFill>
                <a:schemeClr val="bg1"/>
              </a:solidFill>
            </a:endParaRPr>
          </a:p>
          <a:p>
            <a:r>
              <a:rPr lang="it-IT" altLang="en-US" sz="1600" i="1">
                <a:solidFill>
                  <a:schemeClr val="bg1"/>
                </a:solidFill>
              </a:rPr>
              <a:t>dal vangelo di Luca 1,38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2479992" y="590709"/>
            <a:ext cx="7846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000" b="1" i="1" dirty="0">
                <a:solidFill>
                  <a:srgbClr val="C00000"/>
                </a:solidFill>
              </a:rPr>
              <a:t>LA RISPOSTA DI MARIA </a:t>
            </a:r>
            <a:endParaRPr lang="it-IT" alt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635"/>
            <a:ext cx="1864995" cy="1334135"/>
          </a:xfrm>
          <a:custGeom>
            <a:avLst/>
            <a:gdLst>
              <a:gd name="connisteX0" fmla="*/ 0 w 1864903"/>
              <a:gd name="connsiteY0" fmla="*/ 1374775 h 1374775"/>
              <a:gd name="connisteX1" fmla="*/ 854075 w 1864903"/>
              <a:gd name="connsiteY1" fmla="*/ 1254125 h 1374775"/>
              <a:gd name="connisteX2" fmla="*/ 1034415 w 1864903"/>
              <a:gd name="connsiteY2" fmla="*/ 791845 h 1374775"/>
              <a:gd name="connisteX3" fmla="*/ 1767840 w 1864903"/>
              <a:gd name="connsiteY3" fmla="*/ 510540 h 1374775"/>
              <a:gd name="connisteX4" fmla="*/ 1858010 w 1864903"/>
              <a:gd name="connsiteY4" fmla="*/ 0 h 1374775"/>
              <a:gd name="connisteX5" fmla="*/ 1898015 w 1864903"/>
              <a:gd name="connsiteY5" fmla="*/ -220980 h 1374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64904" h="1374775">
                <a:moveTo>
                  <a:pt x="0" y="1374775"/>
                </a:moveTo>
                <a:cubicBezTo>
                  <a:pt x="167005" y="1360170"/>
                  <a:pt x="647065" y="1370965"/>
                  <a:pt x="854075" y="1254125"/>
                </a:cubicBezTo>
                <a:cubicBezTo>
                  <a:pt x="1061085" y="1137285"/>
                  <a:pt x="851535" y="940435"/>
                  <a:pt x="1034415" y="791845"/>
                </a:cubicBezTo>
                <a:cubicBezTo>
                  <a:pt x="1217295" y="643255"/>
                  <a:pt x="1603375" y="668655"/>
                  <a:pt x="1767840" y="510540"/>
                </a:cubicBezTo>
                <a:cubicBezTo>
                  <a:pt x="1932305" y="352425"/>
                  <a:pt x="1831975" y="146050"/>
                  <a:pt x="1858010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5400000">
            <a:off x="264795" y="-265430"/>
            <a:ext cx="1335405" cy="186563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1495" y="1233805"/>
            <a:ext cx="170815" cy="1708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55090" y="551180"/>
            <a:ext cx="321310" cy="3213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3295" y="180657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7235" y="23939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2310" y="76200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55090" y="128143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9710" y="762000"/>
            <a:ext cx="90805" cy="9080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89685" y="206375"/>
            <a:ext cx="140970" cy="14097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93140" y="551180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0025" y="20447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11308080" y="635"/>
            <a:ext cx="883920" cy="68573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197590" y="230441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525250" y="163893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569700" y="2897505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49685" y="368363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873230" y="393763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525250" y="4893310"/>
            <a:ext cx="170180" cy="170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10228" t="5603" r="50222" b="5355"/>
          <a:stretch>
            <a:fillRect/>
          </a:stretch>
        </p:blipFill>
        <p:spPr>
          <a:xfrm>
            <a:off x="3385820" y="111125"/>
            <a:ext cx="5239385" cy="6635750"/>
          </a:xfrm>
          <a:prstGeom prst="rect">
            <a:avLst/>
          </a:prstGeom>
          <a:ln w="57150">
            <a:solidFill>
              <a:srgbClr val="FFD966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635"/>
            <a:ext cx="1864995" cy="1334135"/>
          </a:xfrm>
          <a:custGeom>
            <a:avLst/>
            <a:gdLst>
              <a:gd name="connisteX0" fmla="*/ 0 w 1864903"/>
              <a:gd name="connsiteY0" fmla="*/ 1374775 h 1374775"/>
              <a:gd name="connisteX1" fmla="*/ 854075 w 1864903"/>
              <a:gd name="connsiteY1" fmla="*/ 1254125 h 1374775"/>
              <a:gd name="connisteX2" fmla="*/ 1034415 w 1864903"/>
              <a:gd name="connsiteY2" fmla="*/ 791845 h 1374775"/>
              <a:gd name="connisteX3" fmla="*/ 1767840 w 1864903"/>
              <a:gd name="connsiteY3" fmla="*/ 510540 h 1374775"/>
              <a:gd name="connisteX4" fmla="*/ 1858010 w 1864903"/>
              <a:gd name="connsiteY4" fmla="*/ 0 h 1374775"/>
              <a:gd name="connisteX5" fmla="*/ 1898015 w 1864903"/>
              <a:gd name="connsiteY5" fmla="*/ -220980 h 1374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64904" h="1374775">
                <a:moveTo>
                  <a:pt x="0" y="1374775"/>
                </a:moveTo>
                <a:cubicBezTo>
                  <a:pt x="167005" y="1360170"/>
                  <a:pt x="647065" y="1370965"/>
                  <a:pt x="854075" y="1254125"/>
                </a:cubicBezTo>
                <a:cubicBezTo>
                  <a:pt x="1061085" y="1137285"/>
                  <a:pt x="851535" y="940435"/>
                  <a:pt x="1034415" y="791845"/>
                </a:cubicBezTo>
                <a:cubicBezTo>
                  <a:pt x="1217295" y="643255"/>
                  <a:pt x="1603375" y="668655"/>
                  <a:pt x="1767840" y="510540"/>
                </a:cubicBezTo>
                <a:cubicBezTo>
                  <a:pt x="1932305" y="352425"/>
                  <a:pt x="1831975" y="146050"/>
                  <a:pt x="1858010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5400000">
            <a:off x="264795" y="-265430"/>
            <a:ext cx="1335405" cy="186563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1495" y="1233805"/>
            <a:ext cx="170815" cy="1708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55090" y="551180"/>
            <a:ext cx="321310" cy="3213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3295" y="180657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7235" y="23939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2310" y="76200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55090" y="1281430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9710" y="762000"/>
            <a:ext cx="90805" cy="9080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89685" y="206375"/>
            <a:ext cx="140970" cy="14097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93140" y="551180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0025" y="204470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11308080" y="635"/>
            <a:ext cx="883920" cy="68573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197590" y="230441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525250" y="163893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569700" y="2897505"/>
            <a:ext cx="80645" cy="806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49685" y="3683635"/>
            <a:ext cx="75565" cy="755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873230" y="3937635"/>
            <a:ext cx="110490" cy="1104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525250" y="4893310"/>
            <a:ext cx="170180" cy="17018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6902" y="694213"/>
            <a:ext cx="10515600" cy="1325563"/>
          </a:xfrm>
        </p:spPr>
        <p:txBody>
          <a:bodyPr>
            <a:no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it-IT" altLang="en-US" sz="7200">
                <a:solidFill>
                  <a:srgbClr val="FFD966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Broadway" panose="04040905080B02020502" charset="0"/>
                <a:cs typeface="Broadway" panose="04040905080B02020502" charset="0"/>
              </a:rPr>
              <a:t>ATTIVITA'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3708" y="2523517"/>
            <a:ext cx="10177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LEGGERE E COMPLETARE  DAL LIBRO DI TESTO LE PAGINE 135 E 146</a:t>
            </a:r>
            <a:endParaRPr lang="it-IT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210</Words>
  <Application>Microsoft Office PowerPoint</Application>
  <PresentationFormat>Widescreen</PresentationFormat>
  <Paragraphs>14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Broadway</vt:lpstr>
      <vt:lpstr>Calibri</vt:lpstr>
      <vt:lpstr>Calibri Light</vt:lpstr>
      <vt:lpstr>Office Theme</vt:lpstr>
      <vt:lpstr>L'ATTESA DEL MESSIA</vt:lpstr>
      <vt:lpstr>I PROFETI</vt:lpstr>
      <vt:lpstr>PROFEZIE SUL MESSIA</vt:lpstr>
      <vt:lpstr>GESU':  la promessa si realizza</vt:lpstr>
      <vt:lpstr>Presentazione standard di PowerPoint</vt:lpstr>
      <vt:lpstr>Presentazione standard di PowerPoint</vt:lpstr>
      <vt:lpstr>ATTIVITA'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PROFETI</dc:title>
  <dc:creator>Ospite</dc:creator>
  <cp:lastModifiedBy>Ospite</cp:lastModifiedBy>
  <cp:revision>11</cp:revision>
  <dcterms:created xsi:type="dcterms:W3CDTF">2020-12-03T17:54:00Z</dcterms:created>
  <dcterms:modified xsi:type="dcterms:W3CDTF">2020-12-04T06:46:23Z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