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61" r:id="rId5"/>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120" d="100"/>
          <a:sy n="120" d="100"/>
        </p:scale>
        <p:origin x="120" y="2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slide" Target="slides/slide4.xml"/><Relationship Id="rId4" Type="http://schemas.openxmlformats.org/officeDocument/2006/relationships/slide" Target="slides/slide3.xml"/><Relationship Id="rId9"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FEFA9D5-A58D-4795-936B-AF0C9ED22191}"/>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FE432F06-EC93-438C-A3E9-E5BB3C8BA2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DA3116F4-9B3A-4BF8-ABCE-19E96D859274}"/>
              </a:ext>
            </a:extLst>
          </p:cNvPr>
          <p:cNvSpPr>
            <a:spLocks noGrp="1"/>
          </p:cNvSpPr>
          <p:nvPr>
            <p:ph type="dt" sz="half" idx="10"/>
          </p:nvPr>
        </p:nvSpPr>
        <p:spPr/>
        <p:txBody>
          <a:bodyPr/>
          <a:lstStyle/>
          <a:p>
            <a:fld id="{AE5F18EA-A3E6-4129-BE5E-0288547AB3A1}" type="datetimeFigureOut">
              <a:rPr lang="it-IT" smtClean="0"/>
              <a:t>01/12/2020</a:t>
            </a:fld>
            <a:endParaRPr lang="it-IT"/>
          </a:p>
        </p:txBody>
      </p:sp>
      <p:sp>
        <p:nvSpPr>
          <p:cNvPr id="5" name="Segnaposto piè di pagina 4">
            <a:extLst>
              <a:ext uri="{FF2B5EF4-FFF2-40B4-BE49-F238E27FC236}">
                <a16:creationId xmlns:a16="http://schemas.microsoft.com/office/drawing/2014/main" id="{8A13662E-6FFD-4118-974A-22CA4A650C2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74746E4-A800-401E-A97F-2B261D0CA344}"/>
              </a:ext>
            </a:extLst>
          </p:cNvPr>
          <p:cNvSpPr>
            <a:spLocks noGrp="1"/>
          </p:cNvSpPr>
          <p:nvPr>
            <p:ph type="sldNum" sz="quarter" idx="12"/>
          </p:nvPr>
        </p:nvSpPr>
        <p:spPr/>
        <p:txBody>
          <a:bodyPr/>
          <a:lstStyle/>
          <a:p>
            <a:fld id="{7AA13A7A-7C59-4413-AB12-55C9FCD21485}" type="slidenum">
              <a:rPr lang="it-IT" smtClean="0"/>
              <a:t>‹N›</a:t>
            </a:fld>
            <a:endParaRPr lang="it-IT"/>
          </a:p>
        </p:txBody>
      </p:sp>
    </p:spTree>
    <p:extLst>
      <p:ext uri="{BB962C8B-B14F-4D97-AF65-F5344CB8AC3E}">
        <p14:creationId xmlns:p14="http://schemas.microsoft.com/office/powerpoint/2010/main" val="34884696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76090B3-1C75-4B0A-96A6-1142CBD2C3B4}"/>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1B0BF241-07F4-4BC4-9C2F-D90BDE6EF1A8}"/>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B788F34-B8E8-4152-941C-ACEA8C317E9F}"/>
              </a:ext>
            </a:extLst>
          </p:cNvPr>
          <p:cNvSpPr>
            <a:spLocks noGrp="1"/>
          </p:cNvSpPr>
          <p:nvPr>
            <p:ph type="dt" sz="half" idx="10"/>
          </p:nvPr>
        </p:nvSpPr>
        <p:spPr/>
        <p:txBody>
          <a:bodyPr/>
          <a:lstStyle/>
          <a:p>
            <a:fld id="{AE5F18EA-A3E6-4129-BE5E-0288547AB3A1}" type="datetimeFigureOut">
              <a:rPr lang="it-IT" smtClean="0"/>
              <a:t>01/12/2020</a:t>
            </a:fld>
            <a:endParaRPr lang="it-IT"/>
          </a:p>
        </p:txBody>
      </p:sp>
      <p:sp>
        <p:nvSpPr>
          <p:cNvPr id="5" name="Segnaposto piè di pagina 4">
            <a:extLst>
              <a:ext uri="{FF2B5EF4-FFF2-40B4-BE49-F238E27FC236}">
                <a16:creationId xmlns:a16="http://schemas.microsoft.com/office/drawing/2014/main" id="{3864057A-01D9-4F73-BEEF-2BAC532E3A5E}"/>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0131A725-24DA-4655-BC4A-93FCE1B8B1E6}"/>
              </a:ext>
            </a:extLst>
          </p:cNvPr>
          <p:cNvSpPr>
            <a:spLocks noGrp="1"/>
          </p:cNvSpPr>
          <p:nvPr>
            <p:ph type="sldNum" sz="quarter" idx="12"/>
          </p:nvPr>
        </p:nvSpPr>
        <p:spPr/>
        <p:txBody>
          <a:bodyPr/>
          <a:lstStyle/>
          <a:p>
            <a:fld id="{7AA13A7A-7C59-4413-AB12-55C9FCD21485}" type="slidenum">
              <a:rPr lang="it-IT" smtClean="0"/>
              <a:t>‹N›</a:t>
            </a:fld>
            <a:endParaRPr lang="it-IT"/>
          </a:p>
        </p:txBody>
      </p:sp>
    </p:spTree>
    <p:extLst>
      <p:ext uri="{BB962C8B-B14F-4D97-AF65-F5344CB8AC3E}">
        <p14:creationId xmlns:p14="http://schemas.microsoft.com/office/powerpoint/2010/main" val="18293251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4AAE0523-A4ED-4DD3-9184-1B9FEC8F6341}"/>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A2A94D89-9DA4-4C57-B0F2-E2A31C446A5D}"/>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46C8447-BE81-4D09-814A-ACF3CC29CBE2}"/>
              </a:ext>
            </a:extLst>
          </p:cNvPr>
          <p:cNvSpPr>
            <a:spLocks noGrp="1"/>
          </p:cNvSpPr>
          <p:nvPr>
            <p:ph type="dt" sz="half" idx="10"/>
          </p:nvPr>
        </p:nvSpPr>
        <p:spPr/>
        <p:txBody>
          <a:bodyPr/>
          <a:lstStyle/>
          <a:p>
            <a:fld id="{AE5F18EA-A3E6-4129-BE5E-0288547AB3A1}" type="datetimeFigureOut">
              <a:rPr lang="it-IT" smtClean="0"/>
              <a:t>01/12/2020</a:t>
            </a:fld>
            <a:endParaRPr lang="it-IT"/>
          </a:p>
        </p:txBody>
      </p:sp>
      <p:sp>
        <p:nvSpPr>
          <p:cNvPr id="5" name="Segnaposto piè di pagina 4">
            <a:extLst>
              <a:ext uri="{FF2B5EF4-FFF2-40B4-BE49-F238E27FC236}">
                <a16:creationId xmlns:a16="http://schemas.microsoft.com/office/drawing/2014/main" id="{0F344688-D259-4C5F-839F-51374980CA7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53EB91E-63AF-419C-A575-BF292784034D}"/>
              </a:ext>
            </a:extLst>
          </p:cNvPr>
          <p:cNvSpPr>
            <a:spLocks noGrp="1"/>
          </p:cNvSpPr>
          <p:nvPr>
            <p:ph type="sldNum" sz="quarter" idx="12"/>
          </p:nvPr>
        </p:nvSpPr>
        <p:spPr/>
        <p:txBody>
          <a:bodyPr/>
          <a:lstStyle/>
          <a:p>
            <a:fld id="{7AA13A7A-7C59-4413-AB12-55C9FCD21485}" type="slidenum">
              <a:rPr lang="it-IT" smtClean="0"/>
              <a:t>‹N›</a:t>
            </a:fld>
            <a:endParaRPr lang="it-IT"/>
          </a:p>
        </p:txBody>
      </p:sp>
    </p:spTree>
    <p:extLst>
      <p:ext uri="{BB962C8B-B14F-4D97-AF65-F5344CB8AC3E}">
        <p14:creationId xmlns:p14="http://schemas.microsoft.com/office/powerpoint/2010/main" val="13098982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DF1AFB2-B16F-4B38-845F-2AC98C148E3E}"/>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49F6D6C0-F02E-4B7E-B9AF-09FD2162DE8F}"/>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1D40000-7AB7-476B-813B-47E18B514129}"/>
              </a:ext>
            </a:extLst>
          </p:cNvPr>
          <p:cNvSpPr>
            <a:spLocks noGrp="1"/>
          </p:cNvSpPr>
          <p:nvPr>
            <p:ph type="dt" sz="half" idx="10"/>
          </p:nvPr>
        </p:nvSpPr>
        <p:spPr/>
        <p:txBody>
          <a:bodyPr/>
          <a:lstStyle/>
          <a:p>
            <a:fld id="{AE5F18EA-A3E6-4129-BE5E-0288547AB3A1}" type="datetimeFigureOut">
              <a:rPr lang="it-IT" smtClean="0"/>
              <a:t>01/12/2020</a:t>
            </a:fld>
            <a:endParaRPr lang="it-IT"/>
          </a:p>
        </p:txBody>
      </p:sp>
      <p:sp>
        <p:nvSpPr>
          <p:cNvPr id="5" name="Segnaposto piè di pagina 4">
            <a:extLst>
              <a:ext uri="{FF2B5EF4-FFF2-40B4-BE49-F238E27FC236}">
                <a16:creationId xmlns:a16="http://schemas.microsoft.com/office/drawing/2014/main" id="{CF443E8E-DACC-4C94-8DDA-D0AEA1EB7C7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28061204-7462-44DF-A731-AB8B0F2F29E3}"/>
              </a:ext>
            </a:extLst>
          </p:cNvPr>
          <p:cNvSpPr>
            <a:spLocks noGrp="1"/>
          </p:cNvSpPr>
          <p:nvPr>
            <p:ph type="sldNum" sz="quarter" idx="12"/>
          </p:nvPr>
        </p:nvSpPr>
        <p:spPr/>
        <p:txBody>
          <a:bodyPr/>
          <a:lstStyle/>
          <a:p>
            <a:fld id="{7AA13A7A-7C59-4413-AB12-55C9FCD21485}" type="slidenum">
              <a:rPr lang="it-IT" smtClean="0"/>
              <a:t>‹N›</a:t>
            </a:fld>
            <a:endParaRPr lang="it-IT"/>
          </a:p>
        </p:txBody>
      </p:sp>
    </p:spTree>
    <p:extLst>
      <p:ext uri="{BB962C8B-B14F-4D97-AF65-F5344CB8AC3E}">
        <p14:creationId xmlns:p14="http://schemas.microsoft.com/office/powerpoint/2010/main" val="1883189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A2188DB-2CAB-47A9-A32C-81CBD0945BE8}"/>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CB93FA1D-5BBC-417C-A5EB-01C97DBF11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7F276EF1-F842-40E6-BBB2-6F9C051F20DB}"/>
              </a:ext>
            </a:extLst>
          </p:cNvPr>
          <p:cNvSpPr>
            <a:spLocks noGrp="1"/>
          </p:cNvSpPr>
          <p:nvPr>
            <p:ph type="dt" sz="half" idx="10"/>
          </p:nvPr>
        </p:nvSpPr>
        <p:spPr/>
        <p:txBody>
          <a:bodyPr/>
          <a:lstStyle/>
          <a:p>
            <a:fld id="{AE5F18EA-A3E6-4129-BE5E-0288547AB3A1}" type="datetimeFigureOut">
              <a:rPr lang="it-IT" smtClean="0"/>
              <a:t>01/12/2020</a:t>
            </a:fld>
            <a:endParaRPr lang="it-IT"/>
          </a:p>
        </p:txBody>
      </p:sp>
      <p:sp>
        <p:nvSpPr>
          <p:cNvPr id="5" name="Segnaposto piè di pagina 4">
            <a:extLst>
              <a:ext uri="{FF2B5EF4-FFF2-40B4-BE49-F238E27FC236}">
                <a16:creationId xmlns:a16="http://schemas.microsoft.com/office/drawing/2014/main" id="{287DE971-20AD-4B8F-B641-FFBCE6B9CAF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79AC609-834E-4045-AC2E-9201F7943A48}"/>
              </a:ext>
            </a:extLst>
          </p:cNvPr>
          <p:cNvSpPr>
            <a:spLocks noGrp="1"/>
          </p:cNvSpPr>
          <p:nvPr>
            <p:ph type="sldNum" sz="quarter" idx="12"/>
          </p:nvPr>
        </p:nvSpPr>
        <p:spPr/>
        <p:txBody>
          <a:bodyPr/>
          <a:lstStyle/>
          <a:p>
            <a:fld id="{7AA13A7A-7C59-4413-AB12-55C9FCD21485}" type="slidenum">
              <a:rPr lang="it-IT" smtClean="0"/>
              <a:t>‹N›</a:t>
            </a:fld>
            <a:endParaRPr lang="it-IT"/>
          </a:p>
        </p:txBody>
      </p:sp>
    </p:spTree>
    <p:extLst>
      <p:ext uri="{BB962C8B-B14F-4D97-AF65-F5344CB8AC3E}">
        <p14:creationId xmlns:p14="http://schemas.microsoft.com/office/powerpoint/2010/main" val="13486194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A7E5A94-B211-4580-A696-446C02DA60A2}"/>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DE074168-8C75-4129-BFFC-FFBE3F1758AA}"/>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536404E4-E6C7-4EEE-B071-E3A13EAC88E2}"/>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1514D528-C78B-489E-A43D-54A4EED5437A}"/>
              </a:ext>
            </a:extLst>
          </p:cNvPr>
          <p:cNvSpPr>
            <a:spLocks noGrp="1"/>
          </p:cNvSpPr>
          <p:nvPr>
            <p:ph type="dt" sz="half" idx="10"/>
          </p:nvPr>
        </p:nvSpPr>
        <p:spPr/>
        <p:txBody>
          <a:bodyPr/>
          <a:lstStyle/>
          <a:p>
            <a:fld id="{AE5F18EA-A3E6-4129-BE5E-0288547AB3A1}" type="datetimeFigureOut">
              <a:rPr lang="it-IT" smtClean="0"/>
              <a:t>01/12/2020</a:t>
            </a:fld>
            <a:endParaRPr lang="it-IT"/>
          </a:p>
        </p:txBody>
      </p:sp>
      <p:sp>
        <p:nvSpPr>
          <p:cNvPr id="6" name="Segnaposto piè di pagina 5">
            <a:extLst>
              <a:ext uri="{FF2B5EF4-FFF2-40B4-BE49-F238E27FC236}">
                <a16:creationId xmlns:a16="http://schemas.microsoft.com/office/drawing/2014/main" id="{47ADD779-BB3F-428C-87AB-642D2127E1E6}"/>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30B5C200-FB67-42C0-A517-DA448561E75D}"/>
              </a:ext>
            </a:extLst>
          </p:cNvPr>
          <p:cNvSpPr>
            <a:spLocks noGrp="1"/>
          </p:cNvSpPr>
          <p:nvPr>
            <p:ph type="sldNum" sz="quarter" idx="12"/>
          </p:nvPr>
        </p:nvSpPr>
        <p:spPr/>
        <p:txBody>
          <a:bodyPr/>
          <a:lstStyle/>
          <a:p>
            <a:fld id="{7AA13A7A-7C59-4413-AB12-55C9FCD21485}" type="slidenum">
              <a:rPr lang="it-IT" smtClean="0"/>
              <a:t>‹N›</a:t>
            </a:fld>
            <a:endParaRPr lang="it-IT"/>
          </a:p>
        </p:txBody>
      </p:sp>
    </p:spTree>
    <p:extLst>
      <p:ext uri="{BB962C8B-B14F-4D97-AF65-F5344CB8AC3E}">
        <p14:creationId xmlns:p14="http://schemas.microsoft.com/office/powerpoint/2010/main" val="328505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A2EBFC6-231C-4E36-82DF-726511D3476F}"/>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4B613A3C-C128-43D5-A5CA-6041C24F482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7DC8C64C-C504-4C12-8CEC-370262F0D892}"/>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5D68CC4D-1F69-4AE3-A2AD-A8F1609AF4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37B16237-F596-44C9-BBD8-C5B1BFC981D1}"/>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FC00BA86-A43D-4251-9C52-1800B9146737}"/>
              </a:ext>
            </a:extLst>
          </p:cNvPr>
          <p:cNvSpPr>
            <a:spLocks noGrp="1"/>
          </p:cNvSpPr>
          <p:nvPr>
            <p:ph type="dt" sz="half" idx="10"/>
          </p:nvPr>
        </p:nvSpPr>
        <p:spPr/>
        <p:txBody>
          <a:bodyPr/>
          <a:lstStyle/>
          <a:p>
            <a:fld id="{AE5F18EA-A3E6-4129-BE5E-0288547AB3A1}" type="datetimeFigureOut">
              <a:rPr lang="it-IT" smtClean="0"/>
              <a:t>01/12/2020</a:t>
            </a:fld>
            <a:endParaRPr lang="it-IT"/>
          </a:p>
        </p:txBody>
      </p:sp>
      <p:sp>
        <p:nvSpPr>
          <p:cNvPr id="8" name="Segnaposto piè di pagina 7">
            <a:extLst>
              <a:ext uri="{FF2B5EF4-FFF2-40B4-BE49-F238E27FC236}">
                <a16:creationId xmlns:a16="http://schemas.microsoft.com/office/drawing/2014/main" id="{6C528C3C-9B67-40E8-8CD8-2E85C39C6692}"/>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D8760869-23E6-46BD-BB5B-E1CF0C25769C}"/>
              </a:ext>
            </a:extLst>
          </p:cNvPr>
          <p:cNvSpPr>
            <a:spLocks noGrp="1"/>
          </p:cNvSpPr>
          <p:nvPr>
            <p:ph type="sldNum" sz="quarter" idx="12"/>
          </p:nvPr>
        </p:nvSpPr>
        <p:spPr/>
        <p:txBody>
          <a:bodyPr/>
          <a:lstStyle/>
          <a:p>
            <a:fld id="{7AA13A7A-7C59-4413-AB12-55C9FCD21485}" type="slidenum">
              <a:rPr lang="it-IT" smtClean="0"/>
              <a:t>‹N›</a:t>
            </a:fld>
            <a:endParaRPr lang="it-IT"/>
          </a:p>
        </p:txBody>
      </p:sp>
    </p:spTree>
    <p:extLst>
      <p:ext uri="{BB962C8B-B14F-4D97-AF65-F5344CB8AC3E}">
        <p14:creationId xmlns:p14="http://schemas.microsoft.com/office/powerpoint/2010/main" val="3662442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69B1866-D24D-4949-B5CF-86D8C25CF18E}"/>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04A66A29-AB76-490A-A7A3-E4B74C56F9B2}"/>
              </a:ext>
            </a:extLst>
          </p:cNvPr>
          <p:cNvSpPr>
            <a:spLocks noGrp="1"/>
          </p:cNvSpPr>
          <p:nvPr>
            <p:ph type="dt" sz="half" idx="10"/>
          </p:nvPr>
        </p:nvSpPr>
        <p:spPr/>
        <p:txBody>
          <a:bodyPr/>
          <a:lstStyle/>
          <a:p>
            <a:fld id="{AE5F18EA-A3E6-4129-BE5E-0288547AB3A1}" type="datetimeFigureOut">
              <a:rPr lang="it-IT" smtClean="0"/>
              <a:t>01/12/2020</a:t>
            </a:fld>
            <a:endParaRPr lang="it-IT"/>
          </a:p>
        </p:txBody>
      </p:sp>
      <p:sp>
        <p:nvSpPr>
          <p:cNvPr id="4" name="Segnaposto piè di pagina 3">
            <a:extLst>
              <a:ext uri="{FF2B5EF4-FFF2-40B4-BE49-F238E27FC236}">
                <a16:creationId xmlns:a16="http://schemas.microsoft.com/office/drawing/2014/main" id="{CA7B666D-AE86-486B-900B-74343397C4A5}"/>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BB7A6756-3EEB-470B-B457-1A37D8075CDA}"/>
              </a:ext>
            </a:extLst>
          </p:cNvPr>
          <p:cNvSpPr>
            <a:spLocks noGrp="1"/>
          </p:cNvSpPr>
          <p:nvPr>
            <p:ph type="sldNum" sz="quarter" idx="12"/>
          </p:nvPr>
        </p:nvSpPr>
        <p:spPr/>
        <p:txBody>
          <a:bodyPr/>
          <a:lstStyle/>
          <a:p>
            <a:fld id="{7AA13A7A-7C59-4413-AB12-55C9FCD21485}" type="slidenum">
              <a:rPr lang="it-IT" smtClean="0"/>
              <a:t>‹N›</a:t>
            </a:fld>
            <a:endParaRPr lang="it-IT"/>
          </a:p>
        </p:txBody>
      </p:sp>
    </p:spTree>
    <p:extLst>
      <p:ext uri="{BB962C8B-B14F-4D97-AF65-F5344CB8AC3E}">
        <p14:creationId xmlns:p14="http://schemas.microsoft.com/office/powerpoint/2010/main" val="24077003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9D63B87D-1CCD-462E-B7F2-CBA6D4FE4C69}"/>
              </a:ext>
            </a:extLst>
          </p:cNvPr>
          <p:cNvSpPr>
            <a:spLocks noGrp="1"/>
          </p:cNvSpPr>
          <p:nvPr>
            <p:ph type="dt" sz="half" idx="10"/>
          </p:nvPr>
        </p:nvSpPr>
        <p:spPr/>
        <p:txBody>
          <a:bodyPr/>
          <a:lstStyle/>
          <a:p>
            <a:fld id="{AE5F18EA-A3E6-4129-BE5E-0288547AB3A1}" type="datetimeFigureOut">
              <a:rPr lang="it-IT" smtClean="0"/>
              <a:t>01/12/2020</a:t>
            </a:fld>
            <a:endParaRPr lang="it-IT"/>
          </a:p>
        </p:txBody>
      </p:sp>
      <p:sp>
        <p:nvSpPr>
          <p:cNvPr id="3" name="Segnaposto piè di pagina 2">
            <a:extLst>
              <a:ext uri="{FF2B5EF4-FFF2-40B4-BE49-F238E27FC236}">
                <a16:creationId xmlns:a16="http://schemas.microsoft.com/office/drawing/2014/main" id="{E4D3038C-629C-45BE-B43D-3FE4A6813219}"/>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55B1E8E0-B469-4278-9CEB-3C7BBC413C2B}"/>
              </a:ext>
            </a:extLst>
          </p:cNvPr>
          <p:cNvSpPr>
            <a:spLocks noGrp="1"/>
          </p:cNvSpPr>
          <p:nvPr>
            <p:ph type="sldNum" sz="quarter" idx="12"/>
          </p:nvPr>
        </p:nvSpPr>
        <p:spPr/>
        <p:txBody>
          <a:bodyPr/>
          <a:lstStyle/>
          <a:p>
            <a:fld id="{7AA13A7A-7C59-4413-AB12-55C9FCD21485}" type="slidenum">
              <a:rPr lang="it-IT" smtClean="0"/>
              <a:t>‹N›</a:t>
            </a:fld>
            <a:endParaRPr lang="it-IT"/>
          </a:p>
        </p:txBody>
      </p:sp>
    </p:spTree>
    <p:extLst>
      <p:ext uri="{BB962C8B-B14F-4D97-AF65-F5344CB8AC3E}">
        <p14:creationId xmlns:p14="http://schemas.microsoft.com/office/powerpoint/2010/main" val="2126410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48EEDC0-7C72-4986-A719-E340851EBAC6}"/>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A2845DA4-C206-414D-A703-FEDA3F6A30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206D5286-A60B-44A9-BDFB-DD5C7786FC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40EF75CF-EEA3-43C1-871D-CAC4C46E5BE8}"/>
              </a:ext>
            </a:extLst>
          </p:cNvPr>
          <p:cNvSpPr>
            <a:spLocks noGrp="1"/>
          </p:cNvSpPr>
          <p:nvPr>
            <p:ph type="dt" sz="half" idx="10"/>
          </p:nvPr>
        </p:nvSpPr>
        <p:spPr/>
        <p:txBody>
          <a:bodyPr/>
          <a:lstStyle/>
          <a:p>
            <a:fld id="{AE5F18EA-A3E6-4129-BE5E-0288547AB3A1}" type="datetimeFigureOut">
              <a:rPr lang="it-IT" smtClean="0"/>
              <a:t>01/12/2020</a:t>
            </a:fld>
            <a:endParaRPr lang="it-IT"/>
          </a:p>
        </p:txBody>
      </p:sp>
      <p:sp>
        <p:nvSpPr>
          <p:cNvPr id="6" name="Segnaposto piè di pagina 5">
            <a:extLst>
              <a:ext uri="{FF2B5EF4-FFF2-40B4-BE49-F238E27FC236}">
                <a16:creationId xmlns:a16="http://schemas.microsoft.com/office/drawing/2014/main" id="{46AAD684-E5EF-4D1A-BB46-47D3FD807316}"/>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C07FB1A9-06CB-4556-8B98-D221D3174BC7}"/>
              </a:ext>
            </a:extLst>
          </p:cNvPr>
          <p:cNvSpPr>
            <a:spLocks noGrp="1"/>
          </p:cNvSpPr>
          <p:nvPr>
            <p:ph type="sldNum" sz="quarter" idx="12"/>
          </p:nvPr>
        </p:nvSpPr>
        <p:spPr/>
        <p:txBody>
          <a:bodyPr/>
          <a:lstStyle/>
          <a:p>
            <a:fld id="{7AA13A7A-7C59-4413-AB12-55C9FCD21485}" type="slidenum">
              <a:rPr lang="it-IT" smtClean="0"/>
              <a:t>‹N›</a:t>
            </a:fld>
            <a:endParaRPr lang="it-IT"/>
          </a:p>
        </p:txBody>
      </p:sp>
    </p:spTree>
    <p:extLst>
      <p:ext uri="{BB962C8B-B14F-4D97-AF65-F5344CB8AC3E}">
        <p14:creationId xmlns:p14="http://schemas.microsoft.com/office/powerpoint/2010/main" val="42098477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4F596DF-1B76-41D9-A17E-25CC154F065B}"/>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C2174CEA-F386-4D99-A8E4-6E37F3B46A1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CEEF3047-8002-4143-BE89-FBF942072F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8F26AE76-6CF8-4D26-B891-A7B98B0C78C3}"/>
              </a:ext>
            </a:extLst>
          </p:cNvPr>
          <p:cNvSpPr>
            <a:spLocks noGrp="1"/>
          </p:cNvSpPr>
          <p:nvPr>
            <p:ph type="dt" sz="half" idx="10"/>
          </p:nvPr>
        </p:nvSpPr>
        <p:spPr/>
        <p:txBody>
          <a:bodyPr/>
          <a:lstStyle/>
          <a:p>
            <a:fld id="{AE5F18EA-A3E6-4129-BE5E-0288547AB3A1}" type="datetimeFigureOut">
              <a:rPr lang="it-IT" smtClean="0"/>
              <a:t>01/12/2020</a:t>
            </a:fld>
            <a:endParaRPr lang="it-IT"/>
          </a:p>
        </p:txBody>
      </p:sp>
      <p:sp>
        <p:nvSpPr>
          <p:cNvPr id="6" name="Segnaposto piè di pagina 5">
            <a:extLst>
              <a:ext uri="{FF2B5EF4-FFF2-40B4-BE49-F238E27FC236}">
                <a16:creationId xmlns:a16="http://schemas.microsoft.com/office/drawing/2014/main" id="{8A8F2167-C7CB-494D-8679-BD899852F18F}"/>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58D1A85F-1AC8-4383-9003-676F578D7B34}"/>
              </a:ext>
            </a:extLst>
          </p:cNvPr>
          <p:cNvSpPr>
            <a:spLocks noGrp="1"/>
          </p:cNvSpPr>
          <p:nvPr>
            <p:ph type="sldNum" sz="quarter" idx="12"/>
          </p:nvPr>
        </p:nvSpPr>
        <p:spPr/>
        <p:txBody>
          <a:bodyPr/>
          <a:lstStyle/>
          <a:p>
            <a:fld id="{7AA13A7A-7C59-4413-AB12-55C9FCD21485}" type="slidenum">
              <a:rPr lang="it-IT" smtClean="0"/>
              <a:t>‹N›</a:t>
            </a:fld>
            <a:endParaRPr lang="it-IT"/>
          </a:p>
        </p:txBody>
      </p:sp>
    </p:spTree>
    <p:extLst>
      <p:ext uri="{BB962C8B-B14F-4D97-AF65-F5344CB8AC3E}">
        <p14:creationId xmlns:p14="http://schemas.microsoft.com/office/powerpoint/2010/main" val="21221423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24214ACA-8F1F-40AA-800C-D9A07DCFB6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5104CA0F-EA3B-4ACD-9012-8BA3EA79AB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E1CDC13-E396-4E39-8313-D9E0F0B2BF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5F18EA-A3E6-4129-BE5E-0288547AB3A1}" type="datetimeFigureOut">
              <a:rPr lang="it-IT" smtClean="0"/>
              <a:t>01/12/2020</a:t>
            </a:fld>
            <a:endParaRPr lang="it-IT"/>
          </a:p>
        </p:txBody>
      </p:sp>
      <p:sp>
        <p:nvSpPr>
          <p:cNvPr id="5" name="Segnaposto piè di pagina 4">
            <a:extLst>
              <a:ext uri="{FF2B5EF4-FFF2-40B4-BE49-F238E27FC236}">
                <a16:creationId xmlns:a16="http://schemas.microsoft.com/office/drawing/2014/main" id="{162FC6D9-DDF4-400D-A9B5-D61C22DE71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BDBAFFDA-C6BF-434F-9AAF-B162D56B71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A13A7A-7C59-4413-AB12-55C9FCD21485}" type="slidenum">
              <a:rPr lang="it-IT" smtClean="0"/>
              <a:t>‹N›</a:t>
            </a:fld>
            <a:endParaRPr lang="it-IT"/>
          </a:p>
        </p:txBody>
      </p:sp>
    </p:spTree>
    <p:extLst>
      <p:ext uri="{BB962C8B-B14F-4D97-AF65-F5344CB8AC3E}">
        <p14:creationId xmlns:p14="http://schemas.microsoft.com/office/powerpoint/2010/main" val="10140654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6.png"/><Relationship Id="rId4" Type="http://schemas.openxmlformats.org/officeDocument/2006/relationships/image" Target="../media/image7.pn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6.png"/><Relationship Id="rId2" Type="http://schemas.microsoft.com/office/2007/relationships/media" Target="../media/media3.m4a"/><Relationship Id="rId1" Type="http://schemas.openxmlformats.org/officeDocument/2006/relationships/video" Target="https://www.youtube.com/embed/g_dFVJ6PBgY?feature=oembed" TargetMode="Externa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5">
            <a:extLst>
              <a:ext uri="{FF2B5EF4-FFF2-40B4-BE49-F238E27FC236}">
                <a16:creationId xmlns:a16="http://schemas.microsoft.com/office/drawing/2014/main" id="{07322A9E-F1EC-405E-8971-BA906EFFCC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29674" y="1290909"/>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Freeform 6">
            <a:extLst>
              <a:ext uri="{FF2B5EF4-FFF2-40B4-BE49-F238E27FC236}">
                <a16:creationId xmlns:a16="http://schemas.microsoft.com/office/drawing/2014/main" id="{A5704422-1118-4FD1-95AD-29A064EB8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70451" y="2010741"/>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Freeform 7">
            <a:extLst>
              <a:ext uri="{FF2B5EF4-FFF2-40B4-BE49-F238E27FC236}">
                <a16:creationId xmlns:a16="http://schemas.microsoft.com/office/drawing/2014/main" id="{A88B2AAA-B805-498E-A9E6-98B8858554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51351" y="1780905"/>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Freeform 8">
            <a:extLst>
              <a:ext uri="{FF2B5EF4-FFF2-40B4-BE49-F238E27FC236}">
                <a16:creationId xmlns:a16="http://schemas.microsoft.com/office/drawing/2014/main" id="{9B8051E0-19D7-43E1-BFD9-E6DBFEB3A3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542347"/>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9">
            <a:extLst>
              <a:ext uri="{FF2B5EF4-FFF2-40B4-BE49-F238E27FC236}">
                <a16:creationId xmlns:a16="http://schemas.microsoft.com/office/drawing/2014/main" id="{4EDB2B02-86A2-46F5-A4BE-B7D9B10411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01" y="6178751"/>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10">
            <a:extLst>
              <a:ext uri="{FF2B5EF4-FFF2-40B4-BE49-F238E27FC236}">
                <a16:creationId xmlns:a16="http://schemas.microsoft.com/office/drawing/2014/main" id="{43954639-FB5D-41F4-9560-6F6DFE7784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59376"/>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2">
            <a:extLst>
              <a:ext uri="{FF2B5EF4-FFF2-40B4-BE49-F238E27FC236}">
                <a16:creationId xmlns:a16="http://schemas.microsoft.com/office/drawing/2014/main" id="{E898931C-0323-41FA-A036-20F818B1FF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1916"/>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4">
            <a:extLst>
              <a:ext uri="{FF2B5EF4-FFF2-40B4-BE49-F238E27FC236}">
                <a16:creationId xmlns:a16="http://schemas.microsoft.com/office/drawing/2014/main" id="{89AFE9DD-0792-4B98-B4EB-97ACA17E6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01" y="-6705"/>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6">
            <a:extLst>
              <a:ext uri="{FF2B5EF4-FFF2-40B4-BE49-F238E27FC236}">
                <a16:creationId xmlns:a16="http://schemas.microsoft.com/office/drawing/2014/main" id="{3981F5C4-9AE1-404E-AF44-A4E6DB374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1916"/>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11">
            <a:extLst>
              <a:ext uri="{FF2B5EF4-FFF2-40B4-BE49-F238E27FC236}">
                <a16:creationId xmlns:a16="http://schemas.microsoft.com/office/drawing/2014/main" id="{763C1781-8726-4FAC-8C45-FF40376BE4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426601" y="-1916"/>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21">
            <a:extLst>
              <a:ext uri="{FF2B5EF4-FFF2-40B4-BE49-F238E27FC236}">
                <a16:creationId xmlns:a16="http://schemas.microsoft.com/office/drawing/2014/main" id="{301491B5-56C7-43DC-A3D9-861EECCA05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235014" y="2872"/>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itolo 1">
            <a:extLst>
              <a:ext uri="{FF2B5EF4-FFF2-40B4-BE49-F238E27FC236}">
                <a16:creationId xmlns:a16="http://schemas.microsoft.com/office/drawing/2014/main" id="{C4C6D715-3AE4-4D0C-9586-A576D356A990}"/>
              </a:ext>
            </a:extLst>
          </p:cNvPr>
          <p:cNvSpPr>
            <a:spLocks noGrp="1"/>
          </p:cNvSpPr>
          <p:nvPr>
            <p:ph type="ctrTitle"/>
          </p:nvPr>
        </p:nvSpPr>
        <p:spPr>
          <a:xfrm>
            <a:off x="8842248" y="1481328"/>
            <a:ext cx="2926080" cy="2468880"/>
          </a:xfrm>
        </p:spPr>
        <p:txBody>
          <a:bodyPr>
            <a:normAutofit fontScale="90000"/>
          </a:bodyPr>
          <a:lstStyle/>
          <a:p>
            <a:pPr algn="l"/>
            <a:r>
              <a:rPr lang="it-IT" sz="2800" dirty="0" err="1"/>
              <a:t>Attivita’</a:t>
            </a:r>
            <a:r>
              <a:rPr lang="it-IT" sz="2800" dirty="0"/>
              <a:t> trasversale </a:t>
            </a:r>
            <a:r>
              <a:rPr lang="it-IT" sz="2800" dirty="0" err="1"/>
              <a:t>steam</a:t>
            </a:r>
            <a:r>
              <a:rPr lang="it-IT" sz="2800" dirty="0"/>
              <a:t>/italiano/educazione civica/ musica</a:t>
            </a:r>
            <a:br>
              <a:rPr lang="it-IT" sz="2800" dirty="0"/>
            </a:br>
            <a:r>
              <a:rPr lang="it-IT" sz="2800" dirty="0"/>
              <a:t>Classe IV F- Fra</a:t>
            </a:r>
            <a:r>
              <a:rPr lang="it-IT" sz="2800"/>
              <a:t>’ Siciliano</a:t>
            </a:r>
            <a:br>
              <a:rPr lang="it-IT" sz="2800"/>
            </a:br>
            <a:r>
              <a:rPr lang="it-IT" sz="2800"/>
              <a:t>PARTE 1</a:t>
            </a:r>
            <a:endParaRPr lang="it-IT" sz="2800" dirty="0"/>
          </a:p>
        </p:txBody>
      </p:sp>
      <p:sp>
        <p:nvSpPr>
          <p:cNvPr id="3" name="Sottotitolo 2">
            <a:extLst>
              <a:ext uri="{FF2B5EF4-FFF2-40B4-BE49-F238E27FC236}">
                <a16:creationId xmlns:a16="http://schemas.microsoft.com/office/drawing/2014/main" id="{BEAEEB2D-82B9-47B9-B0D1-C3BE36880172}"/>
              </a:ext>
            </a:extLst>
          </p:cNvPr>
          <p:cNvSpPr>
            <a:spLocks noGrp="1"/>
          </p:cNvSpPr>
          <p:nvPr>
            <p:ph type="subTitle" idx="1"/>
          </p:nvPr>
        </p:nvSpPr>
        <p:spPr>
          <a:xfrm>
            <a:off x="8665753" y="4213781"/>
            <a:ext cx="3348019" cy="1353310"/>
          </a:xfrm>
        </p:spPr>
        <p:txBody>
          <a:bodyPr>
            <a:normAutofit/>
          </a:bodyPr>
          <a:lstStyle/>
          <a:p>
            <a:pPr algn="l"/>
            <a:r>
              <a:rPr lang="it-IT" sz="2000" dirty="0"/>
              <a:t>Doc. Pascale Maria Rosaria</a:t>
            </a:r>
          </a:p>
          <a:p>
            <a:pPr algn="l"/>
            <a:r>
              <a:rPr lang="it-IT" sz="2000" dirty="0"/>
              <a:t>Doc. Romano Vincenzo</a:t>
            </a:r>
          </a:p>
        </p:txBody>
      </p:sp>
      <p:sp>
        <p:nvSpPr>
          <p:cNvPr id="31" name="Freeform 22">
            <a:extLst>
              <a:ext uri="{FF2B5EF4-FFF2-40B4-BE49-F238E27FC236}">
                <a16:creationId xmlns:a16="http://schemas.microsoft.com/office/drawing/2014/main" id="{237E2353-22DF-46E0-A200-FB30F8F39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020826" y="-1916"/>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Freeform 23">
            <a:extLst>
              <a:ext uri="{FF2B5EF4-FFF2-40B4-BE49-F238E27FC236}">
                <a16:creationId xmlns:a16="http://schemas.microsoft.com/office/drawing/2014/main" id="{DD6138DB-057B-45F7-A5F4-E7BFDA20D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90826" y="-1916"/>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Freeform: Shape 34">
            <a:extLst>
              <a:ext uri="{FF2B5EF4-FFF2-40B4-BE49-F238E27FC236}">
                <a16:creationId xmlns:a16="http://schemas.microsoft.com/office/drawing/2014/main" id="{79A54AB1-B64F-4843-BFAB-81CB74E66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752078" y="2218040"/>
            <a:ext cx="4418757"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4" name="Immagine 3">
            <a:extLst>
              <a:ext uri="{FF2B5EF4-FFF2-40B4-BE49-F238E27FC236}">
                <a16:creationId xmlns:a16="http://schemas.microsoft.com/office/drawing/2014/main" id="{C42960BB-D262-450C-8C9C-FEA57C7D9F50}"/>
              </a:ext>
            </a:extLst>
          </p:cNvPr>
          <p:cNvPicPr>
            <a:picLocks noChangeAspect="1"/>
          </p:cNvPicPr>
          <p:nvPr/>
        </p:nvPicPr>
        <p:blipFill rotWithShape="1">
          <a:blip r:embed="rId2"/>
          <a:srcRect t="3288" r="1" b="5839"/>
          <a:stretch/>
        </p:blipFill>
        <p:spPr>
          <a:xfrm>
            <a:off x="921910" y="465243"/>
            <a:ext cx="7761924" cy="5343065"/>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p:spPr>
      </p:pic>
    </p:spTree>
    <p:extLst>
      <p:ext uri="{BB962C8B-B14F-4D97-AF65-F5344CB8AC3E}">
        <p14:creationId xmlns:p14="http://schemas.microsoft.com/office/powerpoint/2010/main" val="29050024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29000">
              <a:schemeClr val="bg1">
                <a:lumMod val="8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D7F307E1-26FA-4252-94D1-9711C4518C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magine 6">
            <a:extLst>
              <a:ext uri="{FF2B5EF4-FFF2-40B4-BE49-F238E27FC236}">
                <a16:creationId xmlns:a16="http://schemas.microsoft.com/office/drawing/2014/main" id="{18781DB6-2FF4-4344-8767-7A663B87B7CF}"/>
              </a:ext>
            </a:extLst>
          </p:cNvPr>
          <p:cNvPicPr>
            <a:picLocks noChangeAspect="1"/>
          </p:cNvPicPr>
          <p:nvPr/>
        </p:nvPicPr>
        <p:blipFill rotWithShape="1">
          <a:blip r:embed="rId4"/>
          <a:srcRect l="3415" r="9720" b="-1"/>
          <a:stretch/>
        </p:blipFill>
        <p:spPr>
          <a:xfrm>
            <a:off x="5115314" y="10"/>
            <a:ext cx="4118110"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p:spPr>
      </p:pic>
      <p:pic>
        <p:nvPicPr>
          <p:cNvPr id="5" name="Immagine 4">
            <a:extLst>
              <a:ext uri="{FF2B5EF4-FFF2-40B4-BE49-F238E27FC236}">
                <a16:creationId xmlns:a16="http://schemas.microsoft.com/office/drawing/2014/main" id="{7DFE7068-A57A-495B-9D5E-60206505F712}"/>
              </a:ext>
            </a:extLst>
          </p:cNvPr>
          <p:cNvPicPr>
            <a:picLocks noChangeAspect="1"/>
          </p:cNvPicPr>
          <p:nvPr/>
        </p:nvPicPr>
        <p:blipFill rotWithShape="1">
          <a:blip r:embed="rId5"/>
          <a:srcRect t="24213" r="-3" b="14012"/>
          <a:stretch/>
        </p:blipFill>
        <p:spPr>
          <a:xfrm>
            <a:off x="8530121" y="3456433"/>
            <a:ext cx="3661880" cy="3401568"/>
          </a:xfrm>
          <a:custGeom>
            <a:avLst/>
            <a:gdLst/>
            <a:ahLst/>
            <a:cxnLst/>
            <a:rect l="l" t="t" r="r" b="b"/>
            <a:pathLst>
              <a:path w="3661880" h="3401568">
                <a:moveTo>
                  <a:pt x="774544" y="0"/>
                </a:moveTo>
                <a:lnTo>
                  <a:pt x="3661880" y="0"/>
                </a:lnTo>
                <a:lnTo>
                  <a:pt x="3661880" y="3401568"/>
                </a:lnTo>
                <a:lnTo>
                  <a:pt x="0" y="3401568"/>
                </a:lnTo>
                <a:lnTo>
                  <a:pt x="104462" y="3186501"/>
                </a:lnTo>
                <a:cubicBezTo>
                  <a:pt x="492537" y="2345513"/>
                  <a:pt x="732594" y="1346092"/>
                  <a:pt x="769909" y="268359"/>
                </a:cubicBezTo>
                <a:close/>
              </a:path>
            </a:pathLst>
          </a:custGeom>
        </p:spPr>
      </p:pic>
      <p:pic>
        <p:nvPicPr>
          <p:cNvPr id="6" name="Immagine 5">
            <a:extLst>
              <a:ext uri="{FF2B5EF4-FFF2-40B4-BE49-F238E27FC236}">
                <a16:creationId xmlns:a16="http://schemas.microsoft.com/office/drawing/2014/main" id="{8849C741-FB00-47B5-92A5-C1A55F754E76}"/>
              </a:ext>
            </a:extLst>
          </p:cNvPr>
          <p:cNvPicPr>
            <a:picLocks noChangeAspect="1"/>
          </p:cNvPicPr>
          <p:nvPr/>
        </p:nvPicPr>
        <p:blipFill rotWithShape="1">
          <a:blip r:embed="rId6"/>
          <a:srcRect t="2178" b="30035"/>
          <a:stretch/>
        </p:blipFill>
        <p:spPr>
          <a:xfrm>
            <a:off x="5168353" y="3456432"/>
            <a:ext cx="4064598" cy="3401568"/>
          </a:xfrm>
          <a:custGeom>
            <a:avLst/>
            <a:gdLst/>
            <a:ahLst/>
            <a:cxnLst/>
            <a:rect l="l" t="t" r="r" b="b"/>
            <a:pathLst>
              <a:path w="4064598" h="3401568">
                <a:moveTo>
                  <a:pt x="749132" y="0"/>
                </a:moveTo>
                <a:lnTo>
                  <a:pt x="4064598" y="0"/>
                </a:lnTo>
                <a:lnTo>
                  <a:pt x="4059963" y="268360"/>
                </a:lnTo>
                <a:cubicBezTo>
                  <a:pt x="4022649" y="1346093"/>
                  <a:pt x="3782591" y="2345514"/>
                  <a:pt x="3394516" y="3186502"/>
                </a:cubicBezTo>
                <a:lnTo>
                  <a:pt x="3290055" y="3401568"/>
                </a:lnTo>
                <a:lnTo>
                  <a:pt x="0" y="3401568"/>
                </a:lnTo>
                <a:lnTo>
                  <a:pt x="79008" y="3238906"/>
                </a:lnTo>
                <a:cubicBezTo>
                  <a:pt x="502362" y="2321466"/>
                  <a:pt x="749563" y="1215476"/>
                  <a:pt x="749563" y="24956"/>
                </a:cubicBezTo>
                <a:close/>
              </a:path>
            </a:pathLst>
          </a:custGeom>
        </p:spPr>
      </p:pic>
      <p:sp useBgFill="1">
        <p:nvSpPr>
          <p:cNvPr id="32" name="Freeform: Shape 31">
            <a:extLst>
              <a:ext uri="{FF2B5EF4-FFF2-40B4-BE49-F238E27FC236}">
                <a16:creationId xmlns:a16="http://schemas.microsoft.com/office/drawing/2014/main" id="{398DFB7A-5FB9-4FBB-8BD1-0DBC6A365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32965" cy="6858000"/>
          </a:xfrm>
          <a:custGeom>
            <a:avLst/>
            <a:gdLst>
              <a:gd name="connsiteX0" fmla="*/ 0 w 5932965"/>
              <a:gd name="connsiteY0" fmla="*/ 0 h 6858000"/>
              <a:gd name="connsiteX1" fmla="*/ 5140363 w 5932965"/>
              <a:gd name="connsiteY1" fmla="*/ 0 h 6858000"/>
              <a:gd name="connsiteX2" fmla="*/ 5152943 w 5932965"/>
              <a:gd name="connsiteY2" fmla="*/ 23550 h 6858000"/>
              <a:gd name="connsiteX3" fmla="*/ 5932965 w 5932965"/>
              <a:gd name="connsiteY3" fmla="*/ 3479505 h 6858000"/>
              <a:gd name="connsiteX4" fmla="*/ 5262410 w 5932965"/>
              <a:gd name="connsiteY4" fmla="*/ 6708999 h 6858000"/>
              <a:gd name="connsiteX5" fmla="*/ 5190385 w 5932965"/>
              <a:gd name="connsiteY5" fmla="*/ 6858000 h 6858000"/>
              <a:gd name="connsiteX6" fmla="*/ 0 w 593296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2965" h="6858000">
                <a:moveTo>
                  <a:pt x="0" y="0"/>
                </a:moveTo>
                <a:lnTo>
                  <a:pt x="5140363" y="0"/>
                </a:lnTo>
                <a:lnTo>
                  <a:pt x="5152943" y="23550"/>
                </a:lnTo>
                <a:cubicBezTo>
                  <a:pt x="5642847" y="987256"/>
                  <a:pt x="5932965" y="2183538"/>
                  <a:pt x="5932965" y="3479505"/>
                </a:cubicBezTo>
                <a:cubicBezTo>
                  <a:pt x="5932965" y="4675783"/>
                  <a:pt x="5685764" y="5787121"/>
                  <a:pt x="5262410" y="6708999"/>
                </a:cubicBezTo>
                <a:lnTo>
                  <a:pt x="5190385"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4" name="Freeform: Shape 33">
            <a:extLst>
              <a:ext uri="{FF2B5EF4-FFF2-40B4-BE49-F238E27FC236}">
                <a16:creationId xmlns:a16="http://schemas.microsoft.com/office/drawing/2014/main" id="{357E4EC5-5150-4D8A-B97F-668E90752E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22333" cy="6858000"/>
          </a:xfrm>
          <a:custGeom>
            <a:avLst/>
            <a:gdLst>
              <a:gd name="connsiteX0" fmla="*/ 0 w 5922333"/>
              <a:gd name="connsiteY0" fmla="*/ 0 h 6858000"/>
              <a:gd name="connsiteX1" fmla="*/ 5129731 w 5922333"/>
              <a:gd name="connsiteY1" fmla="*/ 0 h 6858000"/>
              <a:gd name="connsiteX2" fmla="*/ 5142311 w 5922333"/>
              <a:gd name="connsiteY2" fmla="*/ 23550 h 6858000"/>
              <a:gd name="connsiteX3" fmla="*/ 5922333 w 5922333"/>
              <a:gd name="connsiteY3" fmla="*/ 3479505 h 6858000"/>
              <a:gd name="connsiteX4" fmla="*/ 5251778 w 5922333"/>
              <a:gd name="connsiteY4" fmla="*/ 6708999 h 6858000"/>
              <a:gd name="connsiteX5" fmla="*/ 5179753 w 5922333"/>
              <a:gd name="connsiteY5" fmla="*/ 6858000 h 6858000"/>
              <a:gd name="connsiteX6" fmla="*/ 0 w 592233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2333" h="6858000">
                <a:moveTo>
                  <a:pt x="0" y="0"/>
                </a:moveTo>
                <a:lnTo>
                  <a:pt x="5129731" y="0"/>
                </a:lnTo>
                <a:lnTo>
                  <a:pt x="5142311" y="23550"/>
                </a:lnTo>
                <a:cubicBezTo>
                  <a:pt x="5632215" y="987256"/>
                  <a:pt x="5922333" y="2183538"/>
                  <a:pt x="5922333" y="3479505"/>
                </a:cubicBezTo>
                <a:cubicBezTo>
                  <a:pt x="5922333" y="4675783"/>
                  <a:pt x="5675132" y="5787121"/>
                  <a:pt x="5251778" y="6708999"/>
                </a:cubicBezTo>
                <a:lnTo>
                  <a:pt x="5179753"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olo 1">
            <a:extLst>
              <a:ext uri="{FF2B5EF4-FFF2-40B4-BE49-F238E27FC236}">
                <a16:creationId xmlns:a16="http://schemas.microsoft.com/office/drawing/2014/main" id="{E0438569-DA75-403C-8CF2-0A00F87F65C6}"/>
              </a:ext>
            </a:extLst>
          </p:cNvPr>
          <p:cNvSpPr>
            <a:spLocks noGrp="1"/>
          </p:cNvSpPr>
          <p:nvPr>
            <p:ph type="title"/>
          </p:nvPr>
        </p:nvSpPr>
        <p:spPr>
          <a:xfrm>
            <a:off x="448056" y="228600"/>
            <a:ext cx="4922338" cy="848107"/>
          </a:xfrm>
        </p:spPr>
        <p:txBody>
          <a:bodyPr>
            <a:normAutofit fontScale="90000"/>
          </a:bodyPr>
          <a:lstStyle/>
          <a:p>
            <a:r>
              <a:rPr lang="it-IT" sz="3400"/>
              <a:t>LA «STORIA» DELLE DONNE</a:t>
            </a:r>
          </a:p>
        </p:txBody>
      </p:sp>
      <p:sp>
        <p:nvSpPr>
          <p:cNvPr id="36" name="Rectangle 35">
            <a:extLst>
              <a:ext uri="{FF2B5EF4-FFF2-40B4-BE49-F238E27FC236}">
                <a16:creationId xmlns:a16="http://schemas.microsoft.com/office/drawing/2014/main" id="{8C818ED5-2F56-4171-9445-3AA4F4462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DE74FCE8-866C-4AFA-B45C-FACE2A6094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1" y="2089941"/>
            <a:ext cx="4970439"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egnaposto contenuto 2">
            <a:extLst>
              <a:ext uri="{FF2B5EF4-FFF2-40B4-BE49-F238E27FC236}">
                <a16:creationId xmlns:a16="http://schemas.microsoft.com/office/drawing/2014/main" id="{CCF11EA1-F007-4C44-A6CA-7AE1C6EFEF61}"/>
              </a:ext>
            </a:extLst>
          </p:cNvPr>
          <p:cNvSpPr>
            <a:spLocks noGrp="1"/>
          </p:cNvSpPr>
          <p:nvPr>
            <p:ph idx="1"/>
          </p:nvPr>
        </p:nvSpPr>
        <p:spPr>
          <a:xfrm>
            <a:off x="399955" y="1016867"/>
            <a:ext cx="4970439" cy="5708545"/>
          </a:xfrm>
        </p:spPr>
        <p:txBody>
          <a:bodyPr>
            <a:normAutofit/>
          </a:bodyPr>
          <a:lstStyle/>
          <a:p>
            <a:pPr marL="0" indent="0">
              <a:buNone/>
            </a:pPr>
            <a:r>
              <a:rPr lang="it-IT" sz="1050" dirty="0">
                <a:highlight>
                  <a:srgbClr val="FFFF00"/>
                </a:highlight>
                <a:latin typeface="Arial" panose="020B0604020202020204" pitchFamily="34" charset="0"/>
              </a:rPr>
              <a:t>Nella preistoria </a:t>
            </a:r>
            <a:r>
              <a:rPr lang="it-IT" sz="1050" dirty="0">
                <a:latin typeface="Arial" panose="020B0604020202020204" pitchFamily="34" charset="0"/>
              </a:rPr>
              <a:t>le donne venivano considerate delle divinità, perché si pensava che ci fosse un legame tra gli individui di sesso femminile e la terra. Con il tempo questa idea venne superata perché gli uomini iniziarono a svolgere le attività delle donne, e di conseguenza l’organizzazione sociale passò dal “matriarcato” al “patriarcato”. Nella </a:t>
            </a:r>
            <a:r>
              <a:rPr lang="it-IT" sz="1050" dirty="0">
                <a:highlight>
                  <a:srgbClr val="FFFF00"/>
                </a:highlight>
                <a:latin typeface="Arial" panose="020B0604020202020204" pitchFamily="34" charset="0"/>
              </a:rPr>
              <a:t>civiltà Greca</a:t>
            </a:r>
            <a:r>
              <a:rPr lang="it-IT" sz="1050" dirty="0">
                <a:latin typeface="Arial" panose="020B0604020202020204" pitchFamily="34" charset="0"/>
              </a:rPr>
              <a:t>, la donna era sempre un gradino più in basso dell’uomo, anche se all’interno delle mura domestiche aveva un ruolo fondamentale, dal momento che l’uomo trascorreva gran parte della giornata fuori casa. Le attività principali delle donne all’interno della casa erano la tessitura, l’organizzazione del lavoro delle schiave, l’allevamento dei figli, se erano di un ceto sociale elevato; altrimenti, se erano di un’estrazione più umile, dovevano occuparsi anche della casa e della cucina. Uscivano raramente, solo in occasione di feste e tutte ben coperte con mantelli e cappelli.</a:t>
            </a:r>
          </a:p>
          <a:p>
            <a:pPr marL="0" indent="0">
              <a:buNone/>
            </a:pPr>
            <a:r>
              <a:rPr lang="it-IT" sz="1050" dirty="0">
                <a:latin typeface="Arial" panose="020B0604020202020204" pitchFamily="34" charset="0"/>
              </a:rPr>
              <a:t> </a:t>
            </a:r>
            <a:r>
              <a:rPr lang="it-IT" sz="1050" dirty="0">
                <a:highlight>
                  <a:srgbClr val="FFFF00"/>
                </a:highlight>
                <a:latin typeface="Arial" panose="020B0604020202020204" pitchFamily="34" charset="0"/>
              </a:rPr>
              <a:t>Nel mondo romano </a:t>
            </a:r>
            <a:r>
              <a:rPr lang="it-IT" sz="1050" dirty="0">
                <a:latin typeface="Arial" panose="020B0604020202020204" pitchFamily="34" charset="0"/>
              </a:rPr>
              <a:t>la donna era molto più libera di circolare di quella greca. Poteva andare al teatro, al circo e partecipare alle feste. Il suo ruolo nella società era però limitato, non poteva partecipare alla vita politica, ma occuparsi della casa e della famiglia. Riguardo il matrimonio, poi, venivano date in spose molto presto, tra i dodici e i quattordici anni ed il marito veniva scelto dal padre. Tale situazione, circa il matrimonio in età precoce, purtroppo si verifica ancora oggi in alcune parti del mondo, le cosiddette “spose-bambine”. </a:t>
            </a:r>
          </a:p>
          <a:p>
            <a:pPr marL="0" indent="0">
              <a:buNone/>
            </a:pPr>
            <a:r>
              <a:rPr lang="it-IT" sz="1050" dirty="0">
                <a:latin typeface="Arial" panose="020B0604020202020204" pitchFamily="34" charset="0"/>
              </a:rPr>
              <a:t>.</a:t>
            </a:r>
            <a:r>
              <a:rPr lang="it-IT" sz="1050" dirty="0">
                <a:highlight>
                  <a:srgbClr val="FFFF00"/>
                </a:highlight>
                <a:latin typeface="Arial" panose="020B0604020202020204" pitchFamily="34" charset="0"/>
              </a:rPr>
              <a:t>Nel mondo occidentale tra la fine dell’Ottocento ed i primi del Novecento </a:t>
            </a:r>
            <a:r>
              <a:rPr lang="it-IT" sz="1050" dirty="0">
                <a:latin typeface="Arial" panose="020B0604020202020204" pitchFamily="34" charset="0"/>
              </a:rPr>
              <a:t>le donne iniziarono a far sentire la loro voce. Già nella seconda metà del 1800 alcuni filosofi dicevano che l’uomo non sopportava che la donna fosse al di sopra di lui e quindi la teneva sottomessa. In Europa le donne iniziarono a lavorare fuori casa fra la prima e la seconda Guerra Mondiale perché i propri mariti e i propri figli venivano chiamati alle armi per difendere la patria.</a:t>
            </a:r>
          </a:p>
          <a:p>
            <a:pPr marL="0" indent="0">
              <a:buNone/>
            </a:pPr>
            <a:r>
              <a:rPr lang="it-IT" sz="1050" dirty="0">
                <a:latin typeface="Arial" panose="020B0604020202020204" pitchFamily="34" charset="0"/>
              </a:rPr>
              <a:t> </a:t>
            </a:r>
            <a:r>
              <a:rPr lang="it-IT" sz="1050" dirty="0">
                <a:highlight>
                  <a:srgbClr val="FFFF00"/>
                </a:highlight>
                <a:latin typeface="Arial" panose="020B0604020202020204" pitchFamily="34" charset="0"/>
              </a:rPr>
              <a:t>In Italia </a:t>
            </a:r>
            <a:r>
              <a:rPr lang="it-IT" sz="1050" dirty="0">
                <a:latin typeface="Arial" panose="020B0604020202020204" pitchFamily="34" charset="0"/>
              </a:rPr>
              <a:t>le donne cominciarono ad essere pari agli uomini nel 1946, quando per la prima volta poterono votare; nel 1948 poi la Costituzione stabilì la parità dei sessi e nel 1975 la moglie venne riconosciuta alla pari del marito. Tutto ciò però non è così scontato.</a:t>
            </a:r>
          </a:p>
          <a:p>
            <a:pPr marL="0" indent="0">
              <a:buNone/>
            </a:pPr>
            <a:r>
              <a:rPr lang="it-IT" sz="1050" dirty="0">
                <a:latin typeface="Arial" panose="020B0604020202020204" pitchFamily="34" charset="0"/>
              </a:rPr>
              <a:t> </a:t>
            </a:r>
            <a:r>
              <a:rPr lang="it-IT" sz="1050" dirty="0">
                <a:highlight>
                  <a:srgbClr val="FFFF00"/>
                </a:highlight>
                <a:latin typeface="Arial" panose="020B0604020202020204" pitchFamily="34" charset="0"/>
              </a:rPr>
              <a:t>In Italia </a:t>
            </a:r>
            <a:r>
              <a:rPr lang="it-IT" sz="1050" dirty="0">
                <a:latin typeface="Arial" panose="020B0604020202020204" pitchFamily="34" charset="0"/>
              </a:rPr>
              <a:t>la parità tra i sessi è stata raggiunta solo negli ultimi decenni. La stessa Costituzione dichiara che le donne hanno gli stessi diritti degli uomini, ma purtroppo questo rimane solo sulla Carta, perché le donne continuano ad essere svantaggiate in molti settori, per non parlare della violenza su di loro è ancora molto diffusa.</a:t>
            </a:r>
          </a:p>
        </p:txBody>
      </p:sp>
      <p:pic>
        <p:nvPicPr>
          <p:cNvPr id="4" name="Immagine 3">
            <a:extLst>
              <a:ext uri="{FF2B5EF4-FFF2-40B4-BE49-F238E27FC236}">
                <a16:creationId xmlns:a16="http://schemas.microsoft.com/office/drawing/2014/main" id="{07DAA624-F111-40A2-9091-EA7387F7418E}"/>
              </a:ext>
            </a:extLst>
          </p:cNvPr>
          <p:cNvPicPr>
            <a:picLocks noChangeAspect="1"/>
          </p:cNvPicPr>
          <p:nvPr/>
        </p:nvPicPr>
        <p:blipFill rotWithShape="1">
          <a:blip r:embed="rId7"/>
          <a:srcRect r="3" b="32903"/>
          <a:stretch/>
        </p:blipFill>
        <p:spPr>
          <a:xfrm>
            <a:off x="8529321" y="10"/>
            <a:ext cx="366268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p:spPr>
      </p:pic>
      <p:pic>
        <p:nvPicPr>
          <p:cNvPr id="8" name="Audio registrato">
            <a:hlinkClick r:id="" action="ppaction://media"/>
            <a:extLst>
              <a:ext uri="{FF2B5EF4-FFF2-40B4-BE49-F238E27FC236}">
                <a16:creationId xmlns:a16="http://schemas.microsoft.com/office/drawing/2014/main" id="{AC60DF32-CB3A-4CF6-961C-F90306538D9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266272" y="3885035"/>
            <a:ext cx="609600" cy="609600"/>
          </a:xfrm>
          <a:prstGeom prst="rect">
            <a:avLst/>
          </a:prstGeom>
        </p:spPr>
      </p:pic>
    </p:spTree>
    <p:extLst>
      <p:ext uri="{BB962C8B-B14F-4D97-AF65-F5344CB8AC3E}">
        <p14:creationId xmlns:p14="http://schemas.microsoft.com/office/powerpoint/2010/main" val="2271596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151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EFD753D-6A49-46DD-9E82-AA6E2C62B4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138A5824-1F4A-4EE7-BC13-5BB48FC080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045" y="318582"/>
            <a:ext cx="4556762" cy="2028511"/>
          </a:xfrm>
          <a:prstGeom prst="rect">
            <a:avLst/>
          </a:prstGeom>
          <a:solidFill>
            <a:srgbClr val="333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olo 1">
            <a:extLst>
              <a:ext uri="{FF2B5EF4-FFF2-40B4-BE49-F238E27FC236}">
                <a16:creationId xmlns:a16="http://schemas.microsoft.com/office/drawing/2014/main" id="{C1DCFF2D-F646-4146-83AC-3C79F7394341}"/>
              </a:ext>
            </a:extLst>
          </p:cNvPr>
          <p:cNvSpPr>
            <a:spLocks noGrp="1"/>
          </p:cNvSpPr>
          <p:nvPr>
            <p:ph type="title"/>
          </p:nvPr>
        </p:nvSpPr>
        <p:spPr>
          <a:xfrm>
            <a:off x="323229" y="-843214"/>
            <a:ext cx="4553576" cy="5449504"/>
          </a:xfrm>
        </p:spPr>
        <p:txBody>
          <a:bodyPr>
            <a:normAutofit/>
          </a:bodyPr>
          <a:lstStyle/>
          <a:p>
            <a:r>
              <a:rPr lang="it-IT" sz="1000" dirty="0">
                <a:solidFill>
                  <a:srgbClr val="FFFFFF"/>
                </a:solidFill>
              </a:rPr>
              <a:t>Ma per capire bene come la donna debba essere trattata ci basta leggere alcuni versi della Genesi (2,7-18-21-22-23-24) “Allora il Signore Dio plasmò l'uomo con polvere del suolo e soffiò nelle sue narici un alito di vita e l'uomo divenne un essere vivente. Poi il Signore Dio disse: "Non è bene che l'uomo sia solo: gli voglio fare un aiuto che gli sia simile". Allora il Signore Dio fece scendere un torpore sull'uomo, che si addormentò; gli tolse una delle costole e rinchiuse la carne al suo posto. Il Signore Dio plasmò con la costola, che aveva tolta all'uomo, una donna e la condusse all'uomo. Allora l'uomo disse: "Questa è carne dalla mia carne e osso dalle mie ossa. La si chiamerà donna perché dall'uomo è stata tolta." Per questo l'uomo abbandonerà suo padre e sua madre e si unirà a sua moglie e i due saranno una sola carne.”</a:t>
            </a:r>
            <a:br>
              <a:rPr lang="it-IT" sz="1000" dirty="0">
                <a:solidFill>
                  <a:srgbClr val="FFFFFF"/>
                </a:solidFill>
              </a:rPr>
            </a:br>
            <a:r>
              <a:rPr lang="it-IT" sz="1000" dirty="0">
                <a:solidFill>
                  <a:srgbClr val="FFFFFF"/>
                </a:solidFill>
              </a:rPr>
              <a:t>Tutto questo vuol dire che la donna non è stata creata dai piedi per essere all’uomo sottomessa, né dalla testa per essere a lui superiore, ma dalla costola per stare al suo fianco ed essere sua pari, leggermente sotto il braccio per essere protetta.</a:t>
            </a:r>
            <a:br>
              <a:rPr lang="it-IT" sz="900" dirty="0">
                <a:solidFill>
                  <a:srgbClr val="FFFFFF"/>
                </a:solidFill>
              </a:rPr>
            </a:br>
            <a:br>
              <a:rPr lang="it-IT" sz="900" dirty="0">
                <a:solidFill>
                  <a:srgbClr val="FFFFFF"/>
                </a:solidFill>
              </a:rPr>
            </a:br>
            <a:br>
              <a:rPr lang="it-IT" sz="900" dirty="0">
                <a:solidFill>
                  <a:srgbClr val="FFFFFF"/>
                </a:solidFill>
              </a:rPr>
            </a:br>
            <a:br>
              <a:rPr lang="it-IT" sz="900" dirty="0">
                <a:solidFill>
                  <a:srgbClr val="FFFFFF"/>
                </a:solidFill>
              </a:rPr>
            </a:br>
            <a:r>
              <a:rPr lang="it-IT" sz="900" dirty="0">
                <a:solidFill>
                  <a:srgbClr val="FFFFFF"/>
                </a:solidFill>
              </a:rPr>
              <a:t>MA ALLORA SE LE DONNE SONO COSI’ CAPACI PERCHE’ IL LORO RUOLO NELLA SOCIETA’ NON E’ </a:t>
            </a:r>
            <a:br>
              <a:rPr lang="it-IT" sz="900" dirty="0">
                <a:solidFill>
                  <a:srgbClr val="FFFFFF"/>
                </a:solidFill>
              </a:rPr>
            </a:br>
            <a:r>
              <a:rPr lang="it-IT" sz="900" dirty="0">
                <a:solidFill>
                  <a:srgbClr val="FFFFFF"/>
                </a:solidFill>
              </a:rPr>
              <a:t>ANCORA COMPLETAMENTE RICONOSCIUTO? </a:t>
            </a:r>
            <a:br>
              <a:rPr lang="it-IT" sz="900" dirty="0">
                <a:solidFill>
                  <a:srgbClr val="FFFFFF"/>
                </a:solidFill>
              </a:rPr>
            </a:br>
            <a:r>
              <a:rPr lang="it-IT" sz="900" dirty="0">
                <a:solidFill>
                  <a:srgbClr val="FFFFFF"/>
                </a:solidFill>
              </a:rPr>
              <a:t>Forse alcuni uomini sono violenti perché si sentono inferiori?</a:t>
            </a:r>
            <a:br>
              <a:rPr lang="it-IT" sz="900" dirty="0">
                <a:solidFill>
                  <a:srgbClr val="FFFFFF"/>
                </a:solidFill>
              </a:rPr>
            </a:br>
            <a:br>
              <a:rPr lang="it-IT" sz="900" dirty="0">
                <a:solidFill>
                  <a:srgbClr val="FFFFFF"/>
                </a:solidFill>
              </a:rPr>
            </a:br>
            <a:endParaRPr lang="it-IT" sz="900" dirty="0">
              <a:solidFill>
                <a:srgbClr val="FFFFFF"/>
              </a:solidFill>
            </a:endParaRPr>
          </a:p>
        </p:txBody>
      </p:sp>
      <p:pic>
        <p:nvPicPr>
          <p:cNvPr id="7" name="Immagine 6">
            <a:extLst>
              <a:ext uri="{FF2B5EF4-FFF2-40B4-BE49-F238E27FC236}">
                <a16:creationId xmlns:a16="http://schemas.microsoft.com/office/drawing/2014/main" id="{ACC17A52-ECC4-4A59-86C2-D9BB47E282EF}"/>
              </a:ext>
            </a:extLst>
          </p:cNvPr>
          <p:cNvPicPr>
            <a:picLocks noChangeAspect="1"/>
          </p:cNvPicPr>
          <p:nvPr/>
        </p:nvPicPr>
        <p:blipFill rotWithShape="1">
          <a:blip r:embed="rId4"/>
          <a:srcRect b="29923"/>
          <a:stretch/>
        </p:blipFill>
        <p:spPr>
          <a:xfrm>
            <a:off x="4968252" y="324472"/>
            <a:ext cx="2232661" cy="2012328"/>
          </a:xfrm>
          <a:prstGeom prst="rect">
            <a:avLst/>
          </a:prstGeom>
        </p:spPr>
      </p:pic>
      <p:pic>
        <p:nvPicPr>
          <p:cNvPr id="9" name="Immagine 8">
            <a:extLst>
              <a:ext uri="{FF2B5EF4-FFF2-40B4-BE49-F238E27FC236}">
                <a16:creationId xmlns:a16="http://schemas.microsoft.com/office/drawing/2014/main" id="{698B493F-3503-42E3-A8A4-231C081ED125}"/>
              </a:ext>
            </a:extLst>
          </p:cNvPr>
          <p:cNvPicPr>
            <a:picLocks noChangeAspect="1"/>
          </p:cNvPicPr>
          <p:nvPr/>
        </p:nvPicPr>
        <p:blipFill rotWithShape="1">
          <a:blip r:embed="rId5"/>
          <a:srcRect r="5" b="24446"/>
          <a:stretch/>
        </p:blipFill>
        <p:spPr>
          <a:xfrm>
            <a:off x="7290757" y="320721"/>
            <a:ext cx="2232662" cy="2026371"/>
          </a:xfrm>
          <a:prstGeom prst="rect">
            <a:avLst/>
          </a:prstGeom>
        </p:spPr>
      </p:pic>
      <p:pic>
        <p:nvPicPr>
          <p:cNvPr id="8" name="Immagine 7">
            <a:extLst>
              <a:ext uri="{FF2B5EF4-FFF2-40B4-BE49-F238E27FC236}">
                <a16:creationId xmlns:a16="http://schemas.microsoft.com/office/drawing/2014/main" id="{ECCE9BBB-F67D-49FA-8FC3-71FB9C5A603C}"/>
              </a:ext>
            </a:extLst>
          </p:cNvPr>
          <p:cNvPicPr>
            <a:picLocks noChangeAspect="1"/>
          </p:cNvPicPr>
          <p:nvPr/>
        </p:nvPicPr>
        <p:blipFill rotWithShape="1">
          <a:blip r:embed="rId6"/>
          <a:srcRect l="24701" r="12701"/>
          <a:stretch/>
        </p:blipFill>
        <p:spPr>
          <a:xfrm>
            <a:off x="9617743" y="333326"/>
            <a:ext cx="2251026" cy="2013766"/>
          </a:xfrm>
          <a:prstGeom prst="rect">
            <a:avLst/>
          </a:prstGeom>
        </p:spPr>
      </p:pic>
      <p:pic>
        <p:nvPicPr>
          <p:cNvPr id="5" name="Immagine 4">
            <a:extLst>
              <a:ext uri="{FF2B5EF4-FFF2-40B4-BE49-F238E27FC236}">
                <a16:creationId xmlns:a16="http://schemas.microsoft.com/office/drawing/2014/main" id="{CA7AF33E-4ACB-4C10-9502-46D6CF788F5C}"/>
              </a:ext>
            </a:extLst>
          </p:cNvPr>
          <p:cNvPicPr>
            <a:picLocks noChangeAspect="1"/>
          </p:cNvPicPr>
          <p:nvPr/>
        </p:nvPicPr>
        <p:blipFill rotWithShape="1">
          <a:blip r:embed="rId7"/>
          <a:srcRect r="26103" b="-3"/>
          <a:stretch/>
        </p:blipFill>
        <p:spPr>
          <a:xfrm>
            <a:off x="288878" y="2460526"/>
            <a:ext cx="4556762" cy="4100764"/>
          </a:xfrm>
          <a:prstGeom prst="rect">
            <a:avLst/>
          </a:prstGeom>
        </p:spPr>
      </p:pic>
      <p:sp>
        <p:nvSpPr>
          <p:cNvPr id="20" name="Rectangle 19">
            <a:extLst>
              <a:ext uri="{FF2B5EF4-FFF2-40B4-BE49-F238E27FC236}">
                <a16:creationId xmlns:a16="http://schemas.microsoft.com/office/drawing/2014/main" id="{0F8BFD3B-29FB-4A95-BB51-220F8A6C57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6650" y="2429124"/>
            <a:ext cx="4561251" cy="4108837"/>
          </a:xfrm>
          <a:prstGeom prst="rect">
            <a:avLst/>
          </a:prstGeom>
          <a:solidFill>
            <a:srgbClr val="333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Content Placeholder 12">
            <a:extLst>
              <a:ext uri="{FF2B5EF4-FFF2-40B4-BE49-F238E27FC236}">
                <a16:creationId xmlns:a16="http://schemas.microsoft.com/office/drawing/2014/main" id="{5FCC1D9F-C81A-447F-98D3-42EC35916BDE}"/>
              </a:ext>
            </a:extLst>
          </p:cNvPr>
          <p:cNvSpPr>
            <a:spLocks noGrp="1"/>
          </p:cNvSpPr>
          <p:nvPr>
            <p:ph idx="1"/>
          </p:nvPr>
        </p:nvSpPr>
        <p:spPr>
          <a:xfrm>
            <a:off x="5063490" y="2439416"/>
            <a:ext cx="4561251" cy="4108837"/>
          </a:xfrm>
        </p:spPr>
        <p:txBody>
          <a:bodyPr anchor="ctr">
            <a:normAutofit fontScale="55000" lnSpcReduction="20000"/>
          </a:bodyPr>
          <a:lstStyle/>
          <a:p>
            <a:pPr marL="0" indent="0">
              <a:buNone/>
            </a:pPr>
            <a:r>
              <a:rPr lang="it-IT" sz="2000" dirty="0">
                <a:solidFill>
                  <a:srgbClr val="FFFFFF"/>
                </a:solidFill>
              </a:rPr>
              <a:t>Tantissime sono le donne che hanno fatto la storia delle scienze e delle arti come </a:t>
            </a:r>
            <a:r>
              <a:rPr lang="it-IT" sz="2000" b="1" dirty="0">
                <a:solidFill>
                  <a:srgbClr val="FF0000"/>
                </a:solidFill>
              </a:rPr>
              <a:t>Ipazia d’Alessandria</a:t>
            </a:r>
            <a:r>
              <a:rPr lang="it-IT" sz="2000" dirty="0">
                <a:solidFill>
                  <a:srgbClr val="FFFFFF"/>
                </a:solidFill>
              </a:rPr>
              <a:t> vissuta tra la fine del  IV ed il V secolo . Grande studiosa di matematica ma anche insegnante. Una delle discipline in cui Ipazia seppe distinguersi di più fu l’astronomia. Compì interessanti scoperte a proposito del moto degli astri scoperte che ella rese accessibili ai suoi con</a:t>
            </a:r>
            <a:br>
              <a:rPr lang="it-IT" sz="2000" dirty="0">
                <a:solidFill>
                  <a:srgbClr val="FFFFFF"/>
                </a:solidFill>
              </a:rPr>
            </a:br>
            <a:r>
              <a:rPr lang="it-IT" sz="2000" dirty="0">
                <a:solidFill>
                  <a:srgbClr val="FFFFFF"/>
                </a:solidFill>
              </a:rPr>
              <a:t>temporanei con un testo intitolato « Canone astronomico».</a:t>
            </a:r>
            <a:br>
              <a:rPr lang="it-IT" sz="2000" dirty="0">
                <a:solidFill>
                  <a:srgbClr val="FFFFFF"/>
                </a:solidFill>
              </a:rPr>
            </a:br>
            <a:r>
              <a:rPr lang="it-IT" sz="2000" dirty="0">
                <a:solidFill>
                  <a:srgbClr val="FFFFFF"/>
                </a:solidFill>
              </a:rPr>
              <a:t> </a:t>
            </a:r>
            <a:r>
              <a:rPr lang="it-IT" sz="2000" b="1" dirty="0">
                <a:solidFill>
                  <a:srgbClr val="FF0000"/>
                </a:solidFill>
              </a:rPr>
              <a:t>Ortensia</a:t>
            </a:r>
            <a:r>
              <a:rPr lang="it-IT" sz="2000" dirty="0">
                <a:solidFill>
                  <a:srgbClr val="FFFFFF"/>
                </a:solidFill>
              </a:rPr>
              <a:t>, simbolo di emancipazione femminile, che prima donna entrò nel Senato romano per rifiutare a nome di tutte le donne una tassa loro imposta per sostenere le spese militari dei triumviri e la spuntò. </a:t>
            </a:r>
            <a:r>
              <a:rPr lang="it-IT" sz="2000" b="1" dirty="0">
                <a:solidFill>
                  <a:srgbClr val="FF0000"/>
                </a:solidFill>
              </a:rPr>
              <a:t>Matilde di Canossa</a:t>
            </a:r>
            <a:r>
              <a:rPr lang="it-IT" sz="2000" b="1" dirty="0">
                <a:solidFill>
                  <a:srgbClr val="FFFFFF"/>
                </a:solidFill>
              </a:rPr>
              <a:t> </a:t>
            </a:r>
            <a:r>
              <a:rPr lang="it-IT" sz="2000" dirty="0">
                <a:solidFill>
                  <a:srgbClr val="FFFFFF"/>
                </a:solidFill>
              </a:rPr>
              <a:t>che, schieratasi in difesa del papa Gregorio VII e della Chiesa ,riuscì ad ottenere il perdono per il cugino « traditore», l’imperatore Enrico IV . </a:t>
            </a:r>
            <a:br>
              <a:rPr lang="it-IT" sz="2000" dirty="0">
                <a:solidFill>
                  <a:srgbClr val="FFFFFF"/>
                </a:solidFill>
              </a:rPr>
            </a:br>
            <a:r>
              <a:rPr lang="it-IT" sz="2000" b="1" dirty="0">
                <a:solidFill>
                  <a:srgbClr val="FF0000"/>
                </a:solidFill>
              </a:rPr>
              <a:t>Artemisia Gentileschi</a:t>
            </a:r>
            <a:r>
              <a:rPr lang="it-IT" sz="2000" dirty="0">
                <a:solidFill>
                  <a:srgbClr val="FF0000"/>
                </a:solidFill>
              </a:rPr>
              <a:t> </a:t>
            </a:r>
            <a:r>
              <a:rPr lang="it-IT" sz="2000" dirty="0">
                <a:solidFill>
                  <a:srgbClr val="FFFFFF"/>
                </a:solidFill>
              </a:rPr>
              <a:t>pittrice del 1600 vissuta in un contesto storico-sociale “nemico” delle donne, riuscì nonostante tutto a mostrare al mondo il suo talento e la sua arte. Subì il dolore di una violenza che denunciò, riuscendo dopo un lungo processo a far condannare l’uomo responsabile.</a:t>
            </a:r>
            <a:br>
              <a:rPr lang="it-IT" sz="2000" dirty="0">
                <a:solidFill>
                  <a:srgbClr val="FFFFFF"/>
                </a:solidFill>
              </a:rPr>
            </a:br>
            <a:r>
              <a:rPr lang="it-IT" sz="2000" dirty="0">
                <a:solidFill>
                  <a:srgbClr val="FFFFFF"/>
                </a:solidFill>
              </a:rPr>
              <a:t>E poi infinite donne che hanno studiato, combattuto e si sono fatte largo in una società che voleva tenerle chiuse tra le quattro mura di una casa come: </a:t>
            </a:r>
            <a:r>
              <a:rPr lang="it-IT" sz="2000" b="1" dirty="0">
                <a:solidFill>
                  <a:srgbClr val="FF0000"/>
                </a:solidFill>
              </a:rPr>
              <a:t>Iginia </a:t>
            </a:r>
            <a:r>
              <a:rPr lang="it-IT" sz="2000" b="1" dirty="0" err="1">
                <a:solidFill>
                  <a:srgbClr val="FF0000"/>
                </a:solidFill>
              </a:rPr>
              <a:t>Massarini</a:t>
            </a:r>
            <a:r>
              <a:rPr lang="it-IT" sz="2000" dirty="0">
                <a:solidFill>
                  <a:srgbClr val="FFFFFF"/>
                </a:solidFill>
              </a:rPr>
              <a:t>, prima donna a conseguire la laurea in matematica nel 1887. </a:t>
            </a:r>
            <a:r>
              <a:rPr lang="it-IT" sz="2000" b="1" dirty="0">
                <a:solidFill>
                  <a:srgbClr val="FFFFFF"/>
                </a:solidFill>
              </a:rPr>
              <a:t>Emma Strada</a:t>
            </a:r>
            <a:r>
              <a:rPr lang="it-IT" sz="2000" dirty="0">
                <a:solidFill>
                  <a:srgbClr val="FFFFFF"/>
                </a:solidFill>
              </a:rPr>
              <a:t>, prima donna in Italia a conseguire la laurea in ingegneria nel 1908. </a:t>
            </a:r>
            <a:r>
              <a:rPr lang="it-IT" sz="2000" b="1" dirty="0">
                <a:solidFill>
                  <a:srgbClr val="FF0000"/>
                </a:solidFill>
              </a:rPr>
              <a:t>Rosetta Gagliardi </a:t>
            </a:r>
            <a:r>
              <a:rPr lang="it-IT" sz="2000" dirty="0">
                <a:solidFill>
                  <a:srgbClr val="FFFFFF"/>
                </a:solidFill>
              </a:rPr>
              <a:t>(1895-1973) fu la prima donna italiana a partecipare ai Giochi Olimpici. </a:t>
            </a:r>
            <a:r>
              <a:rPr lang="it-IT" sz="2000" b="1" dirty="0">
                <a:solidFill>
                  <a:srgbClr val="FF0000"/>
                </a:solidFill>
              </a:rPr>
              <a:t>Grazia Deledda</a:t>
            </a:r>
            <a:r>
              <a:rPr lang="it-IT" sz="2000" dirty="0">
                <a:solidFill>
                  <a:srgbClr val="FF0000"/>
                </a:solidFill>
              </a:rPr>
              <a:t> </a:t>
            </a:r>
            <a:r>
              <a:rPr lang="it-IT" sz="2000" dirty="0">
                <a:solidFill>
                  <a:srgbClr val="FFFFFF"/>
                </a:solidFill>
              </a:rPr>
              <a:t>scrittrice italiana vincitrice del premio Nobel per la letteratura nel 1926. </a:t>
            </a:r>
            <a:r>
              <a:rPr lang="it-IT" sz="2000" b="1" dirty="0">
                <a:solidFill>
                  <a:srgbClr val="FF0000"/>
                </a:solidFill>
              </a:rPr>
              <a:t>Maria Montessori </a:t>
            </a:r>
            <a:r>
              <a:rPr lang="it-IT" sz="2000" dirty="0">
                <a:solidFill>
                  <a:srgbClr val="FFFFFF"/>
                </a:solidFill>
              </a:rPr>
              <a:t>(1870 - 1952) pedagogista, filosofa, scienziata, educatrice di grande cultura. </a:t>
            </a:r>
            <a:r>
              <a:rPr lang="it-IT" sz="2000" b="1" dirty="0">
                <a:solidFill>
                  <a:srgbClr val="FF0000"/>
                </a:solidFill>
              </a:rPr>
              <a:t>Rita Levi Montalcini</a:t>
            </a:r>
            <a:r>
              <a:rPr lang="it-IT" sz="2000" b="1" dirty="0">
                <a:solidFill>
                  <a:srgbClr val="FFFFFF"/>
                </a:solidFill>
              </a:rPr>
              <a:t> </a:t>
            </a:r>
            <a:r>
              <a:rPr lang="it-IT" sz="2000" dirty="0">
                <a:solidFill>
                  <a:srgbClr val="FFFFFF"/>
                </a:solidFill>
              </a:rPr>
              <a:t>(1909 - 2012) premio Nobel per la medicina nel 1986 </a:t>
            </a:r>
            <a:r>
              <a:rPr lang="it-IT" sz="2000" dirty="0">
                <a:solidFill>
                  <a:srgbClr val="FF0000"/>
                </a:solidFill>
              </a:rPr>
              <a:t>.</a:t>
            </a:r>
            <a:r>
              <a:rPr lang="it-IT" sz="2000" b="1" dirty="0">
                <a:solidFill>
                  <a:srgbClr val="FF0000"/>
                </a:solidFill>
              </a:rPr>
              <a:t>Margherita</a:t>
            </a:r>
            <a:r>
              <a:rPr lang="it-IT" sz="2000" b="1" dirty="0">
                <a:solidFill>
                  <a:srgbClr val="FFFFFF"/>
                </a:solidFill>
              </a:rPr>
              <a:t> </a:t>
            </a:r>
            <a:r>
              <a:rPr lang="it-IT" sz="2000" b="1" dirty="0" err="1">
                <a:solidFill>
                  <a:srgbClr val="FF0000"/>
                </a:solidFill>
              </a:rPr>
              <a:t>Hack</a:t>
            </a:r>
            <a:r>
              <a:rPr lang="it-IT" sz="2000" b="1" dirty="0">
                <a:solidFill>
                  <a:srgbClr val="FFFFFF"/>
                </a:solidFill>
              </a:rPr>
              <a:t> </a:t>
            </a:r>
            <a:r>
              <a:rPr lang="it-IT" sz="2000" dirty="0">
                <a:solidFill>
                  <a:srgbClr val="FFFFFF"/>
                </a:solidFill>
              </a:rPr>
              <a:t>grande astrofisica e per arrivare ai nostro giorni </a:t>
            </a:r>
            <a:r>
              <a:rPr lang="it-IT" sz="2000" dirty="0">
                <a:solidFill>
                  <a:srgbClr val="FF0000"/>
                </a:solidFill>
              </a:rPr>
              <a:t>Samantha Cristoforetti</a:t>
            </a:r>
            <a:r>
              <a:rPr lang="it-IT" sz="2000" dirty="0">
                <a:solidFill>
                  <a:srgbClr val="FFFFFF"/>
                </a:solidFill>
              </a:rPr>
              <a:t> i, ingegnere, aviatrice, astronauta militare italiana.</a:t>
            </a:r>
          </a:p>
          <a:p>
            <a:pPr marL="0" indent="0">
              <a:buNone/>
            </a:pPr>
            <a:br>
              <a:rPr lang="it-IT" sz="2000" dirty="0">
                <a:solidFill>
                  <a:srgbClr val="FFFFFF"/>
                </a:solidFill>
              </a:rPr>
            </a:br>
            <a:r>
              <a:rPr lang="it-IT" sz="2500" dirty="0">
                <a:solidFill>
                  <a:srgbClr val="FF0000"/>
                </a:solidFill>
              </a:rPr>
              <a:t>MA ALLORA SE LE DONNE SONO COSI’ CAPACI PERCHE’ IL LORO RUOLO NELLA SOCIETA’ NON E’ ANCORA COMPLETAMENTE RICONOSCIUTO?</a:t>
            </a:r>
            <a:br>
              <a:rPr lang="it-IT" sz="2000" dirty="0">
                <a:solidFill>
                  <a:srgbClr val="FFFFFF"/>
                </a:solidFill>
              </a:rPr>
            </a:br>
            <a:endParaRPr lang="en-US" sz="2000" dirty="0">
              <a:solidFill>
                <a:srgbClr val="FFFFFF"/>
              </a:solidFill>
            </a:endParaRPr>
          </a:p>
        </p:txBody>
      </p:sp>
      <p:pic>
        <p:nvPicPr>
          <p:cNvPr id="4" name="Segnaposto contenuto 3">
            <a:extLst>
              <a:ext uri="{FF2B5EF4-FFF2-40B4-BE49-F238E27FC236}">
                <a16:creationId xmlns:a16="http://schemas.microsoft.com/office/drawing/2014/main" id="{B49EDE28-4883-4168-828B-F177915B95B7}"/>
              </a:ext>
            </a:extLst>
          </p:cNvPr>
          <p:cNvPicPr>
            <a:picLocks noChangeAspect="1"/>
          </p:cNvPicPr>
          <p:nvPr/>
        </p:nvPicPr>
        <p:blipFill rotWithShape="1">
          <a:blip r:embed="rId8"/>
          <a:srcRect l="15521" r="-6" b="-6"/>
          <a:stretch/>
        </p:blipFill>
        <p:spPr>
          <a:xfrm>
            <a:off x="9617746" y="2426918"/>
            <a:ext cx="2251025" cy="1998429"/>
          </a:xfrm>
          <a:prstGeom prst="rect">
            <a:avLst/>
          </a:prstGeom>
        </p:spPr>
      </p:pic>
      <p:pic>
        <p:nvPicPr>
          <p:cNvPr id="6" name="Immagine 5">
            <a:extLst>
              <a:ext uri="{FF2B5EF4-FFF2-40B4-BE49-F238E27FC236}">
                <a16:creationId xmlns:a16="http://schemas.microsoft.com/office/drawing/2014/main" id="{98041787-7344-4643-812A-D3CF2EEE7BD5}"/>
              </a:ext>
            </a:extLst>
          </p:cNvPr>
          <p:cNvPicPr>
            <a:picLocks noChangeAspect="1"/>
          </p:cNvPicPr>
          <p:nvPr/>
        </p:nvPicPr>
        <p:blipFill rotWithShape="1">
          <a:blip r:embed="rId9"/>
          <a:srcRect t="6917" r="-6" b="25231"/>
          <a:stretch/>
        </p:blipFill>
        <p:spPr>
          <a:xfrm>
            <a:off x="9617744" y="4499919"/>
            <a:ext cx="2251024" cy="2036361"/>
          </a:xfrm>
          <a:prstGeom prst="rect">
            <a:avLst/>
          </a:prstGeom>
        </p:spPr>
      </p:pic>
      <p:pic>
        <p:nvPicPr>
          <p:cNvPr id="3" name="Audio registrato">
            <a:hlinkClick r:id="" action="ppaction://media"/>
            <a:extLst>
              <a:ext uri="{FF2B5EF4-FFF2-40B4-BE49-F238E27FC236}">
                <a16:creationId xmlns:a16="http://schemas.microsoft.com/office/drawing/2014/main" id="{AB527968-1876-4204-9BFE-9A0E5FE63C3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976162" y="3224100"/>
            <a:ext cx="609600" cy="609600"/>
          </a:xfrm>
          <a:prstGeom prst="rect">
            <a:avLst/>
          </a:prstGeom>
        </p:spPr>
      </p:pic>
    </p:spTree>
    <p:extLst>
      <p:ext uri="{BB962C8B-B14F-4D97-AF65-F5344CB8AC3E}">
        <p14:creationId xmlns:p14="http://schemas.microsoft.com/office/powerpoint/2010/main" val="231149036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04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02470B92-6A0D-4C5D-B20B-EDDE94F09649}"/>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a:solidFill>
                  <a:srgbClr val="FFFFFF"/>
                </a:solidFill>
              </a:rPr>
              <a:t>DONNE DI SCIENZA</a:t>
            </a:r>
          </a:p>
        </p:txBody>
      </p:sp>
      <p:cxnSp>
        <p:nvCxnSpPr>
          <p:cNvPr id="11" name="Straight Connector 10">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3" name="Immagine 2">
            <a:extLst>
              <a:ext uri="{FF2B5EF4-FFF2-40B4-BE49-F238E27FC236}">
                <a16:creationId xmlns:a16="http://schemas.microsoft.com/office/drawing/2014/main" id="{65898FB0-7721-48A8-BE11-655E49BAEC80}"/>
              </a:ext>
            </a:extLst>
          </p:cNvPr>
          <p:cNvPicPr>
            <a:picLocks noChangeAspect="1"/>
          </p:cNvPicPr>
          <p:nvPr/>
        </p:nvPicPr>
        <p:blipFill>
          <a:blip r:embed="rId5"/>
          <a:stretch>
            <a:fillRect/>
          </a:stretch>
        </p:blipFill>
        <p:spPr>
          <a:xfrm>
            <a:off x="1722134" y="2426818"/>
            <a:ext cx="2674782" cy="3997637"/>
          </a:xfrm>
          <a:prstGeom prst="rect">
            <a:avLst/>
          </a:prstGeom>
        </p:spPr>
      </p:pic>
      <p:cxnSp>
        <p:nvCxnSpPr>
          <p:cNvPr id="13" name="Straight Connector 12">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4" name="Elementi multimediali online 3" title="Donne di Scienza">
            <a:hlinkClick r:id="" action="ppaction://media"/>
            <a:extLst>
              <a:ext uri="{FF2B5EF4-FFF2-40B4-BE49-F238E27FC236}">
                <a16:creationId xmlns:a16="http://schemas.microsoft.com/office/drawing/2014/main" id="{79B9CEC2-E837-44B0-9097-B64101C4434C}"/>
              </a:ext>
            </a:extLst>
          </p:cNvPr>
          <p:cNvPicPr>
            <a:picLocks noGrp="1" noRot="1" noChangeAspect="1"/>
          </p:cNvPicPr>
          <p:nvPr>
            <p:ph idx="1"/>
            <a:videoFile r:link="rId1"/>
          </p:nvPr>
        </p:nvPicPr>
        <p:blipFill>
          <a:blip r:embed="rId6"/>
          <a:stretch>
            <a:fillRect/>
          </a:stretch>
        </p:blipFill>
        <p:spPr>
          <a:xfrm>
            <a:off x="6268831" y="2714920"/>
            <a:ext cx="5698146" cy="3539516"/>
          </a:xfrm>
          <a:prstGeom prst="rect">
            <a:avLst/>
          </a:prstGeom>
        </p:spPr>
      </p:pic>
      <p:pic>
        <p:nvPicPr>
          <p:cNvPr id="6" name="Audio registrato">
            <a:hlinkClick r:id="" action="ppaction://media"/>
            <a:extLst>
              <a:ext uri="{FF2B5EF4-FFF2-40B4-BE49-F238E27FC236}">
                <a16:creationId xmlns:a16="http://schemas.microsoft.com/office/drawing/2014/main" id="{F85D7C51-FDB1-4B54-888D-A2EBF7F8BC59}"/>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557653" y="3346836"/>
            <a:ext cx="609600" cy="609600"/>
          </a:xfrm>
          <a:prstGeom prst="rect">
            <a:avLst/>
          </a:prstGeom>
        </p:spPr>
      </p:pic>
    </p:spTree>
    <p:extLst>
      <p:ext uri="{BB962C8B-B14F-4D97-AF65-F5344CB8AC3E}">
        <p14:creationId xmlns:p14="http://schemas.microsoft.com/office/powerpoint/2010/main" val="483140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051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audio>
              <p:cMediaNode vol="80000">
                <p:cTn id="1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226</TotalTime>
  <Words>1137</Words>
  <Application>Microsoft Office PowerPoint</Application>
  <PresentationFormat>Widescreen</PresentationFormat>
  <Paragraphs>13</Paragraphs>
  <Slides>4</Slides>
  <Notes>0</Notes>
  <HiddenSlides>0</HiddenSlides>
  <MMClips>4</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4</vt:i4>
      </vt:variant>
    </vt:vector>
  </HeadingPairs>
  <TitlesOfParts>
    <vt:vector size="9" baseType="lpstr">
      <vt:lpstr>Arial</vt:lpstr>
      <vt:lpstr>Calibri</vt:lpstr>
      <vt:lpstr>Calibri Light</vt:lpstr>
      <vt:lpstr>Rockwell</vt:lpstr>
      <vt:lpstr>Tema di Office</vt:lpstr>
      <vt:lpstr>Attivita’ trasversale steam/italiano/educazione civica/ musica Classe IV F- Fra’ Siciliano PARTE 1</vt:lpstr>
      <vt:lpstr>LA «STORIA» DELLE DONNE</vt:lpstr>
      <vt:lpstr>Ma per capire bene come la donna debba essere trattata ci basta leggere alcuni versi della Genesi (2,7-18-21-22-23-24) “Allora il Signore Dio plasmò l'uomo con polvere del suolo e soffiò nelle sue narici un alito di vita e l'uomo divenne un essere vivente. Poi il Signore Dio disse: "Non è bene che l'uomo sia solo: gli voglio fare un aiuto che gli sia simile". Allora il Signore Dio fece scendere un torpore sull'uomo, che si addormentò; gli tolse una delle costole e rinchiuse la carne al suo posto. Il Signore Dio plasmò con la costola, che aveva tolta all'uomo, una donna e la condusse all'uomo. Allora l'uomo disse: "Questa è carne dalla mia carne e osso dalle mie ossa. La si chiamerà donna perché dall'uomo è stata tolta." Per questo l'uomo abbandonerà suo padre e sua madre e si unirà a sua moglie e i due saranno una sola carne.” Tutto questo vuol dire che la donna non è stata creata dai piedi per essere all’uomo sottomessa, né dalla testa per essere a lui superiore, ma dalla costola per stare al suo fianco ed essere sua pari, leggermente sotto il braccio per essere protetta.    MA ALLORA SE LE DONNE SONO COSI’ CAPACI PERCHE’ IL LORO RUOLO NELLA SOCIETA’ NON E’  ANCORA COMPLETAMENTE RICONOSCIUTO?  Forse alcuni uomini sono violenti perché si sentono inferiori?  </vt:lpstr>
      <vt:lpstr>DONNE DI SCIENZA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Attivita’ di educazione civica  Classi III F-IV F</dc:title>
  <dc:creator>Vincenzo Romano</dc:creator>
  <cp:lastModifiedBy>Vincenzo Romano</cp:lastModifiedBy>
  <cp:revision>29</cp:revision>
  <dcterms:created xsi:type="dcterms:W3CDTF">2020-11-25T19:26:46Z</dcterms:created>
  <dcterms:modified xsi:type="dcterms:W3CDTF">2020-12-01T15:47:12Z</dcterms:modified>
</cp:coreProperties>
</file>