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64" r:id="rId3"/>
    <p:sldId id="267" r:id="rId4"/>
    <p:sldId id="268" r:id="rId5"/>
    <p:sldId id="266" r:id="rId6"/>
    <p:sldId id="265" r:id="rId7"/>
    <p:sldId id="260" r:id="rId8"/>
    <p:sldId id="261" r:id="rId9"/>
    <p:sldId id="259" r:id="rId10"/>
    <p:sldId id="262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naro" initials="G" lastIdx="1" clrIdx="0">
    <p:extLst>
      <p:ext uri="{19B8F6BF-5375-455C-9EA6-DF929625EA0E}">
        <p15:presenceInfo xmlns:p15="http://schemas.microsoft.com/office/powerpoint/2012/main" userId="Genna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rgbClr val="FFFF00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hyperlink" Target="https://www.innaturale.com/dieta-degli-astronauti-la-nasa-spiega-come-si-mangia-nello-spazio/" TargetMode="Externa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naturale.com/pizza-nello-spazio-lastronauta-paolo-nespoli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A9B700-0913-419A-823C-84AB91ACE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854" y="685800"/>
            <a:ext cx="11640620" cy="978614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rgbClr val="0000FF"/>
                </a:solidFill>
              </a:rPr>
              <a:t>La forza gravitazionale… che potenza!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3E6E0D-1771-4709-91D9-E4F7137A00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4685016"/>
            <a:ext cx="6400800" cy="174660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Attività interdisciplinare</a:t>
            </a:r>
          </a:p>
          <a:p>
            <a:r>
              <a:rPr lang="it-IT" b="1" dirty="0">
                <a:solidFill>
                  <a:srgbClr val="FF0000"/>
                </a:solidFill>
              </a:rPr>
              <a:t>Matematica, scienze, tecnologia e inglese</a:t>
            </a:r>
          </a:p>
          <a:p>
            <a:r>
              <a:rPr lang="it-IT" b="1" dirty="0">
                <a:solidFill>
                  <a:srgbClr val="FF0000"/>
                </a:solidFill>
              </a:rPr>
              <a:t>Classe 5 A Capoluogo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0651DF-7B47-47D8-9245-3DB07AA6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012" y="2147013"/>
            <a:ext cx="3952734" cy="402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422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A47E40A-6E26-436E-B5E8-193FE72F2551}"/>
              </a:ext>
            </a:extLst>
          </p:cNvPr>
          <p:cNvSpPr txBox="1"/>
          <p:nvPr/>
        </p:nvSpPr>
        <p:spPr>
          <a:xfrm>
            <a:off x="554587" y="690744"/>
            <a:ext cx="493313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Symbol LT"/>
              </a:rPr>
              <a:t>A HARD JOB</a:t>
            </a:r>
          </a:p>
          <a:p>
            <a:r>
              <a:rPr lang="en-US" b="1" dirty="0">
                <a:solidFill>
                  <a:srgbClr val="0000FF"/>
                </a:solidFill>
                <a:latin typeface="Symbol LT"/>
              </a:rPr>
              <a:t>I</a:t>
            </a:r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’m Jamie and this is a photo of my dad – he’s an astronaut!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It’s a very dangerous job but it’s very interesting!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My dad always wakes up eat seven o’clock and has breakfast.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He eats three meals a day – breakfast, lunch and dinner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and he eats snacks too.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Every day he does two hours of exercise – it is very important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to do exercise. The crew also do a lot of scientific experiments.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In the evenings my dad usually watches DVDs or reads a book. </a:t>
            </a:r>
          </a:p>
          <a:p>
            <a:r>
              <a:rPr lang="it-IT" b="1" i="0" u="none" strike="noStrike" baseline="0" dirty="0">
                <a:solidFill>
                  <a:srgbClr val="0000FF"/>
                </a:solidFill>
                <a:latin typeface="Symbol LT"/>
              </a:rPr>
              <a:t>He </a:t>
            </a:r>
            <a:r>
              <a:rPr lang="it-IT" b="1" i="0" u="none" strike="noStrike" baseline="0" dirty="0" err="1">
                <a:solidFill>
                  <a:srgbClr val="0000FF"/>
                </a:solidFill>
                <a:latin typeface="Symbol LT"/>
              </a:rPr>
              <a:t>sometimes</a:t>
            </a:r>
            <a:r>
              <a:rPr lang="it-IT" b="1" i="0" u="none" strike="noStrike" baseline="0" dirty="0">
                <a:solidFill>
                  <a:srgbClr val="0000FF"/>
                </a:solidFill>
                <a:latin typeface="Symbol LT"/>
              </a:rPr>
              <a:t> plays </a:t>
            </a:r>
            <a:r>
              <a:rPr lang="it-IT" b="1" i="0" u="none" strike="noStrike" baseline="0" dirty="0" err="1">
                <a:solidFill>
                  <a:srgbClr val="0000FF"/>
                </a:solidFill>
                <a:latin typeface="Symbol LT"/>
              </a:rPr>
              <a:t>chess</a:t>
            </a:r>
            <a:r>
              <a:rPr lang="it-IT" b="1" i="0" u="none" strike="noStrike" baseline="0" dirty="0">
                <a:solidFill>
                  <a:srgbClr val="0000FF"/>
                </a:solidFill>
                <a:latin typeface="Symbol LT"/>
              </a:rPr>
              <a:t>.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He sleeps in a cabin. My dad sends me e-mails and talks to me </a:t>
            </a:r>
          </a:p>
          <a:p>
            <a:r>
              <a:rPr lang="it-IT" b="1" i="0" u="none" strike="noStrike" baseline="0" dirty="0">
                <a:solidFill>
                  <a:srgbClr val="0000FF"/>
                </a:solidFill>
                <a:latin typeface="Symbol LT"/>
              </a:rPr>
              <a:t>with a video link! </a:t>
            </a:r>
          </a:p>
          <a:p>
            <a:r>
              <a:rPr lang="en-US" b="1" i="0" u="none" strike="noStrike" baseline="0" dirty="0">
                <a:solidFill>
                  <a:srgbClr val="0000FF"/>
                </a:solidFill>
                <a:latin typeface="Symbol LT"/>
              </a:rPr>
              <a:t>I want to be an astronaut when I grow up! 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31460F-F982-4E54-BECF-A194F80C4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370214">
            <a:off x="5972174" y="2077950"/>
            <a:ext cx="4933129" cy="2643181"/>
          </a:xfrm>
          <a:prstGeom prst="rect">
            <a:avLst/>
          </a:prstGeom>
        </p:spPr>
      </p:pic>
      <p:pic>
        <p:nvPicPr>
          <p:cNvPr id="2" name="GINGER_CLASS5_022">
            <a:hlinkClick r:id="" action="ppaction://media"/>
            <a:extLst>
              <a:ext uri="{FF2B5EF4-FFF2-40B4-BE49-F238E27FC236}">
                <a16:creationId xmlns:a16="http://schemas.microsoft.com/office/drawing/2014/main" id="{69CA4E2C-146C-45C6-8C29-72A0B44FD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4276" y="373260"/>
            <a:ext cx="1376518" cy="13765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9D3CAC-A0AA-46B0-B555-6E7159166337}"/>
              </a:ext>
            </a:extLst>
          </p:cNvPr>
          <p:cNvSpPr txBox="1"/>
          <p:nvPr/>
        </p:nvSpPr>
        <p:spPr>
          <a:xfrm>
            <a:off x="6538758" y="1749778"/>
            <a:ext cx="4919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INGLESE </a:t>
            </a:r>
          </a:p>
          <a:p>
            <a:r>
              <a:rPr lang="it-IT" dirty="0"/>
              <a:t>Ascolta e completa pagina 31 del tuo libro di testo GINGER.</a:t>
            </a:r>
          </a:p>
          <a:p>
            <a:r>
              <a:rPr lang="it-IT" dirty="0"/>
              <a:t>Vi aspetto in aula.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7DD1A5-077C-4B7C-97E7-BBA7A8FC8FE0}"/>
              </a:ext>
            </a:extLst>
          </p:cNvPr>
          <p:cNvSpPr txBox="1"/>
          <p:nvPr/>
        </p:nvSpPr>
        <p:spPr>
          <a:xfrm>
            <a:off x="5972175" y="5438775"/>
            <a:ext cx="4933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</a:rPr>
              <a:t>ASCOLTA IL TESTO ED ESEGUI LE PAGINE 30 E 31 DEL TUO LIBRO DI TESTO</a:t>
            </a:r>
          </a:p>
        </p:txBody>
      </p:sp>
    </p:spTree>
    <p:extLst>
      <p:ext uri="{BB962C8B-B14F-4D97-AF65-F5344CB8AC3E}">
        <p14:creationId xmlns:p14="http://schemas.microsoft.com/office/powerpoint/2010/main" val="65954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88C2706-A1D5-4AB1-8314-BF144E018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305245"/>
            <a:ext cx="5082670" cy="6428929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B43919A-5CC8-4AFD-B742-1C5FAA9E4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96225" y="1885950"/>
            <a:ext cx="1879600" cy="18796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465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B5926B-D17E-4A21-BA23-85967A2D9281}"/>
              </a:ext>
            </a:extLst>
          </p:cNvPr>
          <p:cNvSpPr txBox="1"/>
          <p:nvPr/>
        </p:nvSpPr>
        <p:spPr>
          <a:xfrm>
            <a:off x="3042007" y="3105834"/>
            <a:ext cx="61079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La forza gravitazionale è la più antica delle forze conosciute.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9D363E-568A-474A-88E7-D48D0267398B}"/>
              </a:ext>
            </a:extLst>
          </p:cNvPr>
          <p:cNvSpPr txBox="1"/>
          <p:nvPr/>
        </p:nvSpPr>
        <p:spPr>
          <a:xfrm>
            <a:off x="721759" y="745347"/>
            <a:ext cx="113092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00FF"/>
                </a:solidFill>
              </a:rPr>
              <a:t>La forza gravitazionale è la più antica delle forze conosciute. </a:t>
            </a:r>
          </a:p>
          <a:p>
            <a:r>
              <a:rPr lang="it-IT" sz="2000" b="1" dirty="0">
                <a:solidFill>
                  <a:srgbClr val="0000FF"/>
                </a:solidFill>
              </a:rPr>
              <a:t> La storia appassionante del cammino verso la comprensione di questa forza è scandita da qualche data fondamentale e dalle scoperte di alcuni scienziati.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2F9C4F0-6743-41D9-AC82-22314E67C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130" y="2002926"/>
            <a:ext cx="5801474" cy="4351106"/>
          </a:xfrm>
          <a:prstGeom prst="rect">
            <a:avLst/>
          </a:prstGeom>
        </p:spPr>
      </p:pic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9B4E213-F9B3-49D7-A8CC-6D1E1B72D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175" y="2764863"/>
            <a:ext cx="1843569" cy="1843569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91616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14B8E2E-D36C-4AAE-BF8F-AC65A1250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09" y="2190750"/>
            <a:ext cx="5243854" cy="392782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927F264-CB94-40C6-881D-A1D724D2C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8813" y="419100"/>
            <a:ext cx="5791200" cy="434340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73F87EC-E24E-4273-B7F8-A72875B19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1225" y="520346"/>
            <a:ext cx="1384300" cy="138430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88290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B49138-C2EE-49D0-B7E7-8942A140562A}"/>
              </a:ext>
            </a:extLst>
          </p:cNvPr>
          <p:cNvSpPr txBox="1"/>
          <p:nvPr/>
        </p:nvSpPr>
        <p:spPr>
          <a:xfrm>
            <a:off x="428625" y="304800"/>
            <a:ext cx="6286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0FF"/>
                </a:solidFill>
              </a:rPr>
              <a:t>Si è parlato di massa e peso … capiamo la differenza!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99C3659-2DE9-4EA6-813D-6C96B66E9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" y="1258907"/>
            <a:ext cx="9093200" cy="511492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C599C4A-F09A-4B89-BB8C-AB11FFFB9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6325" y="714375"/>
            <a:ext cx="1879600" cy="187960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40196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6F68AD0-E4DC-4EAB-8541-A0CF4EF45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1163778"/>
            <a:ext cx="6048375" cy="4530443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01F97BB-5889-456E-A51F-3888B60F9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3925" y="2646361"/>
            <a:ext cx="1565275" cy="156527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00670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CF9302A-0263-4C33-94A7-0474DD8F2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97574"/>
            <a:ext cx="4872037" cy="36493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A23C52D-7308-4647-9059-05F96277E131}"/>
              </a:ext>
            </a:extLst>
          </p:cNvPr>
          <p:cNvSpPr txBox="1"/>
          <p:nvPr/>
        </p:nvSpPr>
        <p:spPr>
          <a:xfrm>
            <a:off x="5429251" y="359271"/>
            <a:ext cx="6105524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92D050"/>
                </a:solidFill>
              </a:rPr>
              <a:t>ESPERIMENTO</a:t>
            </a:r>
          </a:p>
          <a:p>
            <a:endParaRPr lang="it-IT" dirty="0">
              <a:solidFill>
                <a:srgbClr val="0000FF"/>
              </a:solidFill>
            </a:endParaRPr>
          </a:p>
          <a:p>
            <a:endParaRPr lang="it-IT" dirty="0">
              <a:solidFill>
                <a:srgbClr val="0000FF"/>
              </a:solidFill>
            </a:endParaRPr>
          </a:p>
          <a:p>
            <a:r>
              <a:rPr lang="it-IT" sz="3200" b="1" dirty="0">
                <a:solidFill>
                  <a:srgbClr val="0000FF"/>
                </a:solidFill>
              </a:rPr>
              <a:t>L’universalità della caduta libera </a:t>
            </a:r>
          </a:p>
          <a:p>
            <a:endParaRPr lang="it-IT" dirty="0">
              <a:solidFill>
                <a:srgbClr val="0000FF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Procurati un bicchiere di plastica, una bacinella e un po’ d’acqua. Pratica un piccolo foro sul lato del bicchiere. Tieni in mano il bicchiere tappando il foro con un dito e riempilo d’acqua. Apri il foro. </a:t>
            </a:r>
          </a:p>
          <a:p>
            <a:r>
              <a:rPr lang="it-IT" sz="2400" dirty="0">
                <a:solidFill>
                  <a:schemeClr val="bg1"/>
                </a:solidFill>
              </a:rPr>
              <a:t>Ripeti lo stesso esperimento, ma lasciando cadere il bicchiere nel momento in cui togli il dito dal foro. </a:t>
            </a:r>
          </a:p>
          <a:p>
            <a:r>
              <a:rPr lang="it-IT" sz="2400" dirty="0">
                <a:solidFill>
                  <a:schemeClr val="bg1"/>
                </a:solidFill>
              </a:rPr>
              <a:t>Cosa hai notato nei 2 esperimenti?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3A32101-AD40-49C9-9F96-D23EFB19D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9130" y="4790401"/>
            <a:ext cx="1470025" cy="147002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7095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58A7AAE8-98D6-4E2C-B995-64517EFE2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913160">
            <a:off x="961973" y="693876"/>
            <a:ext cx="2905329" cy="22886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AC8A7CA-7783-4DFC-8750-17C1D594BB67}"/>
              </a:ext>
            </a:extLst>
          </p:cNvPr>
          <p:cNvSpPr txBox="1"/>
          <p:nvPr/>
        </p:nvSpPr>
        <p:spPr>
          <a:xfrm>
            <a:off x="6931379" y="10854266"/>
            <a:ext cx="48542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s://www.innaturale.com/pizza-nello-spazio-lastronauta-paolo-nespoli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nc-nd/3.0/"/>
              </a:rPr>
              <a:t>CC BY-NC-ND</a:t>
            </a:r>
            <a:endParaRPr lang="it-IT" sz="9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20F525-1A0A-4F06-A722-BE9775EF118A}"/>
              </a:ext>
            </a:extLst>
          </p:cNvPr>
          <p:cNvSpPr txBox="1"/>
          <p:nvPr/>
        </p:nvSpPr>
        <p:spPr>
          <a:xfrm>
            <a:off x="4327525" y="2493786"/>
            <a:ext cx="71007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solidFill>
                  <a:srgbClr val="0000FF"/>
                </a:solidFill>
              </a:rPr>
              <a:t>Per misurare le forze gli scienziati si servono delle potenze e dei polinomi numerici!</a:t>
            </a:r>
          </a:p>
        </p:txBody>
      </p:sp>
    </p:spTree>
    <p:extLst>
      <p:ext uri="{BB962C8B-B14F-4D97-AF65-F5344CB8AC3E}">
        <p14:creationId xmlns:p14="http://schemas.microsoft.com/office/powerpoint/2010/main" val="4064369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69F9602-FFF1-4293-8E84-9B4E5F7F38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34" t="3844" r="9260" b="3138"/>
          <a:stretch/>
        </p:blipFill>
        <p:spPr>
          <a:xfrm>
            <a:off x="657989" y="1496141"/>
            <a:ext cx="4064000" cy="409786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CB9577C-C120-4603-B754-B2397D3142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29"/>
          <a:stretch/>
        </p:blipFill>
        <p:spPr>
          <a:xfrm>
            <a:off x="5792920" y="3545075"/>
            <a:ext cx="4998307" cy="30476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176D435-144E-40C6-A819-B4BEC2BC01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132"/>
          <a:stretch/>
        </p:blipFill>
        <p:spPr>
          <a:xfrm>
            <a:off x="5399456" y="418054"/>
            <a:ext cx="5785237" cy="2739649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D47A103-AE78-4537-9A9A-41E101693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07394" y="4805402"/>
            <a:ext cx="1577211" cy="1577211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55760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E54C003-276A-4BD7-A4E5-E6F23B1C2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74" y="334433"/>
            <a:ext cx="9149766" cy="35842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F1BDD6-E57D-4C56-AAC6-366E81E5C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154" y="5066242"/>
            <a:ext cx="6819194" cy="156774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70D557F-A960-4AB6-B733-65B123EC56B9}"/>
              </a:ext>
            </a:extLst>
          </p:cNvPr>
          <p:cNvSpPr txBox="1"/>
          <p:nvPr/>
        </p:nvSpPr>
        <p:spPr>
          <a:xfrm>
            <a:off x="538163" y="4295401"/>
            <a:ext cx="6105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0" i="0" dirty="0">
                <a:solidFill>
                  <a:srgbClr val="000000"/>
                </a:solidFill>
                <a:effectLst/>
                <a:latin typeface="Montserrat"/>
              </a:rPr>
              <a:t>La Terra pesa circa </a:t>
            </a:r>
            <a:r>
              <a:rPr lang="it-IT" sz="2400" b="1" i="0" dirty="0">
                <a:solidFill>
                  <a:srgbClr val="000000"/>
                </a:solidFill>
                <a:effectLst/>
                <a:latin typeface="Montserrat"/>
              </a:rPr>
              <a:t>6 mila miliardi di miliardi di tonnellate</a:t>
            </a:r>
            <a:r>
              <a:rPr lang="it-IT" sz="2400" b="0" i="0" dirty="0">
                <a:solidFill>
                  <a:srgbClr val="000000"/>
                </a:solidFill>
                <a:effectLst/>
                <a:latin typeface="Montserrat"/>
              </a:rPr>
              <a:t>: ossia un numero composto da </a:t>
            </a:r>
            <a:r>
              <a:rPr lang="it-IT" sz="2400" b="1" i="0" dirty="0">
                <a:solidFill>
                  <a:srgbClr val="000000"/>
                </a:solidFill>
                <a:effectLst/>
                <a:latin typeface="Montserrat"/>
              </a:rPr>
              <a:t>6 seguito da 24 zeri!</a:t>
            </a:r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DC56C8-FFA8-4B4F-8689-B06487DB33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973"/>
          <a:stretch/>
        </p:blipFill>
        <p:spPr>
          <a:xfrm>
            <a:off x="2743200" y="5495730"/>
            <a:ext cx="2038350" cy="1270092"/>
          </a:xfrm>
          <a:prstGeom prst="rect">
            <a:avLst/>
          </a:prstGeom>
        </p:spPr>
      </p:pic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6FD927E-2261-41E7-B61A-BB0F238BA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15550" y="1914525"/>
            <a:ext cx="1317625" cy="131762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71028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942</TotalTime>
  <Words>370</Words>
  <Application>Microsoft Office PowerPoint</Application>
  <PresentationFormat>Widescreen</PresentationFormat>
  <Paragraphs>36</Paragraphs>
  <Slides>11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Century Gothic</vt:lpstr>
      <vt:lpstr>Montserrat</vt:lpstr>
      <vt:lpstr>Symbol LT</vt:lpstr>
      <vt:lpstr>Wingdings 3</vt:lpstr>
      <vt:lpstr>Sezione</vt:lpstr>
      <vt:lpstr>La forza gravitazionale… che potenza!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Rossella Pulcrano</dc:creator>
  <cp:lastModifiedBy>Rossella Pulcrano</cp:lastModifiedBy>
  <cp:revision>31</cp:revision>
  <dcterms:created xsi:type="dcterms:W3CDTF">2020-11-27T08:59:12Z</dcterms:created>
  <dcterms:modified xsi:type="dcterms:W3CDTF">2020-12-02T06:19:50Z</dcterms:modified>
</cp:coreProperties>
</file>