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8"/>
  </p:notesMasterIdLst>
  <p:sldIdLst>
    <p:sldId id="256" r:id="rId2"/>
    <p:sldId id="263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7B562-8434-447A-B87C-481BE745CCA1}" type="datetimeFigureOut">
              <a:rPr lang="it-IT" smtClean="0"/>
              <a:t>13/01/2021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23E91-B367-40EF-B0D8-075707FEE9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375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5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8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2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2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9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3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7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3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7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1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video" Target="../media/media2.mp4"/><Relationship Id="rId7" Type="http://schemas.openxmlformats.org/officeDocument/2006/relationships/audio" Target="../media/media4.m4a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microsoft.com/office/2007/relationships/media" Target="../media/media4.m4a"/><Relationship Id="rId11" Type="http://schemas.openxmlformats.org/officeDocument/2006/relationships/image" Target="../media/image2.png"/><Relationship Id="rId5" Type="http://schemas.openxmlformats.org/officeDocument/2006/relationships/video" Target="../media/media3.mp4"/><Relationship Id="rId10" Type="http://schemas.openxmlformats.org/officeDocument/2006/relationships/image" Target="../media/image4.png"/><Relationship Id="rId4" Type="http://schemas.microsoft.com/office/2007/relationships/media" Target="../media/media3.mp4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www.impariamoinsieme.com/la-moltiplicazione/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0" name="Freeform: Shape 79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03A5B4-5A95-47AB-B3A0-2D735FB9C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it-IT" sz="4100"/>
              <a:t>La moltiplicazione</a:t>
            </a:r>
            <a:br>
              <a:rPr lang="it-IT" sz="4100"/>
            </a:br>
            <a:r>
              <a:rPr lang="it-IT" sz="4100"/>
              <a:t>e la proprietà commutativa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86BB35-D95D-49C8-9587-79CCEDAEB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r>
              <a:rPr lang="it-IT" sz="2000" dirty="0"/>
              <a:t>Classe 3^ B plesso capoluogo</a:t>
            </a:r>
          </a:p>
          <a:p>
            <a:r>
              <a:rPr lang="it-IT" sz="2000" dirty="0"/>
              <a:t>Ins. Pirozzi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618EE181-3ADC-4FB6-8BA7-07E45367C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5" r="3532" b="-1"/>
          <a:stretch/>
        </p:blipFill>
        <p:spPr>
          <a:xfrm>
            <a:off x="5302135" y="698835"/>
            <a:ext cx="6408836" cy="507027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91201F-9206-4AA7-A2EB-54F498161E2D}"/>
              </a:ext>
            </a:extLst>
          </p:cNvPr>
          <p:cNvSpPr txBox="1"/>
          <p:nvPr/>
        </p:nvSpPr>
        <p:spPr>
          <a:xfrm>
            <a:off x="7724776" y="2638425"/>
            <a:ext cx="2543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</a:rPr>
              <a:t>2x3= ?</a:t>
            </a:r>
          </a:p>
          <a:p>
            <a:r>
              <a:rPr lang="it-IT" b="1" dirty="0">
                <a:solidFill>
                  <a:srgbClr val="FFC000"/>
                </a:solidFill>
              </a:rPr>
              <a:t>            </a:t>
            </a:r>
          </a:p>
          <a:p>
            <a:r>
              <a:rPr lang="it-IT" b="1" dirty="0">
                <a:solidFill>
                  <a:srgbClr val="FFC000"/>
                </a:solidFill>
              </a:rPr>
              <a:t>                35x5= ?</a:t>
            </a:r>
          </a:p>
        </p:txBody>
      </p:sp>
    </p:spTree>
    <p:extLst>
      <p:ext uri="{BB962C8B-B14F-4D97-AF65-F5344CB8AC3E}">
        <p14:creationId xmlns:p14="http://schemas.microsoft.com/office/powerpoint/2010/main" val="264156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F75D41-4D60-40C9-926D-B44A1F09C3DF}"/>
              </a:ext>
            </a:extLst>
          </p:cNvPr>
          <p:cNvSpPr txBox="1"/>
          <p:nvPr/>
        </p:nvSpPr>
        <p:spPr>
          <a:xfrm>
            <a:off x="858741" y="302150"/>
            <a:ext cx="1036850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MOLTIPLICAZIONE</a:t>
            </a:r>
          </a:p>
          <a:p>
            <a:endParaRPr lang="it-IT" dirty="0"/>
          </a:p>
          <a:p>
            <a:r>
              <a:rPr lang="it-IT" dirty="0"/>
              <a:t>La moltiplicazione è l’operazione che ci permette di ripetere più volte una stessa quantità.</a:t>
            </a:r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I TERMINI DELLA MOLTIPLICAZIONE SONO </a:t>
            </a:r>
          </a:p>
          <a:p>
            <a:endParaRPr lang="it-IT" dirty="0"/>
          </a:p>
          <a:p>
            <a:r>
              <a:rPr lang="it-IT" dirty="0"/>
              <a:t>23x  </a:t>
            </a:r>
            <a:r>
              <a:rPr lang="it-IT" b="1" dirty="0">
                <a:solidFill>
                  <a:schemeClr val="accent1"/>
                </a:solidFill>
              </a:rPr>
              <a:t>moltiplicando</a:t>
            </a:r>
          </a:p>
          <a:p>
            <a:r>
              <a:rPr lang="it-IT" dirty="0"/>
              <a:t>                                       </a:t>
            </a:r>
            <a:r>
              <a:rPr lang="it-IT" b="1" dirty="0">
                <a:solidFill>
                  <a:schemeClr val="accent1"/>
                </a:solidFill>
              </a:rPr>
              <a:t>FATTORI</a:t>
            </a:r>
          </a:p>
          <a:p>
            <a:r>
              <a:rPr lang="it-IT" dirty="0"/>
              <a:t>    3= </a:t>
            </a:r>
            <a:r>
              <a:rPr lang="it-IT" b="1" dirty="0">
                <a:solidFill>
                  <a:srgbClr val="FFC000"/>
                </a:solidFill>
              </a:rPr>
              <a:t>moltiplicatore</a:t>
            </a:r>
          </a:p>
          <a:p>
            <a:r>
              <a:rPr lang="it-IT" dirty="0"/>
              <a:t>  </a:t>
            </a:r>
          </a:p>
          <a:p>
            <a:r>
              <a:rPr lang="it-IT" dirty="0"/>
              <a:t> 6 9  </a:t>
            </a:r>
            <a:r>
              <a:rPr lang="it-IT" b="1" dirty="0">
                <a:solidFill>
                  <a:schemeClr val="accent3"/>
                </a:solidFill>
              </a:rPr>
              <a:t>PRODOTTO</a:t>
            </a:r>
          </a:p>
          <a:p>
            <a:endParaRPr lang="it-IT" dirty="0"/>
          </a:p>
          <a:p>
            <a:r>
              <a:rPr lang="it-IT" b="1" dirty="0">
                <a:solidFill>
                  <a:srgbClr val="C00000"/>
                </a:solidFill>
              </a:rPr>
              <a:t>RICORDA:</a:t>
            </a:r>
          </a:p>
          <a:p>
            <a:r>
              <a:rPr lang="it-IT" dirty="0"/>
              <a:t>Se si moltiplica un numero per 0, il risultato è sempre 0</a:t>
            </a:r>
          </a:p>
          <a:p>
            <a:r>
              <a:rPr lang="it-IT" dirty="0"/>
              <a:t>ES. 23x0=0                            0x12=0</a:t>
            </a:r>
          </a:p>
          <a:p>
            <a:endParaRPr lang="it-IT" dirty="0"/>
          </a:p>
          <a:p>
            <a:r>
              <a:rPr lang="it-IT" dirty="0"/>
              <a:t>Se si moltiplica un numero per 1 , il risultato è  uguale al numero stesso</a:t>
            </a:r>
          </a:p>
          <a:p>
            <a:r>
              <a:rPr lang="it-IT" dirty="0"/>
              <a:t>ES. 25x1=25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0AD90316-C691-4105-8565-ACB66225AEDB}"/>
              </a:ext>
            </a:extLst>
          </p:cNvPr>
          <p:cNvCxnSpPr/>
          <p:nvPr/>
        </p:nvCxnSpPr>
        <p:spPr>
          <a:xfrm>
            <a:off x="3093057" y="2154804"/>
            <a:ext cx="174928" cy="198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013F701-9872-4571-8A92-D048507E6D82}"/>
              </a:ext>
            </a:extLst>
          </p:cNvPr>
          <p:cNvCxnSpPr/>
          <p:nvPr/>
        </p:nvCxnSpPr>
        <p:spPr>
          <a:xfrm flipV="1">
            <a:off x="3156667" y="2449002"/>
            <a:ext cx="111318" cy="222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C97B7C-4B04-4C51-B7FB-872625D1B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4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32"/>
    </mc:Choice>
    <mc:Fallback>
      <p:transition spd="slow" advTm="54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8263A24-0C1F-4677-B43C-4AE14E276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878F84-FC2C-474E-A73D-05B39FD66AC9}"/>
              </a:ext>
            </a:extLst>
          </p:cNvPr>
          <p:cNvSpPr txBox="1"/>
          <p:nvPr/>
        </p:nvSpPr>
        <p:spPr>
          <a:xfrm>
            <a:off x="868680" y="405575"/>
            <a:ext cx="1020572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                             </a:t>
            </a:r>
            <a:r>
              <a:rPr lang="en-US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Guarda</a:t>
            </a: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video qui sotto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6984" y="1071836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moltiplicazioni_classe3">
            <a:hlinkClick r:id="" action="ppaction://media"/>
            <a:extLst>
              <a:ext uri="{FF2B5EF4-FFF2-40B4-BE49-F238E27FC236}">
                <a16:creationId xmlns:a16="http://schemas.microsoft.com/office/drawing/2014/main" id="{D8ABC1A0-16A9-4578-9567-0A6BC380077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" y="2512825"/>
            <a:ext cx="5431536" cy="30552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BCBD350E-3147-464A-8F44-B27E152D2F27}"/>
              </a:ext>
            </a:extLst>
          </p:cNvPr>
          <p:cNvSpPr/>
          <p:nvPr/>
        </p:nvSpPr>
        <p:spPr>
          <a:xfrm rot="5400000">
            <a:off x="7204100" y="1920057"/>
            <a:ext cx="710469" cy="671806"/>
          </a:xfrm>
          <a:prstGeom prst="rightArrow">
            <a:avLst>
              <a:gd name="adj1" fmla="val 50000"/>
              <a:gd name="adj2" fmla="val 52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367EAA2E-E6FE-4258-AB91-51CF8CD1673C}"/>
              </a:ext>
            </a:extLst>
          </p:cNvPr>
          <p:cNvSpPr/>
          <p:nvPr/>
        </p:nvSpPr>
        <p:spPr>
          <a:xfrm>
            <a:off x="8732643" y="1900725"/>
            <a:ext cx="671806" cy="7104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molt_colonna">
            <a:hlinkClick r:id="" action="ppaction://media"/>
            <a:extLst>
              <a:ext uri="{FF2B5EF4-FFF2-40B4-BE49-F238E27FC236}">
                <a16:creationId xmlns:a16="http://schemas.microsoft.com/office/drawing/2014/main" id="{6E354315-8EF8-44A9-B960-118EAFEC390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1455" y="2728084"/>
            <a:ext cx="4655427" cy="372434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6F145C-002E-44BA-8372-010D00C96C7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44102" y="60344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8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0"/>
    </mc:Choice>
    <mc:Fallback>
      <p:transition spd="slow" advTm="1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681" objId="2"/>
        <p14:playEvt time="14194" objId="13"/>
        <p14:stopEvt time="15615" objId="2"/>
        <p14:stopEvt time="15615" objId="1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A43F13-293D-42DE-9947-CDE1C923E21D}"/>
              </a:ext>
            </a:extLst>
          </p:cNvPr>
          <p:cNvSpPr txBox="1"/>
          <p:nvPr/>
        </p:nvSpPr>
        <p:spPr>
          <a:xfrm>
            <a:off x="270344" y="246490"/>
            <a:ext cx="794753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CC00"/>
                </a:solidFill>
              </a:rPr>
              <a:t>Moltiplicazione in colonna con una cifra al moltiplicatore, </a:t>
            </a:r>
          </a:p>
          <a:p>
            <a:r>
              <a:rPr lang="it-IT" b="1" dirty="0">
                <a:solidFill>
                  <a:srgbClr val="FFCC00"/>
                </a:solidFill>
              </a:rPr>
              <a:t>senza il cambio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chemeClr val="accent4"/>
                </a:solidFill>
              </a:rPr>
              <a:t>da</a:t>
            </a:r>
            <a:r>
              <a:rPr lang="it-IT" dirty="0"/>
              <a:t>      </a:t>
            </a:r>
            <a:r>
              <a:rPr lang="it-IT" dirty="0">
                <a:solidFill>
                  <a:srgbClr val="00B0F0"/>
                </a:solidFill>
              </a:rPr>
              <a:t>u</a:t>
            </a:r>
          </a:p>
          <a:p>
            <a:r>
              <a:rPr lang="it-IT" dirty="0"/>
              <a:t>  2      4  </a:t>
            </a:r>
            <a:r>
              <a:rPr lang="it-IT" dirty="0">
                <a:solidFill>
                  <a:srgbClr val="FF0000"/>
                </a:solidFill>
              </a:rPr>
              <a:t>X                </a:t>
            </a:r>
            <a:r>
              <a:rPr lang="it-IT" b="1" dirty="0">
                <a:solidFill>
                  <a:srgbClr val="FFC000"/>
                </a:solidFill>
              </a:rPr>
              <a:t>MOLTIPLICANDO </a:t>
            </a:r>
            <a:r>
              <a:rPr lang="it-IT" dirty="0">
                <a:solidFill>
                  <a:srgbClr val="FF0000"/>
                </a:solidFill>
              </a:rPr>
              <a:t>  </a:t>
            </a:r>
          </a:p>
          <a:p>
            <a:r>
              <a:rPr lang="it-IT" dirty="0"/>
              <a:t>          </a:t>
            </a:r>
          </a:p>
          <a:p>
            <a:r>
              <a:rPr lang="it-IT" dirty="0"/>
              <a:t>                                                                            </a:t>
            </a:r>
            <a:r>
              <a:rPr lang="it-IT" b="1" dirty="0">
                <a:solidFill>
                  <a:srgbClr val="FFC000"/>
                </a:solidFill>
              </a:rPr>
              <a:t>FATTORI</a:t>
            </a:r>
          </a:p>
          <a:p>
            <a:r>
              <a:rPr lang="it-IT" dirty="0"/>
              <a:t>           2  =                </a:t>
            </a:r>
            <a:r>
              <a:rPr lang="it-IT" b="1" dirty="0">
                <a:solidFill>
                  <a:schemeClr val="accent1"/>
                </a:solidFill>
              </a:rPr>
              <a:t>MOLTIPLICATORE</a:t>
            </a:r>
          </a:p>
          <a:p>
            <a:r>
              <a:rPr lang="it-IT" dirty="0">
                <a:solidFill>
                  <a:srgbClr val="FF0000"/>
                </a:solidFill>
              </a:rPr>
              <a:t>            </a:t>
            </a:r>
          </a:p>
          <a:p>
            <a:r>
              <a:rPr lang="it-IT" dirty="0"/>
              <a:t>   4      8                     </a:t>
            </a:r>
            <a:r>
              <a:rPr lang="it-IT" b="1" dirty="0">
                <a:solidFill>
                  <a:schemeClr val="accent3"/>
                </a:solidFill>
              </a:rPr>
              <a:t>PRODOTTO</a:t>
            </a:r>
          </a:p>
          <a:p>
            <a:r>
              <a:rPr lang="it-IT" dirty="0">
                <a:solidFill>
                  <a:srgbClr val="FF0000"/>
                </a:solidFill>
              </a:rPr>
              <a:t>    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95AB93-4416-4546-B82A-593ADA13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6621" y="1155653"/>
            <a:ext cx="4123573" cy="1515985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68F03F3-56BC-4463-B6D0-A0C1A33F6AE5}"/>
              </a:ext>
            </a:extLst>
          </p:cNvPr>
          <p:cNvCxnSpPr/>
          <p:nvPr/>
        </p:nvCxnSpPr>
        <p:spPr>
          <a:xfrm>
            <a:off x="811033" y="2854518"/>
            <a:ext cx="0" cy="1971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51E3AC8-8C37-4B0C-820A-7407BC7B6977}"/>
              </a:ext>
            </a:extLst>
          </p:cNvPr>
          <p:cNvCxnSpPr/>
          <p:nvPr/>
        </p:nvCxnSpPr>
        <p:spPr>
          <a:xfrm>
            <a:off x="416621" y="3578087"/>
            <a:ext cx="10702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355044B-906A-4ED9-B19A-616EAC6022F5}"/>
              </a:ext>
            </a:extLst>
          </p:cNvPr>
          <p:cNvCxnSpPr/>
          <p:nvPr/>
        </p:nvCxnSpPr>
        <p:spPr>
          <a:xfrm>
            <a:off x="416621" y="4206240"/>
            <a:ext cx="11656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4EC51F7-3770-4801-A36A-B3F83AD5D6AD}"/>
              </a:ext>
            </a:extLst>
          </p:cNvPr>
          <p:cNvCxnSpPr/>
          <p:nvPr/>
        </p:nvCxnSpPr>
        <p:spPr>
          <a:xfrm>
            <a:off x="1582310" y="3220278"/>
            <a:ext cx="6758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DA7F94C-C7DB-4D3E-949A-E627F1C5FB65}"/>
              </a:ext>
            </a:extLst>
          </p:cNvPr>
          <p:cNvCxnSpPr/>
          <p:nvPr/>
        </p:nvCxnSpPr>
        <p:spPr>
          <a:xfrm>
            <a:off x="1669774" y="3999506"/>
            <a:ext cx="6758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42136C45-054A-4022-9000-DEAC5C96F41A}"/>
              </a:ext>
            </a:extLst>
          </p:cNvPr>
          <p:cNvCxnSpPr/>
          <p:nvPr/>
        </p:nvCxnSpPr>
        <p:spPr>
          <a:xfrm>
            <a:off x="4405023" y="3220278"/>
            <a:ext cx="500932" cy="357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64F40A9-D6CB-4000-B984-FEFC22F3D51F}"/>
              </a:ext>
            </a:extLst>
          </p:cNvPr>
          <p:cNvCxnSpPr/>
          <p:nvPr/>
        </p:nvCxnSpPr>
        <p:spPr>
          <a:xfrm flipV="1">
            <a:off x="4540194" y="3768918"/>
            <a:ext cx="365760" cy="23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42BB58-2AED-4F0D-A9BA-2085FD7B9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0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35"/>
    </mc:Choice>
    <mc:Fallback>
      <p:transition spd="slow" advTm="11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9120B09-F6CA-437E-B1DE-587311BBB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39F1D6-1754-410F-8383-51D34659E3D0}"/>
              </a:ext>
            </a:extLst>
          </p:cNvPr>
          <p:cNvSpPr txBox="1"/>
          <p:nvPr/>
        </p:nvSpPr>
        <p:spPr>
          <a:xfrm>
            <a:off x="2102265" y="4519489"/>
            <a:ext cx="8067230" cy="110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 err="1">
                <a:latin typeface="+mj-lt"/>
                <a:ea typeface="+mj-ea"/>
                <a:cs typeface="+mj-cs"/>
              </a:rPr>
              <a:t>Moltiplicazione</a:t>
            </a:r>
            <a:r>
              <a:rPr lang="en-US" sz="2500" dirty="0">
                <a:latin typeface="+mj-lt"/>
                <a:ea typeface="+mj-ea"/>
                <a:cs typeface="+mj-cs"/>
              </a:rPr>
              <a:t> in </a:t>
            </a:r>
            <a:r>
              <a:rPr lang="en-US" sz="2500" dirty="0" err="1">
                <a:latin typeface="+mj-lt"/>
                <a:ea typeface="+mj-ea"/>
                <a:cs typeface="+mj-cs"/>
              </a:rPr>
              <a:t>colonna</a:t>
            </a:r>
            <a:r>
              <a:rPr lang="en-US" sz="2500" dirty="0">
                <a:latin typeface="+mj-lt"/>
                <a:ea typeface="+mj-ea"/>
                <a:cs typeface="+mj-cs"/>
              </a:rPr>
              <a:t> senza </a:t>
            </a:r>
            <a:r>
              <a:rPr lang="en-US" sz="2500" dirty="0" err="1">
                <a:latin typeface="+mj-lt"/>
                <a:ea typeface="+mj-ea"/>
                <a:cs typeface="+mj-cs"/>
              </a:rPr>
              <a:t>cambio</a:t>
            </a:r>
            <a:r>
              <a:rPr lang="en-US" sz="2500" dirty="0">
                <a:latin typeface="+mj-lt"/>
                <a:ea typeface="+mj-ea"/>
                <a:cs typeface="+mj-cs"/>
              </a:rPr>
              <a:t> con due </a:t>
            </a:r>
            <a:r>
              <a:rPr lang="en-US" sz="2500" dirty="0" err="1">
                <a:latin typeface="+mj-lt"/>
                <a:ea typeface="+mj-ea"/>
                <a:cs typeface="+mj-cs"/>
              </a:rPr>
              <a:t>cifre</a:t>
            </a:r>
            <a:r>
              <a:rPr lang="en-US" sz="2500" dirty="0">
                <a:latin typeface="+mj-lt"/>
                <a:ea typeface="+mj-ea"/>
                <a:cs typeface="+mj-cs"/>
              </a:rPr>
              <a:t> al </a:t>
            </a:r>
            <a:r>
              <a:rPr lang="en-US" sz="2500" dirty="0" err="1">
                <a:latin typeface="+mj-lt"/>
                <a:ea typeface="+mj-ea"/>
                <a:cs typeface="+mj-cs"/>
              </a:rPr>
              <a:t>moltiplicatore</a:t>
            </a:r>
            <a:endParaRPr lang="en-US" sz="2500" dirty="0"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500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Immagine 4" descr="Immagine che contiene testo, ricevuta, screenshot&#10;&#10;Descrizione generata automaticamente">
            <a:extLst>
              <a:ext uri="{FF2B5EF4-FFF2-40B4-BE49-F238E27FC236}">
                <a16:creationId xmlns:a16="http://schemas.microsoft.com/office/drawing/2014/main" id="{C4B662AF-6194-4D7B-8902-9FD3D01C7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67" y="231123"/>
            <a:ext cx="2492284" cy="4288366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3A615EA-612F-4A1F-9A20-CA3CE25E8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77" y="194865"/>
            <a:ext cx="2857617" cy="428340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92578D6-6CA1-4DAB-A70B-7B551096B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4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984"/>
    </mc:Choice>
    <mc:Fallback>
      <p:transition spd="slow" advTm="19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A15F16-8C66-477E-86A6-27729DC7BBBA}"/>
              </a:ext>
            </a:extLst>
          </p:cNvPr>
          <p:cNvSpPr txBox="1"/>
          <p:nvPr/>
        </p:nvSpPr>
        <p:spPr>
          <a:xfrm>
            <a:off x="1025496" y="666572"/>
            <a:ext cx="99387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>
                <a:solidFill>
                  <a:srgbClr val="FFC000"/>
                </a:solidFill>
              </a:rPr>
              <a:t>La proprietà commutativa della moltiplicazione</a:t>
            </a:r>
          </a:p>
          <a:p>
            <a:endParaRPr lang="it-IT" b="1">
              <a:solidFill>
                <a:srgbClr val="FFC000"/>
              </a:solidFill>
            </a:endParaRPr>
          </a:p>
          <a:p>
            <a:r>
              <a:rPr lang="it-IT" b="1">
                <a:solidFill>
                  <a:srgbClr val="FF0000"/>
                </a:solidFill>
              </a:rPr>
              <a:t>OSSERVA LE DUE MOLTIPLICAZIONI</a:t>
            </a:r>
            <a:r>
              <a:rPr lang="it-IT"/>
              <a:t>: i fattori sono gli stessi, ma sono scritti in modo diverso</a:t>
            </a:r>
          </a:p>
          <a:p>
            <a:r>
              <a:rPr lang="it-IT" b="1">
                <a:solidFill>
                  <a:srgbClr val="FF0000"/>
                </a:solidFill>
              </a:rPr>
              <a:t>5 </a:t>
            </a:r>
            <a:r>
              <a:rPr lang="it-IT"/>
              <a:t>X </a:t>
            </a:r>
            <a:r>
              <a:rPr lang="it-IT" b="1">
                <a:solidFill>
                  <a:srgbClr val="00B0F0"/>
                </a:solidFill>
              </a:rPr>
              <a:t>2</a:t>
            </a:r>
            <a:r>
              <a:rPr lang="it-IT"/>
              <a:t>= 10</a:t>
            </a:r>
          </a:p>
          <a:p>
            <a:r>
              <a:rPr lang="it-IT" b="1">
                <a:solidFill>
                  <a:srgbClr val="00B0F0"/>
                </a:solidFill>
              </a:rPr>
              <a:t>2 </a:t>
            </a:r>
            <a:r>
              <a:rPr lang="it-IT"/>
              <a:t>X </a:t>
            </a:r>
            <a:r>
              <a:rPr lang="it-IT" b="1">
                <a:solidFill>
                  <a:srgbClr val="FF0000"/>
                </a:solidFill>
              </a:rPr>
              <a:t>5</a:t>
            </a:r>
            <a:r>
              <a:rPr lang="it-IT"/>
              <a:t>= 10</a:t>
            </a:r>
          </a:p>
          <a:p>
            <a:r>
              <a:rPr lang="it-IT"/>
              <a:t>Cosa puoi vedere ?</a:t>
            </a:r>
          </a:p>
          <a:p>
            <a:r>
              <a:rPr lang="it-IT"/>
              <a:t>Che le due moltiplicazioni hanno lo stesso risultato</a:t>
            </a:r>
          </a:p>
          <a:p>
            <a:endParaRPr lang="it-IT"/>
          </a:p>
          <a:p>
            <a:r>
              <a:rPr lang="it-IT" b="1">
                <a:solidFill>
                  <a:srgbClr val="FF0000"/>
                </a:solidFill>
              </a:rPr>
              <a:t>RICORDA</a:t>
            </a:r>
            <a:r>
              <a:rPr lang="it-IT"/>
              <a:t>: in una moltiplicazione cambiando l’ ordine dei fattori il risultato non cambia. Questa è la prima delle tre proprietà della moltiplicazione e si chiama </a:t>
            </a:r>
          </a:p>
          <a:p>
            <a:r>
              <a:rPr lang="it-IT"/>
              <a:t> «</a:t>
            </a:r>
            <a:r>
              <a:rPr lang="it-IT" b="1" u="sng">
                <a:solidFill>
                  <a:srgbClr val="FF0000"/>
                </a:solidFill>
              </a:rPr>
              <a:t>Proprietà Commutativa</a:t>
            </a:r>
            <a:r>
              <a:rPr lang="it-IT" b="1" u="sng"/>
              <a:t>»</a:t>
            </a:r>
            <a:r>
              <a:rPr lang="it-IT" b="1" u="sng">
                <a:solidFill>
                  <a:srgbClr val="FF0000"/>
                </a:solidFill>
              </a:rPr>
              <a:t> .</a:t>
            </a:r>
          </a:p>
          <a:p>
            <a:endParaRPr lang="it-IT" b="1" u="sng">
              <a:solidFill>
                <a:srgbClr val="FF0000"/>
              </a:solidFill>
            </a:endParaRPr>
          </a:p>
          <a:p>
            <a:r>
              <a:rPr lang="it-IT">
                <a:solidFill>
                  <a:srgbClr val="FF0000"/>
                </a:solidFill>
              </a:rPr>
              <a:t>La proprietà commutativa </a:t>
            </a:r>
            <a:r>
              <a:rPr lang="it-IT"/>
              <a:t>si usa per fare anche  </a:t>
            </a:r>
            <a:r>
              <a:rPr lang="it-IT">
                <a:solidFill>
                  <a:srgbClr val="FF0000"/>
                </a:solidFill>
              </a:rPr>
              <a:t>la prova della moltiplicazione.</a:t>
            </a:r>
          </a:p>
          <a:p>
            <a:endParaRPr lang="it-IT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22E80A-B67B-4648-9B97-F8224C022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87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72"/>
    </mc:Choice>
    <mc:Fallback>
      <p:transition spd="slow" advTm="116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5"/>
</p:tagLst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236</Words>
  <Application>Microsoft Office PowerPoint</Application>
  <PresentationFormat>Widescreen</PresentationFormat>
  <Paragraphs>58</Paragraphs>
  <Slides>6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Calibri</vt:lpstr>
      <vt:lpstr>Neue Haas Grotesk Text Pro</vt:lpstr>
      <vt:lpstr>AccentBoxVTI</vt:lpstr>
      <vt:lpstr>La moltiplicazione e la proprietà commutativa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moltiplicazione e la proprietà commutativa</dc:title>
  <dc:creator>antonietta pirozzi</dc:creator>
  <cp:lastModifiedBy>antonietta pirozzi</cp:lastModifiedBy>
  <cp:revision>10</cp:revision>
  <dcterms:created xsi:type="dcterms:W3CDTF">2021-01-09T16:21:59Z</dcterms:created>
  <dcterms:modified xsi:type="dcterms:W3CDTF">2021-01-13T13:36:54Z</dcterms:modified>
</cp:coreProperties>
</file>