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0"/>
  </p:notesMasterIdLst>
  <p:sldIdLst>
    <p:sldId id="261" r:id="rId2"/>
    <p:sldId id="257" r:id="rId3"/>
    <p:sldId id="259" r:id="rId4"/>
    <p:sldId id="260" r:id="rId5"/>
    <p:sldId id="258" r:id="rId6"/>
    <p:sldId id="262" r:id="rId7"/>
    <p:sldId id="263" r:id="rId8"/>
    <p:sldId id="25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EB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94FD-EB86-4C8D-99CC-9DE992BECEC6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D73A9-D3FE-4AED-9428-DE848CC70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9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Esprime </a:t>
            </a:r>
            <a:r>
              <a:rPr lang="it-IT" dirty="0" err="1" smtClean="0"/>
              <a:t>pensieri,emozioni,stati</a:t>
            </a:r>
            <a:r>
              <a:rPr lang="it-IT" baseline="0" dirty="0" smtClean="0"/>
              <a:t> d’animo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7A1-D147-48FF-BEB2-A6C487203F0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01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5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8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76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76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05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94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8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5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3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4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9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8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2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1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2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88000">
              <a:schemeClr val="accent2">
                <a:lumMod val="40000"/>
                <a:lumOff val="60000"/>
              </a:schemeClr>
            </a:gs>
            <a:gs pos="94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2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gi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22873"/>
            <a:ext cx="11849100" cy="6535127"/>
          </a:xfrm>
          <a:prstGeom prst="rect">
            <a:avLst/>
          </a:prstGeom>
        </p:spPr>
      </p:pic>
      <p:sp>
        <p:nvSpPr>
          <p:cNvPr id="11" name="Stella a 7 punte 10"/>
          <p:cNvSpPr/>
          <p:nvPr/>
        </p:nvSpPr>
        <p:spPr>
          <a:xfrm rot="11336618" flipH="1" flipV="1">
            <a:off x="8981078" y="4211490"/>
            <a:ext cx="2977581" cy="1918072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PENSIERI D’INVERNO</a:t>
            </a:r>
            <a:endParaRPr lang="it-IT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1114" y="669471"/>
            <a:ext cx="310242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ATTI</a:t>
            </a:r>
            <a:r>
              <a:rPr lang="it-IT" b="1" i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VIT</a:t>
            </a:r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A’ AINCRONA </a:t>
            </a:r>
          </a:p>
          <a:p>
            <a:pPr algn="ctr"/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5</a:t>
            </a:r>
            <a:r>
              <a:rPr lang="it-IT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</a:t>
            </a:r>
          </a:p>
          <a:p>
            <a:pPr algn="ctr"/>
            <a:r>
              <a:rPr lang="it-IT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Ins</a:t>
            </a:r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. Zanfardino Rosanna </a:t>
            </a:r>
          </a:p>
          <a:p>
            <a:pPr algn="ctr"/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Italiano </a:t>
            </a:r>
            <a:r>
              <a:rPr lang="it-IT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– Storia  - Ed. Civica -Arte</a:t>
            </a:r>
            <a:endParaRPr lang="it-IT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28091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67" y="2032907"/>
            <a:ext cx="4186894" cy="2702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e 5"/>
          <p:cNvSpPr/>
          <p:nvPr/>
        </p:nvSpPr>
        <p:spPr>
          <a:xfrm>
            <a:off x="614206" y="1970770"/>
            <a:ext cx="4340773" cy="2343646"/>
          </a:xfrm>
          <a:prstGeom prst="ellipse">
            <a:avLst/>
          </a:prstGeom>
          <a:gradFill flip="none" rotWithShape="1">
            <a:gsLst>
              <a:gs pos="0">
                <a:srgbClr val="9EBFF0">
                  <a:tint val="66000"/>
                  <a:satMod val="160000"/>
                </a:srgbClr>
              </a:gs>
              <a:gs pos="50000">
                <a:srgbClr val="9EBFF0">
                  <a:tint val="44500"/>
                  <a:satMod val="160000"/>
                </a:srgbClr>
              </a:gs>
              <a:gs pos="100000">
                <a:srgbClr val="9EBFF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Linguaggio: ricco di parole che, accostate in modo originale creano immagini poetiche ricche di emozioni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7136524" y="3142593"/>
            <a:ext cx="45719" cy="94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bidirezionale orizzontale 7"/>
          <p:cNvSpPr/>
          <p:nvPr/>
        </p:nvSpPr>
        <p:spPr>
          <a:xfrm>
            <a:off x="5067395" y="2220687"/>
            <a:ext cx="2468241" cy="1257300"/>
          </a:xfrm>
          <a:prstGeom prst="leftRightArrow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70C0"/>
                </a:solidFill>
                <a:latin typeface="Algerian" panose="04020705040A02060702" pitchFamily="82" charset="0"/>
              </a:rPr>
              <a:t>È… </a:t>
            </a:r>
            <a:r>
              <a:rPr lang="it-IT" dirty="0">
                <a:solidFill>
                  <a:srgbClr val="0070C0"/>
                </a:solidFill>
                <a:latin typeface="Algerian" panose="04020705040A02060702" pitchFamily="82" charset="0"/>
              </a:rPr>
              <a:t>POESIA</a:t>
            </a:r>
          </a:p>
          <a:p>
            <a:pPr algn="ctr"/>
            <a:endParaRPr lang="it-IT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93574" y="326571"/>
            <a:ext cx="30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Riflettere sul testo poetico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08" y="4159092"/>
            <a:ext cx="2837922" cy="243719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8545" y="123662"/>
            <a:ext cx="1217453" cy="1623271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11445" y="12146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9905" y="109145"/>
            <a:ext cx="4897820" cy="679132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TESTO POETICO</a:t>
            </a:r>
            <a:endParaRPr lang="it-IT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5" y="1425761"/>
            <a:ext cx="5691276" cy="5100769"/>
          </a:xfrm>
        </p:spPr>
      </p:pic>
      <p:sp>
        <p:nvSpPr>
          <p:cNvPr id="6" name="Elaborazione 5"/>
          <p:cNvSpPr/>
          <p:nvPr/>
        </p:nvSpPr>
        <p:spPr>
          <a:xfrm>
            <a:off x="7819697" y="595446"/>
            <a:ext cx="4035971" cy="1481958"/>
          </a:xfrm>
          <a:prstGeom prst="flowChartProcess">
            <a:avLst/>
          </a:prstGeom>
          <a:ln w="28575">
            <a:solidFill>
              <a:srgbClr val="0070C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La poesia è un testo speciale che esprime emozioni, stati d’animo e sentimenti 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7" name="Elaborazione 6"/>
          <p:cNvSpPr/>
          <p:nvPr/>
        </p:nvSpPr>
        <p:spPr>
          <a:xfrm>
            <a:off x="7898526" y="2617077"/>
            <a:ext cx="4035970" cy="1441525"/>
          </a:xfrm>
          <a:prstGeom prst="flowChartProcess">
            <a:avLst/>
          </a:prstGeom>
          <a:ln w="28575">
            <a:solidFill>
              <a:srgbClr val="0070C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</a:rPr>
              <a:t>E’ composta da VERSI E STROFE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Elaborazione 7"/>
          <p:cNvSpPr/>
          <p:nvPr/>
        </p:nvSpPr>
        <p:spPr>
          <a:xfrm>
            <a:off x="7819697" y="4692867"/>
            <a:ext cx="4193628" cy="1476705"/>
          </a:xfrm>
          <a:prstGeom prst="flowChartProcess">
            <a:avLst/>
          </a:prstGeom>
          <a:ln w="28575">
            <a:solidFill>
              <a:srgbClr val="0070C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Può essere scritta in rima baciata (AB,AB)</a:t>
            </a:r>
          </a:p>
          <a:p>
            <a:pPr algn="ctr"/>
            <a:r>
              <a:rPr lang="it-IT" dirty="0">
                <a:solidFill>
                  <a:srgbClr val="0070C0"/>
                </a:solidFill>
              </a:rPr>
              <a:t>r</a:t>
            </a:r>
            <a:r>
              <a:rPr lang="it-IT" dirty="0" smtClean="0">
                <a:solidFill>
                  <a:srgbClr val="0070C0"/>
                </a:solidFill>
              </a:rPr>
              <a:t>ima alternata (AB.BA..)</a:t>
            </a:r>
          </a:p>
          <a:p>
            <a:pPr algn="ctr"/>
            <a:r>
              <a:rPr lang="it-IT" dirty="0">
                <a:solidFill>
                  <a:srgbClr val="0070C0"/>
                </a:solidFill>
              </a:rPr>
              <a:t>o</a:t>
            </a:r>
            <a:r>
              <a:rPr lang="it-IT" dirty="0" smtClean="0">
                <a:solidFill>
                  <a:srgbClr val="0070C0"/>
                </a:solidFill>
              </a:rPr>
              <a:t> in versi sciolti</a:t>
            </a:r>
          </a:p>
          <a:p>
            <a:pPr algn="ctr"/>
            <a:endParaRPr lang="it-IT" dirty="0"/>
          </a:p>
        </p:txBody>
      </p:sp>
      <p:sp>
        <p:nvSpPr>
          <p:cNvPr id="11" name="Freccia bidirezionale orizzontale 10"/>
          <p:cNvSpPr/>
          <p:nvPr/>
        </p:nvSpPr>
        <p:spPr>
          <a:xfrm>
            <a:off x="5120640" y="2948940"/>
            <a:ext cx="3040380" cy="1248580"/>
          </a:xfrm>
          <a:prstGeom prst="leftRightArrow">
            <a:avLst/>
          </a:prstGeom>
          <a:solidFill>
            <a:srgbClr val="57D2E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70C0"/>
                </a:solidFill>
                <a:latin typeface="Algerian" panose="04020705040A02060702" pitchFamily="82" charset="0"/>
              </a:rPr>
              <a:t>LA POESIA</a:t>
            </a:r>
          </a:p>
          <a:p>
            <a:pPr algn="ctr"/>
            <a:r>
              <a:rPr lang="it-IT" dirty="0" smtClean="0">
                <a:solidFill>
                  <a:srgbClr val="0070C0"/>
                </a:solidFill>
                <a:latin typeface="Algerian" panose="04020705040A02060702" pitchFamily="82" charset="0"/>
              </a:rPr>
              <a:t>È……</a:t>
            </a:r>
            <a:endParaRPr lang="it-IT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63" y="595446"/>
            <a:ext cx="1334230" cy="14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3326" y="68161"/>
            <a:ext cx="7006045" cy="1237907"/>
          </a:xfrm>
        </p:spPr>
        <p:txBody>
          <a:bodyPr>
            <a:noAutofit/>
          </a:bodyPr>
          <a:lstStyle/>
          <a:p>
            <a:pPr algn="ctr"/>
            <a:r>
              <a:rPr lang="it-IT" sz="16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LA POESIA E ’: </a:t>
            </a:r>
            <a:br>
              <a:rPr lang="it-IT" sz="1600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it-IT" sz="16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un testo per esprimere pensieri, stati d’animo emozioni</a:t>
            </a:r>
            <a:br>
              <a:rPr lang="it-IT" sz="1600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it-IT" sz="16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CON UN LINGUAGGIO RICCO DI </a:t>
            </a:r>
            <a:r>
              <a:rPr lang="it-IT" sz="1600" dirty="0" err="1" smtClean="0">
                <a:solidFill>
                  <a:srgbClr val="7030A0"/>
                </a:solidFill>
                <a:latin typeface="Algerian" panose="04020705040A02060702" pitchFamily="82" charset="0"/>
              </a:rPr>
              <a:t>DI</a:t>
            </a:r>
            <a:r>
              <a:rPr lang="it-IT" sz="16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PAROLE ACCOSTATE IN MODO ORIGINALE E DI FIGURE RETORICHE  </a:t>
            </a:r>
            <a:endParaRPr lang="it-IT" sz="16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1752" y="1306068"/>
            <a:ext cx="3118104" cy="173736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  <a:alpha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</a:t>
            </a:r>
            <a:r>
              <a:rPr lang="it-IT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similitudine</a:t>
            </a:r>
            <a:r>
              <a:rPr lang="it-IT" dirty="0" smtClean="0"/>
              <a:t> è</a:t>
            </a:r>
          </a:p>
          <a:p>
            <a:pPr algn="ctr"/>
            <a:r>
              <a:rPr lang="it-IT" dirty="0"/>
              <a:t>u</a:t>
            </a:r>
            <a:r>
              <a:rPr lang="it-IT" dirty="0" smtClean="0"/>
              <a:t>n paragone , un confronto ed è introdotta da parole: come, mi sembra, assomiglia a… </a:t>
            </a:r>
          </a:p>
          <a:p>
            <a:pPr algn="ct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1752" y="3501080"/>
            <a:ext cx="3022957" cy="1359243"/>
          </a:xfrm>
          <a:prstGeom prst="rect">
            <a:avLst/>
          </a:prstGeom>
          <a:ln w="38100">
            <a:solidFill>
              <a:schemeClr val="tx2">
                <a:lumMod val="75000"/>
                <a:alpha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</a:t>
            </a:r>
            <a:r>
              <a:rPr lang="it-IT" i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metafora</a:t>
            </a:r>
            <a:r>
              <a:rPr lang="it-IT" dirty="0" smtClean="0"/>
              <a:t> è definita </a:t>
            </a:r>
          </a:p>
          <a:p>
            <a:pPr algn="ctr"/>
            <a:r>
              <a:rPr lang="it-IT" dirty="0" smtClean="0"/>
              <a:t>‘’ una similitudine abbreviata’’ e mancano le parole : come, sembra, assomiglia a ….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01752" y="5239100"/>
            <a:ext cx="3118104" cy="1453896"/>
          </a:xfrm>
          <a:prstGeom prst="rect">
            <a:avLst/>
          </a:prstGeom>
          <a:ln w="38100">
            <a:solidFill>
              <a:schemeClr val="tx2">
                <a:lumMod val="75000"/>
                <a:alpha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</a:t>
            </a:r>
            <a:r>
              <a:rPr lang="it-IT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personificazione</a:t>
            </a:r>
            <a:r>
              <a:rPr lang="it-IT" dirty="0" smtClean="0"/>
              <a:t> è</a:t>
            </a:r>
          </a:p>
          <a:p>
            <a:pPr algn="ctr"/>
            <a:r>
              <a:rPr lang="it-IT" dirty="0" smtClean="0"/>
              <a:t>L’attribuire pensieri e sentimenti umani a elementi naturali</a:t>
            </a:r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7489371" y="514351"/>
            <a:ext cx="4177393" cy="6178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Musicalità </a:t>
            </a:r>
            <a:r>
              <a:rPr lang="it-IT" dirty="0" smtClean="0">
                <a:solidFill>
                  <a:srgbClr val="002060"/>
                </a:solidFill>
              </a:rPr>
              <a:t>….</a:t>
            </a:r>
            <a:r>
              <a:rPr lang="it-IT" dirty="0" smtClean="0"/>
              <a:t>’</a:t>
            </a:r>
          </a:p>
          <a:p>
            <a:pPr algn="ctr"/>
            <a:endParaRPr lang="it-IT" dirty="0"/>
          </a:p>
          <a:p>
            <a:pPr algn="ctr"/>
            <a:r>
              <a:rPr lang="it-IT" u="sng" dirty="0" smtClean="0">
                <a:solidFill>
                  <a:srgbClr val="FF0000"/>
                </a:solidFill>
              </a:rPr>
              <a:t>Rime</a:t>
            </a:r>
            <a:r>
              <a:rPr lang="it-IT" dirty="0" smtClean="0">
                <a:solidFill>
                  <a:srgbClr val="002060"/>
                </a:solidFill>
              </a:rPr>
              <a:t> : è la somiglianza del suono conclusivo di due parole e la rima conferisce il</a:t>
            </a:r>
            <a:r>
              <a:rPr lang="it-IT" dirty="0" smtClean="0">
                <a:solidFill>
                  <a:schemeClr val="tx2"/>
                </a:solidFill>
              </a:rPr>
              <a:t> RITMO  </a:t>
            </a:r>
            <a:r>
              <a:rPr lang="it-IT" dirty="0" smtClean="0">
                <a:solidFill>
                  <a:srgbClr val="002060"/>
                </a:solidFill>
              </a:rPr>
              <a:t>alla poesia:</a:t>
            </a:r>
          </a:p>
          <a:p>
            <a:pPr algn="ctr"/>
            <a:r>
              <a:rPr lang="it-IT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Baciata</a:t>
            </a:r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 AA, BB)</a:t>
            </a:r>
          </a:p>
          <a:p>
            <a:pPr algn="ctr"/>
            <a:r>
              <a:rPr lang="it-IT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Alternata</a:t>
            </a:r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(AB, BA)</a:t>
            </a:r>
          </a:p>
          <a:p>
            <a:pPr algn="ctr"/>
            <a:r>
              <a:rPr lang="it-IT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Incrociata </a:t>
            </a:r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(ABBA,.)</a:t>
            </a:r>
          </a:p>
          <a:p>
            <a:pPr algn="ctr"/>
            <a:r>
              <a:rPr lang="it-IT" u="sng" dirty="0" smtClean="0">
                <a:solidFill>
                  <a:schemeClr val="accent5">
                    <a:lumMod val="75000"/>
                  </a:schemeClr>
                </a:solidFill>
              </a:rPr>
              <a:t>Allitterazione  </a:t>
            </a:r>
            <a:r>
              <a:rPr lang="it-IT" dirty="0" smtClean="0">
                <a:solidFill>
                  <a:srgbClr val="002060"/>
                </a:solidFill>
              </a:rPr>
              <a:t> :  è la ripetizione nelle parole</a:t>
            </a:r>
          </a:p>
          <a:p>
            <a:pPr algn="ctr"/>
            <a:r>
              <a:rPr lang="it-IT" i="1" dirty="0" smtClean="0">
                <a:solidFill>
                  <a:srgbClr val="002060"/>
                </a:solidFill>
              </a:rPr>
              <a:t>di lettere o di gruppi di lettere</a:t>
            </a:r>
          </a:p>
          <a:p>
            <a:pPr algn="ctr"/>
            <a:endParaRPr lang="it-IT" dirty="0" smtClean="0">
              <a:solidFill>
                <a:srgbClr val="002060"/>
              </a:solidFill>
            </a:endParaRPr>
          </a:p>
          <a:p>
            <a:pPr algn="ctr"/>
            <a:r>
              <a:rPr lang="it-IT" u="sng" dirty="0" smtClean="0">
                <a:solidFill>
                  <a:srgbClr val="FFC000"/>
                </a:solidFill>
              </a:rPr>
              <a:t>Onomatopea</a:t>
            </a:r>
            <a:r>
              <a:rPr lang="it-IT" dirty="0" smtClean="0">
                <a:solidFill>
                  <a:srgbClr val="002060"/>
                </a:solidFill>
              </a:rPr>
              <a:t> : è una parola che richiama alla </a:t>
            </a:r>
            <a:r>
              <a:rPr lang="it-IT" i="1" dirty="0" smtClean="0">
                <a:solidFill>
                  <a:srgbClr val="002060"/>
                </a:solidFill>
              </a:rPr>
              <a:t>mente un suono, un rumore.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it-IT" dirty="0" smtClean="0">
              <a:solidFill>
                <a:srgbClr val="002060"/>
              </a:solidFill>
            </a:endParaRPr>
          </a:p>
          <a:p>
            <a:pPr algn="ctr"/>
            <a:r>
              <a:rPr lang="it-IT" u="sng" dirty="0" smtClean="0">
                <a:solidFill>
                  <a:srgbClr val="C00000"/>
                </a:solidFill>
              </a:rPr>
              <a:t>Anafora</a:t>
            </a:r>
            <a:r>
              <a:rPr lang="it-IT" dirty="0" smtClean="0">
                <a:solidFill>
                  <a:srgbClr val="002060"/>
                </a:solidFill>
              </a:rPr>
              <a:t> : è la </a:t>
            </a:r>
            <a:r>
              <a:rPr lang="it-IT" i="1" dirty="0" smtClean="0">
                <a:solidFill>
                  <a:srgbClr val="002060"/>
                </a:solidFill>
              </a:rPr>
              <a:t>ripetizione delle stesse parole all’inizio dei versi</a:t>
            </a:r>
          </a:p>
          <a:p>
            <a:pPr algn="ctr"/>
            <a:endParaRPr lang="it-IT" dirty="0" smtClean="0">
              <a:solidFill>
                <a:srgbClr val="002060"/>
              </a:solidFill>
            </a:endParaRPr>
          </a:p>
          <a:p>
            <a:pPr algn="ctr"/>
            <a:endParaRPr lang="it-IT" dirty="0" smtClean="0">
              <a:solidFill>
                <a:srgbClr val="002060"/>
              </a:solidFill>
            </a:endParaRPr>
          </a:p>
          <a:p>
            <a:pPr algn="ctr"/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09" y="2729217"/>
            <a:ext cx="2399314" cy="29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3" y="103323"/>
            <a:ext cx="6359977" cy="5022216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05" y="3253958"/>
            <a:ext cx="4526979" cy="33952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48" y="643497"/>
            <a:ext cx="2269067" cy="2110669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2621" y="14551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7" y="2542032"/>
            <a:ext cx="5452872" cy="420624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232021"/>
            <a:ext cx="6382512" cy="47868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40" y="0"/>
            <a:ext cx="2148515" cy="23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4673" y="173736"/>
            <a:ext cx="2084831" cy="54864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D. CIVICA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90" y="91440"/>
            <a:ext cx="2474976" cy="185623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66" y="2898648"/>
            <a:ext cx="5047488" cy="37856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8" y="2258568"/>
            <a:ext cx="5721654" cy="4288536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95309" y="11728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5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4089" y="438912"/>
            <a:ext cx="4809744" cy="987552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Bauhaus 93" panose="04030905020B02020C02" pitchFamily="82" charset="0"/>
              </a:rPr>
              <a:t>L’arte racconta …</a:t>
            </a:r>
            <a:r>
              <a:rPr lang="it-IT" sz="2400" dirty="0" smtClean="0"/>
              <a:t> :  </a:t>
            </a:r>
            <a:r>
              <a:rPr lang="it-IT" sz="2400" dirty="0" smtClean="0">
                <a:latin typeface="Algerian" panose="04020705040A02060702" pitchFamily="82" charset="0"/>
              </a:rPr>
              <a:t>L’INVERNO</a:t>
            </a:r>
            <a:br>
              <a:rPr lang="it-IT" sz="2400" dirty="0" smtClean="0">
                <a:latin typeface="Algerian" panose="04020705040A02060702" pitchFamily="82" charset="0"/>
              </a:rPr>
            </a:b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Osserva questi famosi dipinti ,descrivili e poi rappresentane uno a tua scelta sul quaderno</a:t>
            </a:r>
            <a:endParaRPr lang="it-IT" sz="2400" dirty="0">
              <a:latin typeface="Algerian" panose="04020705040A02060702" pitchFamily="8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8" y="2528466"/>
            <a:ext cx="5527191" cy="396042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57" y="237744"/>
            <a:ext cx="4045863" cy="257725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3171521"/>
            <a:ext cx="2779776" cy="347126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6888" y="6335006"/>
            <a:ext cx="273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CHAGALL</a:t>
            </a:r>
            <a:endParaRPr lang="it-IT" sz="1400" dirty="0"/>
          </a:p>
        </p:txBody>
      </p:sp>
      <p:sp>
        <p:nvSpPr>
          <p:cNvPr id="11" name="Freccia a destra 10"/>
          <p:cNvSpPr/>
          <p:nvPr/>
        </p:nvSpPr>
        <p:spPr>
          <a:xfrm rot="10469497" flipV="1">
            <a:off x="10092288" y="943356"/>
            <a:ext cx="1951940" cy="966216"/>
          </a:xfrm>
          <a:prstGeom prst="rightArrow">
            <a:avLst>
              <a:gd name="adj1" fmla="val 26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4">
                    <a:lumMod val="75000"/>
                  </a:schemeClr>
                </a:solidFill>
              </a:rPr>
              <a:t>VAN GOGH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Freccia a destra 11"/>
          <p:cNvSpPr/>
          <p:nvPr/>
        </p:nvSpPr>
        <p:spPr>
          <a:xfrm rot="10469497" flipV="1">
            <a:off x="9407959" y="5120104"/>
            <a:ext cx="1951940" cy="1123812"/>
          </a:xfrm>
          <a:prstGeom prst="rightArrow">
            <a:avLst>
              <a:gd name="adj1" fmla="val 26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accent4">
                    <a:lumMod val="75000"/>
                  </a:schemeClr>
                </a:solidFill>
              </a:rPr>
              <a:t>A.Plastov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187184" y="301752"/>
            <a:ext cx="658368" cy="30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89863" y="2728577"/>
            <a:ext cx="1400038" cy="2285927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91405" y="15934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03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244</Words>
  <Application>Microsoft Office PowerPoint</Application>
  <PresentationFormat>Widescreen</PresentationFormat>
  <Paragraphs>44</Paragraphs>
  <Slides>8</Slides>
  <Notes>1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Algerian</vt:lpstr>
      <vt:lpstr>Arial</vt:lpstr>
      <vt:lpstr>Arial Black</vt:lpstr>
      <vt:lpstr>Bauhaus 93</vt:lpstr>
      <vt:lpstr>Calibri</vt:lpstr>
      <vt:lpstr>Century Gothic</vt:lpstr>
      <vt:lpstr>Wingdings 3</vt:lpstr>
      <vt:lpstr>Filo</vt:lpstr>
      <vt:lpstr>Presentazione standard di PowerPoint</vt:lpstr>
      <vt:lpstr>Presentazione standard di PowerPoint</vt:lpstr>
      <vt:lpstr>IL TESTO POETICO</vt:lpstr>
      <vt:lpstr>LA POESIA E ’:  un testo per esprimere pensieri, stati d’animo emozioni CON UN LINGUAGGIO RICCO DI DI PAROLE ACCOSTATE IN MODO ORIGINALE E DI FIGURE RETORICHE  </vt:lpstr>
      <vt:lpstr>Presentazione standard di PowerPoint</vt:lpstr>
      <vt:lpstr>Presentazione standard di PowerPoint</vt:lpstr>
      <vt:lpstr>ED. CIVICA</vt:lpstr>
      <vt:lpstr>L’arte racconta … :  L’INVERNO Osserva questi famosi dipinti ,descrivili e poi rappresentane uno a tua scelta sul quaderno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27</cp:revision>
  <dcterms:created xsi:type="dcterms:W3CDTF">2021-01-14T09:59:51Z</dcterms:created>
  <dcterms:modified xsi:type="dcterms:W3CDTF">2021-01-14T11:31:13Z</dcterms:modified>
</cp:coreProperties>
</file>