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0"/>
  </p:notesMasterIdLst>
  <p:sldIdLst>
    <p:sldId id="257" r:id="rId2"/>
    <p:sldId id="265" r:id="rId3"/>
    <p:sldId id="266" r:id="rId4"/>
    <p:sldId id="260" r:id="rId5"/>
    <p:sldId id="261" r:id="rId6"/>
    <p:sldId id="258" r:id="rId7"/>
    <p:sldId id="263" r:id="rId8"/>
    <p:sldId id="264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38" autoAdjust="0"/>
  </p:normalViewPr>
  <p:slideViewPr>
    <p:cSldViewPr>
      <p:cViewPr>
        <p:scale>
          <a:sx n="76" d="100"/>
          <a:sy n="76" d="100"/>
        </p:scale>
        <p:origin x="-120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E7C98-1419-4372-9C19-A2D97AD2F4F8}" type="datetimeFigureOut">
              <a:rPr lang="it-IT" smtClean="0"/>
              <a:t>12/01/2021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DBFEB-6E58-487D-811C-49A13872CC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0971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MAPPA CONCETTUALE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DBFEB-6E58-487D-811C-49A13872CCBD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5938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12/01/2021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12/01/2021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12/01/2021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12/01/2021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12/01/2021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60762E6-AB4E-4AA6-8893-8F858A30DA3C}" type="datetimeFigureOut">
              <a:rPr lang="it-IT" smtClean="0"/>
              <a:t>12/01/2021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12/01/2021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12/01/2021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12/01/2021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12/01/2021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60762E6-AB4E-4AA6-8893-8F858A30DA3C}" type="datetimeFigureOut">
              <a:rPr lang="it-IT" smtClean="0"/>
              <a:t>12/01/2021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60762E6-AB4E-4AA6-8893-8F858A30DA3C}" type="datetimeFigureOut">
              <a:rPr lang="it-IT" smtClean="0"/>
              <a:t>12/01/2021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isultato immagine per immagine di testo informativo/espositivo"/>
          <p:cNvSpPr>
            <a:spLocks noChangeAspect="1" noChangeArrowheads="1"/>
          </p:cNvSpPr>
          <p:nvPr/>
        </p:nvSpPr>
        <p:spPr bwMode="auto">
          <a:xfrm>
            <a:off x="63500" y="-822325"/>
            <a:ext cx="26765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4" descr="Risultato immagine per immagine di testo informativo/espositivo"/>
          <p:cNvSpPr>
            <a:spLocks noChangeAspect="1" noChangeArrowheads="1"/>
          </p:cNvSpPr>
          <p:nvPr/>
        </p:nvSpPr>
        <p:spPr bwMode="auto">
          <a:xfrm>
            <a:off x="215900" y="-669925"/>
            <a:ext cx="26765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102" name="Picture 6" descr="Risultato immagine per immagine di testo informativo/esposit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669674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09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771800" y="332656"/>
            <a:ext cx="31406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4000" b="1" dirty="0">
                <a:solidFill>
                  <a:srgbClr val="94C600"/>
                </a:solidFill>
                <a:latin typeface="Century Gothic"/>
              </a:rPr>
              <a:t>CHE COS’È?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95536" y="1040542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74320" algn="just">
              <a:lnSpc>
                <a:spcPct val="160000"/>
              </a:lnSpc>
              <a:spcBef>
                <a:spcPct val="20000"/>
              </a:spcBef>
              <a:buClr>
                <a:srgbClr val="94C600"/>
              </a:buClr>
              <a:buSzPct val="76000"/>
              <a:buFont typeface="Wingdings" pitchFamily="2" charset="2"/>
              <a:buChar char="ü"/>
              <a:defRPr/>
            </a:pPr>
            <a:r>
              <a:rPr lang="it-IT" sz="2400" dirty="0" smtClean="0">
                <a:solidFill>
                  <a:srgbClr val="3E3D2D"/>
                </a:solidFill>
                <a:latin typeface="Arial" pitchFamily="34" charset="0"/>
                <a:cs typeface="Arial" pitchFamily="34" charset="0"/>
              </a:rPr>
              <a:t>E’ un tipo di testo che ha </a:t>
            </a:r>
            <a:r>
              <a:rPr lang="it-IT" sz="2400" dirty="0">
                <a:solidFill>
                  <a:srgbClr val="3E3D2D"/>
                </a:solidFill>
                <a:latin typeface="Arial" pitchFamily="34" charset="0"/>
                <a:cs typeface="Arial" pitchFamily="34" charset="0"/>
              </a:rPr>
              <a:t>la funzione di informare su un argomento, una disciplina, un avvenimento, una particolare situazione</a:t>
            </a:r>
          </a:p>
          <a:p>
            <a:pPr marL="342900" lvl="0" indent="-274320" algn="just">
              <a:lnSpc>
                <a:spcPct val="160000"/>
              </a:lnSpc>
              <a:spcBef>
                <a:spcPct val="20000"/>
              </a:spcBef>
              <a:buClr>
                <a:srgbClr val="94C600"/>
              </a:buClr>
              <a:buSzPct val="76000"/>
              <a:buFont typeface="Wingdings" pitchFamily="2" charset="2"/>
              <a:buChar char="ü"/>
              <a:defRPr/>
            </a:pPr>
            <a:r>
              <a:rPr lang="it-IT" sz="2400" dirty="0">
                <a:solidFill>
                  <a:srgbClr val="3E3D2D"/>
                </a:solidFill>
                <a:latin typeface="Arial" pitchFamily="34" charset="0"/>
                <a:cs typeface="Arial" pitchFamily="34" charset="0"/>
              </a:rPr>
              <a:t>Può riferirsi sia a elementi reali  che idee o concetti</a:t>
            </a:r>
          </a:p>
          <a:p>
            <a:pPr marL="342900" lvl="0" indent="-274320" algn="just">
              <a:lnSpc>
                <a:spcPct val="160000"/>
              </a:lnSpc>
              <a:spcBef>
                <a:spcPct val="20000"/>
              </a:spcBef>
              <a:buClr>
                <a:srgbClr val="94C600"/>
              </a:buClr>
              <a:buSzPct val="76000"/>
              <a:buFont typeface="Wingdings" pitchFamily="2" charset="2"/>
              <a:buChar char="ü"/>
              <a:defRPr/>
            </a:pPr>
            <a:r>
              <a:rPr lang="it-IT" sz="2400" dirty="0">
                <a:solidFill>
                  <a:srgbClr val="3E3D2D"/>
                </a:solidFill>
                <a:latin typeface="Arial" pitchFamily="34" charset="0"/>
                <a:cs typeface="Arial" pitchFamily="34" charset="0"/>
              </a:rPr>
              <a:t>Sono di tipo espositivo i manuali scolatici, le relazioni, i verbali </a:t>
            </a:r>
          </a:p>
          <a:p>
            <a:pPr marL="342900" lvl="0" indent="-274320" algn="just">
              <a:lnSpc>
                <a:spcPct val="160000"/>
              </a:lnSpc>
              <a:spcBef>
                <a:spcPct val="20000"/>
              </a:spcBef>
              <a:buClr>
                <a:srgbClr val="94C600"/>
              </a:buClr>
              <a:buSzPct val="76000"/>
              <a:buFont typeface="Wingdings" pitchFamily="2" charset="2"/>
              <a:buChar char="ü"/>
              <a:defRPr/>
            </a:pPr>
            <a:r>
              <a:rPr lang="it-IT" sz="2400" dirty="0">
                <a:solidFill>
                  <a:srgbClr val="3E3D2D"/>
                </a:solidFill>
                <a:latin typeface="Arial" pitchFamily="34" charset="0"/>
                <a:cs typeface="Arial" pitchFamily="34" charset="0"/>
              </a:rPr>
              <a:t>Pur avendo come finalità principale  informare e non argomentare o persuadere, anche il testo può contenere ragionamenti e spiegazioni</a:t>
            </a:r>
          </a:p>
        </p:txBody>
      </p:sp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60232" y="335754"/>
            <a:ext cx="88086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2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95736" y="476672"/>
            <a:ext cx="44550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4000" b="1" dirty="0">
                <a:solidFill>
                  <a:srgbClr val="94C600"/>
                </a:solidFill>
                <a:latin typeface="Century Gothic"/>
              </a:rPr>
              <a:t>QUANDO SI USA?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691680" y="1412776"/>
            <a:ext cx="6102424" cy="408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73050" algn="just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" pitchFamily="2" charset="2"/>
              <a:buChar char="ü"/>
            </a:pPr>
            <a:r>
              <a:rPr lang="it-IT" sz="2200" dirty="0">
                <a:solidFill>
                  <a:srgbClr val="3E3D2D"/>
                </a:solidFill>
                <a:latin typeface="Arial" pitchFamily="34" charset="0"/>
                <a:cs typeface="Arial" pitchFamily="34" charset="0"/>
              </a:rPr>
              <a:t>per esporre informazioni e notizie su un determinato argomento di studio</a:t>
            </a:r>
          </a:p>
          <a:p>
            <a:pPr marL="342900" lvl="0" indent="-273050" algn="just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" pitchFamily="2" charset="2"/>
              <a:buChar char="ü"/>
            </a:pPr>
            <a:r>
              <a:rPr lang="it-IT" sz="2200" dirty="0">
                <a:solidFill>
                  <a:srgbClr val="3E3D2D"/>
                </a:solidFill>
                <a:latin typeface="Arial" pitchFamily="34" charset="0"/>
                <a:cs typeface="Arial" pitchFamily="34" charset="0"/>
              </a:rPr>
              <a:t>esporre gli esiti  di una ricerca su un argomento culturale</a:t>
            </a:r>
          </a:p>
          <a:p>
            <a:pPr marL="342900" lvl="0" indent="-273050" algn="just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" pitchFamily="2" charset="2"/>
              <a:buChar char="ü"/>
            </a:pPr>
            <a:r>
              <a:rPr lang="it-IT" sz="2200" dirty="0">
                <a:solidFill>
                  <a:srgbClr val="3E3D2D"/>
                </a:solidFill>
                <a:latin typeface="Arial" pitchFamily="34" charset="0"/>
                <a:cs typeface="Arial" pitchFamily="34" charset="0"/>
              </a:rPr>
              <a:t>esporre dati relativi a un fenomeno di ordine scientifico/sociale/politico/economico</a:t>
            </a:r>
          </a:p>
          <a:p>
            <a:pPr marL="342900" lvl="0" indent="-273050" algn="just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" pitchFamily="2" charset="2"/>
              <a:buChar char="ü"/>
            </a:pPr>
            <a:r>
              <a:rPr lang="it-IT" sz="2200" dirty="0">
                <a:solidFill>
                  <a:srgbClr val="3E3D2D"/>
                </a:solidFill>
                <a:latin typeface="Arial" pitchFamily="34" charset="0"/>
                <a:cs typeface="Arial" pitchFamily="34" charset="0"/>
              </a:rPr>
              <a:t> esporre risultati e significato di un’esperienza personale</a:t>
            </a:r>
          </a:p>
        </p:txBody>
      </p:sp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50802" y="4132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2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18864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4000" b="1" dirty="0">
                <a:solidFill>
                  <a:srgbClr val="94C600"/>
                </a:solidFill>
                <a:latin typeface="Century Gothic"/>
                <a:cs typeface="Arial" pitchFamily="34" charset="0"/>
              </a:rPr>
              <a:t>REPERIRE LE INFORMAZIONI</a:t>
            </a:r>
          </a:p>
        </p:txBody>
      </p:sp>
      <p:sp>
        <p:nvSpPr>
          <p:cNvPr id="3" name="Rettangolo 2"/>
          <p:cNvSpPr/>
          <p:nvPr/>
        </p:nvSpPr>
        <p:spPr>
          <a:xfrm>
            <a:off x="1115616" y="1268760"/>
            <a:ext cx="4271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solidFill>
                  <a:prstClr val="black"/>
                </a:solidFill>
                <a:latin typeface="Arial" pitchFamily="34" charset="0"/>
                <a:ea typeface="ヒラギノ角ゴ Pro W3"/>
                <a:cs typeface="ヒラギノ角ゴ Pro W3"/>
              </a:rPr>
              <a:t>Perché un testo informativo sia efficace:</a:t>
            </a:r>
          </a:p>
        </p:txBody>
      </p:sp>
      <p:sp>
        <p:nvSpPr>
          <p:cNvPr id="4" name="Rettangolo 3"/>
          <p:cNvSpPr/>
          <p:nvPr/>
        </p:nvSpPr>
        <p:spPr>
          <a:xfrm>
            <a:off x="1115616" y="1700102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solidFill>
                  <a:prstClr val="black"/>
                </a:solidFill>
                <a:latin typeface="Arial" pitchFamily="34" charset="0"/>
                <a:ea typeface="ヒラギノ角ゴ Pro W3"/>
                <a:cs typeface="ヒラギノ角ゴ Pro W3"/>
              </a:rPr>
              <a:t>l’</a:t>
            </a:r>
            <a:r>
              <a:rPr lang="it-IT" altLang="it-IT" b="1" dirty="0">
                <a:solidFill>
                  <a:srgbClr val="FF0000"/>
                </a:solidFill>
                <a:latin typeface="Arial" pitchFamily="34" charset="0"/>
                <a:ea typeface="ヒラギノ角ゴ Pro W3"/>
                <a:cs typeface="ヒラギノ角ゴ Pro W3"/>
              </a:rPr>
              <a:t>argomento</a:t>
            </a:r>
            <a:r>
              <a:rPr lang="it-IT" altLang="it-IT" dirty="0">
                <a:solidFill>
                  <a:prstClr val="black"/>
                </a:solidFill>
                <a:latin typeface="Arial" pitchFamily="34" charset="0"/>
                <a:ea typeface="ヒラギノ角ゴ Pro W3"/>
                <a:cs typeface="ヒラギノ角ゴ Pro W3"/>
              </a:rPr>
              <a:t> deve essere definito chiaramente</a:t>
            </a:r>
          </a:p>
        </p:txBody>
      </p:sp>
      <p:sp>
        <p:nvSpPr>
          <p:cNvPr id="5" name="Rettangolo 4"/>
          <p:cNvSpPr/>
          <p:nvPr/>
        </p:nvSpPr>
        <p:spPr>
          <a:xfrm>
            <a:off x="1115616" y="2105861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solidFill>
                  <a:prstClr val="black"/>
                </a:solidFill>
                <a:latin typeface="Arial" pitchFamily="34" charset="0"/>
                <a:ea typeface="ヒラギノ角ゴ Pro W3"/>
                <a:cs typeface="ヒラギノ角ゴ Pro W3"/>
              </a:rPr>
              <a:t>le </a:t>
            </a:r>
            <a:r>
              <a:rPr lang="it-IT" altLang="it-IT" b="1" dirty="0">
                <a:solidFill>
                  <a:srgbClr val="FF0000"/>
                </a:solidFill>
                <a:latin typeface="Arial" pitchFamily="34" charset="0"/>
                <a:ea typeface="ヒラギノ角ゴ Pro W3"/>
                <a:cs typeface="ヒラギノ角ゴ Pro W3"/>
              </a:rPr>
              <a:t>informazioni </a:t>
            </a:r>
            <a:r>
              <a:rPr lang="it-IT" altLang="it-IT" dirty="0">
                <a:solidFill>
                  <a:prstClr val="black"/>
                </a:solidFill>
                <a:latin typeface="Arial" pitchFamily="34" charset="0"/>
                <a:ea typeface="ヒラギノ角ゴ Pro W3"/>
                <a:cs typeface="ヒラギノ角ゴ Pro W3"/>
              </a:rPr>
              <a:t>devono essere chiare, complete, corrette</a:t>
            </a:r>
          </a:p>
        </p:txBody>
      </p:sp>
      <p:sp>
        <p:nvSpPr>
          <p:cNvPr id="6" name="Parentesi graffa aperta 5"/>
          <p:cNvSpPr>
            <a:spLocks/>
          </p:cNvSpPr>
          <p:nvPr/>
        </p:nvSpPr>
        <p:spPr bwMode="auto">
          <a:xfrm>
            <a:off x="755254" y="1425241"/>
            <a:ext cx="360362" cy="1184275"/>
          </a:xfrm>
          <a:prstGeom prst="leftBrace">
            <a:avLst>
              <a:gd name="adj1" fmla="val 8322"/>
              <a:gd name="adj2" fmla="val 50000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39552" y="2456735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4000" b="1" dirty="0">
                <a:solidFill>
                  <a:srgbClr val="94C600"/>
                </a:solidFill>
                <a:latin typeface="Century Gothic"/>
                <a:cs typeface="Arial" pitchFamily="34" charset="0"/>
              </a:rPr>
              <a:t>ORDINARE LE INFORMAZIONI</a:t>
            </a:r>
          </a:p>
        </p:txBody>
      </p:sp>
      <p:sp>
        <p:nvSpPr>
          <p:cNvPr id="8" name="CasellaDiTesto 2"/>
          <p:cNvSpPr txBox="1">
            <a:spLocks noChangeArrowheads="1"/>
          </p:cNvSpPr>
          <p:nvPr/>
        </p:nvSpPr>
        <p:spPr bwMode="auto">
          <a:xfrm>
            <a:off x="539552" y="4779415"/>
            <a:ext cx="1978874" cy="369315"/>
          </a:xfrm>
          <a:prstGeom prst="rect">
            <a:avLst/>
          </a:prstGeom>
          <a:solidFill>
            <a:srgbClr val="FFC000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it-IT" altLang="it-IT" b="1" dirty="0">
                <a:solidFill>
                  <a:srgbClr val="009644"/>
                </a:solidFill>
                <a:ea typeface="ヒラギノ角ゴ Pro W3"/>
                <a:cs typeface="ヒラギノ角ゴ Pro W3"/>
              </a:rPr>
              <a:t>Temporale</a:t>
            </a:r>
          </a:p>
        </p:txBody>
      </p:sp>
      <p:sp>
        <p:nvSpPr>
          <p:cNvPr id="9" name="Rettangolo 8"/>
          <p:cNvSpPr/>
          <p:nvPr/>
        </p:nvSpPr>
        <p:spPr>
          <a:xfrm>
            <a:off x="1464090" y="3402132"/>
            <a:ext cx="567037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700" b="1" dirty="0" smtClean="0">
                <a:solidFill>
                  <a:srgbClr val="FF0000"/>
                </a:solidFill>
                <a:latin typeface="Arial" pitchFamily="34" charset="0"/>
                <a:ea typeface="ヒラギノ角ゴ Pro W3"/>
                <a:cs typeface="ヒラギノ角ゴ Pro W3"/>
              </a:rPr>
              <a:t>Uso di Connettivi</a:t>
            </a:r>
            <a:endParaRPr lang="it-IT" altLang="it-IT" sz="1700" b="1" dirty="0">
              <a:solidFill>
                <a:srgbClr val="FF0000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633562" y="3194383"/>
            <a:ext cx="676875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900" dirty="0" smtClean="0">
                <a:solidFill>
                  <a:prstClr val="black"/>
                </a:solidFill>
                <a:latin typeface="Arial" pitchFamily="34" charset="0"/>
                <a:ea typeface="ヒラギノ角ゴ Pro W3"/>
                <a:cs typeface="ヒラギノ角ゴ Pro W3"/>
              </a:rPr>
              <a:t>:</a:t>
            </a:r>
            <a:endParaRPr lang="it-IT" altLang="it-IT" sz="1900" dirty="0">
              <a:solidFill>
                <a:prstClr val="black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821279" y="474883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dirty="0">
                <a:solidFill>
                  <a:prstClr val="black"/>
                </a:solidFill>
                <a:latin typeface="Arial" pitchFamily="34" charset="0"/>
                <a:ea typeface="ヒラギノ角ゴ Pro W3"/>
                <a:cs typeface="ヒラギノ角ゴ Pro W3"/>
              </a:rPr>
              <a:t>prima, dopo, mentre, a distanza di qualche anno ecc.</a:t>
            </a:r>
          </a:p>
        </p:txBody>
      </p:sp>
      <p:sp>
        <p:nvSpPr>
          <p:cNvPr id="12" name="CasellaDiTesto 4"/>
          <p:cNvSpPr txBox="1">
            <a:spLocks noChangeArrowheads="1"/>
          </p:cNvSpPr>
          <p:nvPr/>
        </p:nvSpPr>
        <p:spPr bwMode="auto">
          <a:xfrm>
            <a:off x="548677" y="5373216"/>
            <a:ext cx="1830827" cy="369315"/>
          </a:xfrm>
          <a:prstGeom prst="rect">
            <a:avLst/>
          </a:prstGeom>
          <a:solidFill>
            <a:srgbClr val="FFC000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it-IT" altLang="it-IT" b="1">
                <a:solidFill>
                  <a:srgbClr val="009644"/>
                </a:solidFill>
                <a:ea typeface="ヒラギノ角ゴ Pro W3"/>
                <a:cs typeface="ヒラギノ角ゴ Pro W3"/>
              </a:rPr>
              <a:t>Causale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2813409" y="5403977"/>
            <a:ext cx="34451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dirty="0">
                <a:solidFill>
                  <a:prstClr val="black"/>
                </a:solidFill>
                <a:latin typeface="Arial" pitchFamily="34" charset="0"/>
                <a:ea typeface="ヒラギノ角ゴ Pro W3"/>
                <a:cs typeface="ヒラギノ角ゴ Pro W3"/>
              </a:rPr>
              <a:t>poiché, perciò, di conseguenza ecc.</a:t>
            </a:r>
          </a:p>
        </p:txBody>
      </p:sp>
    </p:spTree>
    <p:extLst>
      <p:ext uri="{BB962C8B-B14F-4D97-AF65-F5344CB8AC3E}">
        <p14:creationId xmlns:p14="http://schemas.microsoft.com/office/powerpoint/2010/main" val="3531989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5"/>
          <p:cNvSpPr txBox="1"/>
          <p:nvPr/>
        </p:nvSpPr>
        <p:spPr bwMode="auto">
          <a:xfrm>
            <a:off x="1727200" y="2996952"/>
            <a:ext cx="5689600" cy="862013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it-IT" b="1" cap="small" dirty="0">
                <a:solidFill>
                  <a:srgbClr val="FF0000"/>
                </a:solidFill>
                <a:latin typeface="Arial" charset="0"/>
                <a:cs typeface="Arial" charset="0"/>
              </a:rPr>
              <a:t>2. Parte centrale</a:t>
            </a:r>
          </a:p>
          <a:p>
            <a:pPr algn="ctr">
              <a:defRPr/>
            </a:pPr>
            <a:r>
              <a:rPr lang="it-IT" sz="1600" dirty="0">
                <a:latin typeface="Arial" charset="0"/>
                <a:cs typeface="Arial" charset="0"/>
              </a:rPr>
              <a:t>Vengono fornite le informazioni e vengono indagati tutti gli aspetti importanti dell’argomento</a:t>
            </a:r>
            <a:endParaRPr lang="it-IT" b="1" cap="small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CasellaDiTesto 2"/>
          <p:cNvSpPr txBox="1"/>
          <p:nvPr/>
        </p:nvSpPr>
        <p:spPr bwMode="auto">
          <a:xfrm>
            <a:off x="1727200" y="1988840"/>
            <a:ext cx="5689600" cy="862012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it-IT" b="1" cap="small" dirty="0">
                <a:solidFill>
                  <a:srgbClr val="FF0000"/>
                </a:solidFill>
                <a:latin typeface="Arial" charset="0"/>
                <a:cs typeface="Arial" charset="0"/>
              </a:rPr>
              <a:t>1. Introduzione</a:t>
            </a:r>
          </a:p>
          <a:p>
            <a:pPr algn="ctr">
              <a:defRPr/>
            </a:pPr>
            <a:r>
              <a:rPr lang="it-IT" sz="1600" dirty="0">
                <a:latin typeface="Arial" charset="0"/>
                <a:cs typeface="Arial" charset="0"/>
              </a:rPr>
              <a:t>Viene presentato l’argomento ed, eventualmente, il metodo d’indagine prescelto</a:t>
            </a:r>
          </a:p>
        </p:txBody>
      </p:sp>
      <p:sp>
        <p:nvSpPr>
          <p:cNvPr id="4" name="CasellaDiTesto 4"/>
          <p:cNvSpPr txBox="1"/>
          <p:nvPr/>
        </p:nvSpPr>
        <p:spPr bwMode="auto">
          <a:xfrm>
            <a:off x="1727200" y="4005064"/>
            <a:ext cx="5689600" cy="862013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it-IT" b="1" cap="small" dirty="0">
                <a:solidFill>
                  <a:srgbClr val="FF0000"/>
                </a:solidFill>
                <a:latin typeface="Arial" charset="0"/>
                <a:cs typeface="Arial" charset="0"/>
              </a:rPr>
              <a:t>3. Conclusione</a:t>
            </a:r>
          </a:p>
          <a:p>
            <a:pPr algn="ctr">
              <a:defRPr/>
            </a:pPr>
            <a:r>
              <a:rPr lang="it-IT" sz="1600" dirty="0">
                <a:latin typeface="Arial" charset="0"/>
                <a:cs typeface="Arial" charset="0"/>
              </a:rPr>
              <a:t>Vengono fornite le informazioni più recenti; si sintetizzano e/o si commentano i risultati dell’indagine svolta</a:t>
            </a:r>
          </a:p>
        </p:txBody>
      </p:sp>
      <p:sp>
        <p:nvSpPr>
          <p:cNvPr id="5" name="Rettangolo 4"/>
          <p:cNvSpPr/>
          <p:nvPr/>
        </p:nvSpPr>
        <p:spPr>
          <a:xfrm>
            <a:off x="2051720" y="332656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900" dirty="0">
                <a:solidFill>
                  <a:prstClr val="black"/>
                </a:solidFill>
                <a:latin typeface="Arial" pitchFamily="34" charset="0"/>
                <a:ea typeface="ヒラギノ角ゴ Pro W3"/>
                <a:cs typeface="ヒラギノ角ゴ Pro W3"/>
              </a:rPr>
              <a:t>Perché l’informazione e l’esposizione siano efficaci,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900" dirty="0">
                <a:solidFill>
                  <a:prstClr val="black"/>
                </a:solidFill>
                <a:latin typeface="Arial" pitchFamily="34" charset="0"/>
                <a:ea typeface="ヒラギノ角ゴ Pro W3"/>
                <a:cs typeface="ヒラギノ角ゴ Pro W3"/>
              </a:rPr>
              <a:t>è bene che il testo venga articolato in </a:t>
            </a:r>
            <a:r>
              <a:rPr lang="it-IT" altLang="it-IT" sz="1900" b="1" dirty="0">
                <a:solidFill>
                  <a:srgbClr val="FF0000"/>
                </a:solidFill>
                <a:latin typeface="Arial" pitchFamily="34" charset="0"/>
                <a:ea typeface="ヒラギノ角ゴ Pro W3"/>
                <a:cs typeface="ヒラギノ角ゴ Pro W3"/>
              </a:rPr>
              <a:t>3 sezioni</a:t>
            </a:r>
            <a:r>
              <a:rPr lang="it-IT" altLang="it-IT" sz="1900" dirty="0">
                <a:solidFill>
                  <a:prstClr val="black"/>
                </a:solidFill>
                <a:latin typeface="Arial" pitchFamily="34" charset="0"/>
                <a:ea typeface="ヒラギノ角ゴ Pro W3"/>
                <a:cs typeface="ヒラギノ角ゴ Pro W3"/>
              </a:rPr>
              <a:t>: </a:t>
            </a:r>
          </a:p>
        </p:txBody>
      </p:sp>
      <p:sp>
        <p:nvSpPr>
          <p:cNvPr id="6" name="CasellaDiTesto 6"/>
          <p:cNvSpPr>
            <a:spLocks noChangeArrowheads="1"/>
          </p:cNvSpPr>
          <p:nvPr/>
        </p:nvSpPr>
        <p:spPr bwMode="auto">
          <a:xfrm>
            <a:off x="738857" y="5373216"/>
            <a:ext cx="7197725" cy="9080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 possono aggiungere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immagini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esplicative, </a:t>
            </a: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grafici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tabelle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cartine</a:t>
            </a:r>
          </a:p>
        </p:txBody>
      </p:sp>
      <p:pic>
        <p:nvPicPr>
          <p:cNvPr id="7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85518" y="7647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9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l riassunto di un testo espositivo&#10;Il riassunto è un testo che espone in breve le informazioni principali di un altro tes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24936" cy="637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60232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isualizza immagine di 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1"/>
            <a:ext cx="9144000" cy="515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836845" y="513022"/>
            <a:ext cx="34703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800" dirty="0">
                <a:solidFill>
                  <a:prstClr val="black"/>
                </a:solidFill>
                <a:latin typeface="Calibri"/>
              </a:rPr>
              <a:t>MAPPA CONCETTUALE</a:t>
            </a:r>
          </a:p>
        </p:txBody>
      </p:sp>
    </p:spTree>
    <p:extLst>
      <p:ext uri="{BB962C8B-B14F-4D97-AF65-F5344CB8AC3E}">
        <p14:creationId xmlns:p14="http://schemas.microsoft.com/office/powerpoint/2010/main" val="3552653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23728" y="1340768"/>
            <a:ext cx="4572000" cy="37600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32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Adesso tocca a voi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dirty="0">
                <a:latin typeface="Calibri"/>
                <a:ea typeface="Calibri"/>
                <a:cs typeface="Times New Roman"/>
              </a:rPr>
              <a:t>Leggete il testo informativo a pagina  170 del </a:t>
            </a:r>
            <a:r>
              <a:rPr lang="it-IT" sz="2800" dirty="0" smtClean="0">
                <a:latin typeface="Calibri"/>
                <a:ea typeface="Calibri"/>
                <a:cs typeface="Times New Roman"/>
              </a:rPr>
              <a:t> libro Sussidiario dei linguaggi  </a:t>
            </a:r>
            <a:r>
              <a:rPr lang="it-IT" sz="2800" dirty="0">
                <a:latin typeface="Calibri"/>
                <a:ea typeface="Calibri"/>
                <a:cs typeface="Times New Roman"/>
              </a:rPr>
              <a:t>e sintetizzate le informazioni principali in uno schema logico-causale</a:t>
            </a:r>
            <a:endParaRPr lang="it-IT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33566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568</TotalTime>
  <Words>275</Words>
  <Application>Microsoft Office PowerPoint</Application>
  <PresentationFormat>Presentazione su schermo (4:3)</PresentationFormat>
  <Paragraphs>36</Paragraphs>
  <Slides>8</Slides>
  <Notes>1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Città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Ministero dell'Economia e delle Finanze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poesia</dc:title>
  <dc:creator>Lina</dc:creator>
  <cp:lastModifiedBy>lina</cp:lastModifiedBy>
  <cp:revision>119</cp:revision>
  <dcterms:created xsi:type="dcterms:W3CDTF">2020-03-22T15:44:21Z</dcterms:created>
  <dcterms:modified xsi:type="dcterms:W3CDTF">2021-01-12T13:42:08Z</dcterms:modified>
</cp:coreProperties>
</file>