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8" autoAdjust="0"/>
  </p:normalViewPr>
  <p:slideViewPr>
    <p:cSldViewPr>
      <p:cViewPr>
        <p:scale>
          <a:sx n="76" d="100"/>
          <a:sy n="76" d="100"/>
        </p:scale>
        <p:origin x="-120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Pesca= sport</a:t>
            </a:r>
            <a:r>
              <a:rPr lang="it-IT" baseline="0" dirty="0" smtClean="0"/>
              <a:t> o il lavoro di pescare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74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Adesso tocca a voi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35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12/01/2021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rari&#10;Sono parole che&#10;hanno significato&#10;opposto&#10;Sinonimi&#10;Sono parole che&#10;hanno significato&#10;uguale o simile&#10;Diamo&#10;un’oc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Visualizza immagine di orig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6752"/>
            <a:ext cx="5029200" cy="491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952806" y="476672"/>
            <a:ext cx="3238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dirty="0">
                <a:solidFill>
                  <a:srgbClr val="FF0000"/>
                </a:solidFill>
                <a:latin typeface="Calibri"/>
              </a:rPr>
              <a:t>Adesso tocca a voi</a:t>
            </a:r>
          </a:p>
        </p:txBody>
      </p:sp>
    </p:spTree>
    <p:extLst>
      <p:ext uri="{BB962C8B-B14F-4D97-AF65-F5344CB8AC3E}">
        <p14:creationId xmlns:p14="http://schemas.microsoft.com/office/powerpoint/2010/main" val="70547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isualizza immagine di 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"/>
            <a:ext cx="5616623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59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ay. E ora al lavoro!&#10;Sulla vostra LIM o sul&#10;vostro quaderno,&#10;fate un elenco e&#10;decidete quali parole&#10;sono sinonimi e qu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7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sì&#10;dovrebbe&#10;essere il&#10;risultato!&#10;Procedia&#10;mo!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ne!&#10;Adesso&#10;vediamo se&#10;siete capaci di&#10;fare questo&#10;test!!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0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ne!&#10;Adesso&#10;vediamo se&#10;siete capaci di&#10;fare questo&#10;test!!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2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9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NONIMI E CONTR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6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0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NONIMI E CONTR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5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6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INONIMI E CONTR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3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3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1800" y="18847"/>
            <a:ext cx="282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600" dirty="0">
                <a:solidFill>
                  <a:srgbClr val="FF0000"/>
                </a:solidFill>
                <a:latin typeface="Calibri"/>
              </a:rPr>
              <a:t>GLI OMONIMI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512" y="685087"/>
            <a:ext cx="8136903" cy="236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Gli </a:t>
            </a:r>
            <a:r>
              <a:rPr lang="it-IT" b="1" dirty="0">
                <a:latin typeface="Calibri"/>
                <a:ea typeface="Calibri"/>
                <a:cs typeface="Times New Roman"/>
              </a:rPr>
              <a:t>omonimi</a:t>
            </a:r>
            <a:r>
              <a:rPr lang="it-IT" dirty="0">
                <a:latin typeface="Calibri"/>
                <a:ea typeface="Calibri"/>
                <a:cs typeface="Times New Roman"/>
              </a:rPr>
              <a:t> sono nomi tra loro identici sia nella grafia che nella pronuncia; hanno però significato diverso perché vengono da parole </a:t>
            </a:r>
            <a:r>
              <a:rPr lang="it-IT" dirty="0" smtClean="0">
                <a:latin typeface="Calibri"/>
                <a:ea typeface="Calibri"/>
                <a:cs typeface="Times New Roman"/>
              </a:rPr>
              <a:t>diverse </a:t>
            </a:r>
            <a:r>
              <a:rPr lang="it-IT" dirty="0">
                <a:latin typeface="Calibri"/>
                <a:ea typeface="Calibri"/>
                <a:cs typeface="Times New Roman"/>
              </a:rPr>
              <a:t>o perché sono </a:t>
            </a:r>
            <a:r>
              <a:rPr lang="it-IT" dirty="0" err="1">
                <a:latin typeface="Calibri"/>
                <a:ea typeface="Calibri"/>
                <a:cs typeface="Times New Roman"/>
              </a:rPr>
              <a:t>usatI</a:t>
            </a:r>
            <a:r>
              <a:rPr lang="it-IT" dirty="0">
                <a:latin typeface="Calibri"/>
                <a:ea typeface="Calibri"/>
                <a:cs typeface="Times New Roman"/>
              </a:rPr>
              <a:t> in modo diverso, reale o metaforico.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latin typeface="Calibri"/>
                <a:ea typeface="Calibri"/>
                <a:cs typeface="Times New Roman"/>
              </a:rPr>
              <a:t>Es: La </a:t>
            </a:r>
            <a:r>
              <a:rPr lang="it-IT" sz="2400" b="1" dirty="0">
                <a:latin typeface="Calibri"/>
                <a:ea typeface="Calibri"/>
                <a:cs typeface="Times New Roman"/>
              </a:rPr>
              <a:t>pesca 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mi piace molto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19191A"/>
                </a:solidFill>
                <a:latin typeface="Titillium Web"/>
                <a:ea typeface="Calibri"/>
                <a:cs typeface="Arial"/>
              </a:rPr>
              <a:t>Questa frase può avere due significati. Infatti, il nome </a:t>
            </a:r>
            <a:r>
              <a:rPr lang="it-IT" b="1" dirty="0">
                <a:solidFill>
                  <a:srgbClr val="19191A"/>
                </a:solidFill>
                <a:latin typeface="Titillium Web"/>
                <a:ea typeface="Calibri"/>
                <a:cs typeface="Arial"/>
              </a:rPr>
              <a:t>pesca </a:t>
            </a:r>
            <a:r>
              <a:rPr lang="it-IT" dirty="0">
                <a:solidFill>
                  <a:srgbClr val="19191A"/>
                </a:solidFill>
                <a:latin typeface="Titillium Web"/>
                <a:ea typeface="Calibri"/>
                <a:cs typeface="Arial"/>
              </a:rPr>
              <a:t>indica tanto il frutto, quanto lo sport o il lavoro del pescare. </a:t>
            </a:r>
            <a:r>
              <a:rPr lang="it-IT" dirty="0" smtClean="0">
                <a:solidFill>
                  <a:srgbClr val="19191A"/>
                </a:solidFill>
                <a:latin typeface="Titillium Web"/>
                <a:ea typeface="Calibri"/>
                <a:cs typeface="Arial"/>
              </a:rPr>
              <a:t> 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il-contesto-grammatica-italiana-la-comunic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06" y="3717032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5" y="4330094"/>
            <a:ext cx="26642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993629" y="3817825"/>
            <a:ext cx="1832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  <a:latin typeface="Calibri"/>
              </a:rPr>
              <a:t>Pesca= frutto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92262" y="3806967"/>
            <a:ext cx="3695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000" dirty="0">
                <a:solidFill>
                  <a:prstClr val="black"/>
                </a:solidFill>
                <a:latin typeface="Calibri"/>
              </a:rPr>
              <a:t>Pesca= sport o il lavoro di pescare</a:t>
            </a:r>
          </a:p>
        </p:txBody>
      </p:sp>
    </p:spTree>
    <p:extLst>
      <p:ext uri="{BB962C8B-B14F-4D97-AF65-F5344CB8AC3E}">
        <p14:creationId xmlns:p14="http://schemas.microsoft.com/office/powerpoint/2010/main" val="1300399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546</TotalTime>
  <Words>99</Words>
  <Application>Microsoft Office PowerPoint</Application>
  <PresentationFormat>Presentazione su schermo (4:3)</PresentationFormat>
  <Paragraphs>11</Paragraphs>
  <Slides>11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</dc:title>
  <dc:creator>Lina</dc:creator>
  <cp:lastModifiedBy>lina</cp:lastModifiedBy>
  <cp:revision>107</cp:revision>
  <dcterms:created xsi:type="dcterms:W3CDTF">2020-03-22T15:44:21Z</dcterms:created>
  <dcterms:modified xsi:type="dcterms:W3CDTF">2021-01-12T07:56:08Z</dcterms:modified>
</cp:coreProperties>
</file>