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arketmovers.it/2012/02/convertitore-sterlina-conversion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hyperlink" Target="http://www.bioblog.it/category/patologie/page/9" TargetMode="Externa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sienanews.it/toscana/siena/dolorose-incomprensioni-il-preside-del-ricasoli-risponde-e-chiarisce-sulla-vicenda-del-ragazzo-con-ds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a:extLst>
              <a:ext uri="{FF2B5EF4-FFF2-40B4-BE49-F238E27FC236}">
                <a16:creationId xmlns:a16="http://schemas.microsoft.com/office/drawing/2014/main" id="{B5C544E3-2699-4D75-9A06-C27F6698E8E9}"/>
              </a:ext>
            </a:extLst>
          </p:cNvPr>
          <p:cNvSpPr>
            <a:spLocks noChangeAspect="1" noChangeArrowheads="1"/>
          </p:cNvSpPr>
          <p:nvPr/>
        </p:nvSpPr>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6">
            <a:extLst>
              <a:ext uri="{FF2B5EF4-FFF2-40B4-BE49-F238E27FC236}">
                <a16:creationId xmlns:a16="http://schemas.microsoft.com/office/drawing/2014/main" id="{6C52FBA1-552C-400E-BADA-F392B7AE91C8}"/>
              </a:ext>
            </a:extLst>
          </p:cNvPr>
          <p:cNvSpPr>
            <a:spLocks noChangeAspect="1" noChangeArrowheads="1"/>
          </p:cNvSpPr>
          <p:nvPr/>
        </p:nvSpPr>
        <p:spPr bwMode="auto">
          <a:xfrm flipV="1">
            <a:off x="765544" y="-2206256"/>
            <a:ext cx="5482856" cy="5482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7" name="Immagine 16">
            <a:extLst>
              <a:ext uri="{FF2B5EF4-FFF2-40B4-BE49-F238E27FC236}">
                <a16:creationId xmlns:a16="http://schemas.microsoft.com/office/drawing/2014/main" id="{6C24E82F-48B6-4564-84A8-6D013177AD42}"/>
              </a:ext>
            </a:extLst>
          </p:cNvPr>
          <p:cNvPicPr>
            <a:picLocks noChangeAspect="1"/>
          </p:cNvPicPr>
          <p:nvPr/>
        </p:nvPicPr>
        <p:blipFill>
          <a:blip r:embed="rId2"/>
          <a:stretch>
            <a:fillRect/>
          </a:stretch>
        </p:blipFill>
        <p:spPr>
          <a:xfrm>
            <a:off x="765544" y="1567071"/>
            <a:ext cx="5805487" cy="4657060"/>
          </a:xfrm>
          <a:prstGeom prst="rect">
            <a:avLst/>
          </a:prstGeom>
        </p:spPr>
      </p:pic>
      <p:sp>
        <p:nvSpPr>
          <p:cNvPr id="20" name="Ovale 19">
            <a:extLst>
              <a:ext uri="{FF2B5EF4-FFF2-40B4-BE49-F238E27FC236}">
                <a16:creationId xmlns:a16="http://schemas.microsoft.com/office/drawing/2014/main" id="{A657BC84-F0BF-423D-A1B3-1F2D62099B28}"/>
              </a:ext>
            </a:extLst>
          </p:cNvPr>
          <p:cNvSpPr/>
          <p:nvPr/>
        </p:nvSpPr>
        <p:spPr>
          <a:xfrm>
            <a:off x="7500731" y="3664534"/>
            <a:ext cx="3276369" cy="2789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INGLESE </a:t>
            </a:r>
          </a:p>
          <a:p>
            <a:pPr algn="ctr"/>
            <a:r>
              <a:rPr lang="it-IT" dirty="0"/>
              <a:t>CLASSE V A-C-D</a:t>
            </a:r>
          </a:p>
          <a:p>
            <a:pPr algn="ctr"/>
            <a:endParaRPr lang="it-IT" dirty="0"/>
          </a:p>
        </p:txBody>
      </p:sp>
      <p:sp>
        <p:nvSpPr>
          <p:cNvPr id="21" name="CasellaDiTesto 20">
            <a:extLst>
              <a:ext uri="{FF2B5EF4-FFF2-40B4-BE49-F238E27FC236}">
                <a16:creationId xmlns:a16="http://schemas.microsoft.com/office/drawing/2014/main" id="{25121B07-3BE2-47A4-97DC-C4DF11401AB0}"/>
              </a:ext>
            </a:extLst>
          </p:cNvPr>
          <p:cNvSpPr txBox="1"/>
          <p:nvPr/>
        </p:nvSpPr>
        <p:spPr>
          <a:xfrm>
            <a:off x="1414900" y="887896"/>
            <a:ext cx="4389552" cy="37106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              LA MONETA INGLESE</a:t>
            </a:r>
          </a:p>
        </p:txBody>
      </p:sp>
      <p:pic>
        <p:nvPicPr>
          <p:cNvPr id="22" name="Immagine 21">
            <a:extLst>
              <a:ext uri="{FF2B5EF4-FFF2-40B4-BE49-F238E27FC236}">
                <a16:creationId xmlns:a16="http://schemas.microsoft.com/office/drawing/2014/main" id="{F7A0A245-F6DB-4F6E-9BF3-3C05720797F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117"/>
          <a:stretch/>
        </p:blipFill>
        <p:spPr>
          <a:xfrm>
            <a:off x="6897756" y="404191"/>
            <a:ext cx="4777409" cy="2541104"/>
          </a:xfrm>
          <a:prstGeom prst="rect">
            <a:avLst/>
          </a:prstGeom>
        </p:spPr>
      </p:pic>
    </p:spTree>
    <p:extLst>
      <p:ext uri="{BB962C8B-B14F-4D97-AF65-F5344CB8AC3E}">
        <p14:creationId xmlns:p14="http://schemas.microsoft.com/office/powerpoint/2010/main" val="405177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2F176EF-9A3D-4B0A-B125-0E852738663A}"/>
              </a:ext>
            </a:extLst>
          </p:cNvPr>
          <p:cNvPicPr>
            <a:picLocks noChangeAspect="1"/>
          </p:cNvPicPr>
          <p:nvPr/>
        </p:nvPicPr>
        <p:blipFill>
          <a:blip r:embed="rId2"/>
          <a:stretch>
            <a:fillRect/>
          </a:stretch>
        </p:blipFill>
        <p:spPr>
          <a:xfrm>
            <a:off x="6096000" y="3975651"/>
            <a:ext cx="4728543" cy="2247263"/>
          </a:xfrm>
          <a:prstGeom prst="rect">
            <a:avLst/>
          </a:prstGeom>
        </p:spPr>
      </p:pic>
      <p:pic>
        <p:nvPicPr>
          <p:cNvPr id="6" name="Immagine 5">
            <a:extLst>
              <a:ext uri="{FF2B5EF4-FFF2-40B4-BE49-F238E27FC236}">
                <a16:creationId xmlns:a16="http://schemas.microsoft.com/office/drawing/2014/main" id="{5FB22CF7-E10D-43A9-83F2-2434D571A970}"/>
              </a:ext>
            </a:extLst>
          </p:cNvPr>
          <p:cNvPicPr>
            <a:picLocks noChangeAspect="1"/>
          </p:cNvPicPr>
          <p:nvPr/>
        </p:nvPicPr>
        <p:blipFill>
          <a:blip r:embed="rId3"/>
          <a:stretch>
            <a:fillRect/>
          </a:stretch>
        </p:blipFill>
        <p:spPr>
          <a:xfrm>
            <a:off x="413302" y="3975651"/>
            <a:ext cx="4728542" cy="2247263"/>
          </a:xfrm>
          <a:prstGeom prst="rect">
            <a:avLst/>
          </a:prstGeom>
        </p:spPr>
      </p:pic>
      <p:sp>
        <p:nvSpPr>
          <p:cNvPr id="7" name="CasellaDiTesto 6">
            <a:extLst>
              <a:ext uri="{FF2B5EF4-FFF2-40B4-BE49-F238E27FC236}">
                <a16:creationId xmlns:a16="http://schemas.microsoft.com/office/drawing/2014/main" id="{0908D32E-7124-45B4-B2B9-6E417A64620E}"/>
              </a:ext>
            </a:extLst>
          </p:cNvPr>
          <p:cNvSpPr txBox="1"/>
          <p:nvPr/>
        </p:nvSpPr>
        <p:spPr>
          <a:xfrm>
            <a:off x="7633252" y="901148"/>
            <a:ext cx="184731" cy="369332"/>
          </a:xfrm>
          <a:prstGeom prst="rect">
            <a:avLst/>
          </a:prstGeom>
          <a:noFill/>
        </p:spPr>
        <p:txBody>
          <a:bodyPr wrap="none" rtlCol="0">
            <a:spAutoFit/>
          </a:bodyPr>
          <a:lstStyle/>
          <a:p>
            <a:endParaRPr lang="it-IT" dirty="0"/>
          </a:p>
        </p:txBody>
      </p:sp>
      <p:sp>
        <p:nvSpPr>
          <p:cNvPr id="13" name="CasellaDiTesto 12">
            <a:extLst>
              <a:ext uri="{FF2B5EF4-FFF2-40B4-BE49-F238E27FC236}">
                <a16:creationId xmlns:a16="http://schemas.microsoft.com/office/drawing/2014/main" id="{C20687EE-2A52-45D7-8433-8B7898F96B88}"/>
              </a:ext>
            </a:extLst>
          </p:cNvPr>
          <p:cNvSpPr txBox="1"/>
          <p:nvPr/>
        </p:nvSpPr>
        <p:spPr>
          <a:xfrm>
            <a:off x="516835" y="723853"/>
            <a:ext cx="11251095" cy="310854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 BREVE STORIA SULLA MONETA INGLESE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Pound Sterling</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è la moneta ufficiale del Regno Unito .Il curioso nome al quale non siamo abituati (nessuno chiama la sterlina </a:t>
            </a:r>
            <a:r>
              <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Pound Sterling</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per intero) ha a che fare con l'argento sterling, una lega di argento al 92,5% e rame al 7,5%, che rappresentava la base del vecchio sistema monetario del Regno Unito basato appunto sulla libbra 'argento. Anche gli inglesi non chiamano la loro monete con il nome esteso, la chiamano semplicemente "</a:t>
            </a:r>
            <a:r>
              <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pound</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che significa anche "</a:t>
            </a:r>
            <a:r>
              <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libbra</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una parola che quando è riferita all'unità di peso si abbrevia in </a:t>
            </a:r>
            <a:r>
              <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lb</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Alla libbra richiama anche il simbolo della sterlina (£) che deriva dalla L corsiva del latino "</a:t>
            </a:r>
            <a:r>
              <a:rPr kumimoji="0" lang="it-IT" altLang="it-IT" sz="14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Libra</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Il 22 giugno 1816 il parlamento inglese, sotto il regno di Giorgio III, decise di </a:t>
            </a:r>
            <a:r>
              <a:rPr kumimoji="0" lang="it-IT" altLang="it-IT" sz="14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abbandare</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l'argento come base del proprio sistema monetario a favore del </a:t>
            </a:r>
            <a:r>
              <a:rPr kumimoji="0" lang="it-IT" altLang="it-IT" sz="14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gold</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standard. La convertibilità delle monete in oro cessò definitivamente il 21 settembre 1931.</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            </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Il 15 febbraio 1971 il sistema monetario inglese subisce una piccola rivoluzione e diventa decimale, la sterlina viene quindi divisa in 100 penny.</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Nel 1984 la vecchia banconota da 1 sterlina cessò di essere stampata e perse il proprio corso legale nel 1988, fu sostituita dalla prima moneta in metallo dal </a:t>
            </a:r>
            <a:r>
              <a:rPr kumimoji="0" lang="it-IT" altLang="it-IT" sz="14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volore</a:t>
            </a:r>
            <a:r>
              <a:rPr kumimoji="0" lang="it-IT" altLang="it-IT"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di una sterlina, nel corso del 1997 viene messa in circolazione una moneta bimetallica del valore di 2 sterline</a:t>
            </a:r>
            <a:endParaRPr kumimoji="0" lang="it-IT" altLang="it-IT"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698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849CA07-89E6-423C-A0F8-16795EF374EB}"/>
              </a:ext>
            </a:extLst>
          </p:cNvPr>
          <p:cNvSpPr txBox="1"/>
          <p:nvPr/>
        </p:nvSpPr>
        <p:spPr>
          <a:xfrm>
            <a:off x="450573" y="677713"/>
            <a:ext cx="10906539" cy="5755422"/>
          </a:xfrm>
          <a:prstGeom prst="rect">
            <a:avLst/>
          </a:prstGeom>
          <a:noFill/>
        </p:spPr>
        <p:txBody>
          <a:bodyPr wrap="square">
            <a:spAutoFit/>
          </a:bodyPr>
          <a:lstStyle/>
          <a:p>
            <a:pPr algn="l"/>
            <a:r>
              <a:rPr lang="it-IT" sz="2000" b="0" i="0" u="none" strike="noStrike" baseline="0" dirty="0">
                <a:solidFill>
                  <a:srgbClr val="000000"/>
                </a:solidFill>
                <a:latin typeface="Symbol LT"/>
              </a:rPr>
              <a:t>                                                                                   </a:t>
            </a:r>
            <a:r>
              <a:rPr lang="it-IT" sz="4400" b="0" i="0" u="none" strike="noStrike" baseline="0" dirty="0">
                <a:solidFill>
                  <a:srgbClr val="000000"/>
                </a:solidFill>
                <a:latin typeface="Symbol LT"/>
              </a:rPr>
              <a:t>SHOPPING</a:t>
            </a:r>
          </a:p>
          <a:p>
            <a:pPr algn="ctr"/>
            <a:r>
              <a:rPr lang="en-US" sz="1800" b="1" i="0" u="none" strike="noStrike" baseline="0" dirty="0">
                <a:solidFill>
                  <a:schemeClr val="bg2"/>
                </a:solidFill>
                <a:latin typeface="Symbol LT"/>
              </a:rPr>
              <a:t>Marta and Sara are in a clothes shop. Marta is looking for a skirt. It’s her birthday today and she’s got 15 pounds to spend</a:t>
            </a:r>
            <a:r>
              <a:rPr lang="en-US" sz="1800" b="1" i="0" u="none" strike="noStrike" baseline="0" dirty="0">
                <a:solidFill>
                  <a:srgbClr val="00A1B0"/>
                </a:solidFill>
                <a:highlight>
                  <a:srgbClr val="0000FF"/>
                </a:highlight>
                <a:latin typeface="Symbol LT"/>
              </a:rPr>
              <a:t>. </a:t>
            </a:r>
          </a:p>
          <a:p>
            <a:pPr algn="ctr"/>
            <a:endParaRPr lang="en-US" sz="1800" b="1" i="0" u="none" strike="noStrike" baseline="0" dirty="0">
              <a:solidFill>
                <a:srgbClr val="00A1B0"/>
              </a:solidFill>
              <a:highlight>
                <a:srgbClr val="0000FF"/>
              </a:highlight>
              <a:latin typeface="Symbol LT"/>
            </a:endParaRPr>
          </a:p>
          <a:p>
            <a:pPr algn="ctr"/>
            <a:endParaRPr lang="en-US" sz="1800" b="0" i="0" u="none" strike="noStrike" baseline="0" dirty="0">
              <a:solidFill>
                <a:srgbClr val="00A1B0"/>
              </a:solidFill>
              <a:highlight>
                <a:srgbClr val="0000FF"/>
              </a:highlight>
              <a:latin typeface="Symbol LT"/>
            </a:endParaRPr>
          </a:p>
          <a:p>
            <a:r>
              <a:rPr lang="en-US" sz="1800" b="1" i="0" u="none" strike="noStrike" baseline="0" dirty="0">
                <a:solidFill>
                  <a:schemeClr val="bg1"/>
                </a:solidFill>
                <a:latin typeface="Symbol LT"/>
              </a:rPr>
              <a:t>Marta</a:t>
            </a:r>
            <a:r>
              <a:rPr lang="en-US" sz="1800" b="0" i="0" u="none" strike="noStrike" baseline="0" dirty="0">
                <a:solidFill>
                  <a:schemeClr val="bg1"/>
                </a:solidFill>
                <a:latin typeface="Symbol LT"/>
              </a:rPr>
              <a:t>: Good morning! Can I see that skirt please? </a:t>
            </a:r>
          </a:p>
          <a:p>
            <a:r>
              <a:rPr lang="en-US" sz="1800" b="1" i="0" u="none" strike="noStrike" baseline="0" dirty="0">
                <a:solidFill>
                  <a:schemeClr val="bg1"/>
                </a:solidFill>
                <a:latin typeface="Symbol LT"/>
              </a:rPr>
              <a:t>Shop assistant</a:t>
            </a:r>
            <a:r>
              <a:rPr lang="en-US" sz="1800" b="0" i="0" u="none" strike="noStrike" baseline="0" dirty="0">
                <a:solidFill>
                  <a:schemeClr val="bg1"/>
                </a:solidFill>
                <a:latin typeface="Symbol LT"/>
              </a:rPr>
              <a:t>: Yes, of course. What size? Small, medium or large? </a:t>
            </a:r>
          </a:p>
          <a:p>
            <a:r>
              <a:rPr lang="nn-NO" sz="1800" b="1" i="0" u="none" strike="noStrike" baseline="0" dirty="0">
                <a:solidFill>
                  <a:schemeClr val="bg1"/>
                </a:solidFill>
                <a:latin typeface="Symbol LT"/>
              </a:rPr>
              <a:t>Marta</a:t>
            </a:r>
            <a:r>
              <a:rPr lang="nn-NO" sz="1800" b="0" i="0" u="none" strike="noStrike" baseline="0" dirty="0">
                <a:solidFill>
                  <a:schemeClr val="bg1"/>
                </a:solidFill>
                <a:latin typeface="Symbol LT"/>
              </a:rPr>
              <a:t>: Oh, er… Medium, please. </a:t>
            </a:r>
          </a:p>
          <a:p>
            <a:r>
              <a:rPr lang="en-US" sz="1800" b="1" i="0" u="none" strike="noStrike" baseline="0" dirty="0">
                <a:solidFill>
                  <a:schemeClr val="bg1"/>
                </a:solidFill>
                <a:latin typeface="Symbol LT"/>
              </a:rPr>
              <a:t>Marta</a:t>
            </a:r>
            <a:r>
              <a:rPr lang="en-US" sz="1800" b="0" i="0" u="none" strike="noStrike" baseline="0" dirty="0">
                <a:solidFill>
                  <a:schemeClr val="bg1"/>
                </a:solidFill>
                <a:latin typeface="Symbol LT"/>
              </a:rPr>
              <a:t>: Can I try it on, please? </a:t>
            </a:r>
          </a:p>
          <a:p>
            <a:r>
              <a:rPr lang="en-US" sz="1800" b="1" i="0" u="none" strike="noStrike" baseline="0" dirty="0">
                <a:solidFill>
                  <a:schemeClr val="bg1"/>
                </a:solidFill>
                <a:latin typeface="Symbol LT"/>
              </a:rPr>
              <a:t>Shop assistant</a:t>
            </a:r>
            <a:r>
              <a:rPr lang="en-US" sz="1800" b="0" i="0" u="none" strike="noStrike" baseline="0" dirty="0">
                <a:solidFill>
                  <a:schemeClr val="bg1"/>
                </a:solidFill>
                <a:latin typeface="Symbol LT"/>
              </a:rPr>
              <a:t>: Yes, the changing rooms are over there. </a:t>
            </a:r>
          </a:p>
          <a:p>
            <a:r>
              <a:rPr lang="it-IT" sz="1800" b="1" i="0" u="none" strike="noStrike" baseline="0" dirty="0">
                <a:solidFill>
                  <a:schemeClr val="bg1"/>
                </a:solidFill>
                <a:latin typeface="Symbol LT"/>
              </a:rPr>
              <a:t>Sara</a:t>
            </a:r>
            <a:r>
              <a:rPr lang="it-IT" sz="1800" b="0" i="0" u="none" strike="noStrike" baseline="0" dirty="0">
                <a:solidFill>
                  <a:schemeClr val="bg1"/>
                </a:solidFill>
                <a:latin typeface="Symbol LT"/>
              </a:rPr>
              <a:t>: </a:t>
            </a:r>
            <a:r>
              <a:rPr lang="it-IT" sz="1800" b="0" i="0" u="none" strike="noStrike" baseline="0" dirty="0" err="1">
                <a:solidFill>
                  <a:schemeClr val="bg1"/>
                </a:solidFill>
                <a:latin typeface="Symbol LT"/>
              </a:rPr>
              <a:t>Haha</a:t>
            </a:r>
            <a:r>
              <a:rPr lang="it-IT" sz="1800" b="0" i="0" u="none" strike="noStrike" baseline="0" dirty="0">
                <a:solidFill>
                  <a:schemeClr val="bg1"/>
                </a:solidFill>
                <a:latin typeface="Symbol LT"/>
              </a:rPr>
              <a:t>! </a:t>
            </a:r>
            <a:r>
              <a:rPr lang="it-IT" sz="1800" b="0" i="0" u="none" strike="noStrike" baseline="0" dirty="0" err="1">
                <a:solidFill>
                  <a:schemeClr val="bg1"/>
                </a:solidFill>
                <a:latin typeface="Symbol LT"/>
              </a:rPr>
              <a:t>It’s</a:t>
            </a:r>
            <a:r>
              <a:rPr lang="it-IT" sz="1800" b="0" i="0" u="none" strike="noStrike" baseline="0" dirty="0">
                <a:solidFill>
                  <a:schemeClr val="bg1"/>
                </a:solidFill>
                <a:latin typeface="Symbol LT"/>
              </a:rPr>
              <a:t> </a:t>
            </a:r>
            <a:r>
              <a:rPr lang="it-IT" sz="1800" b="0" i="0" u="none" strike="noStrike" baseline="0" dirty="0" err="1">
                <a:solidFill>
                  <a:schemeClr val="bg1"/>
                </a:solidFill>
                <a:latin typeface="Symbol LT"/>
              </a:rPr>
              <a:t>too</a:t>
            </a:r>
            <a:r>
              <a:rPr lang="it-IT" sz="1800" b="0" i="0" u="none" strike="noStrike" baseline="0" dirty="0">
                <a:solidFill>
                  <a:schemeClr val="bg1"/>
                </a:solidFill>
                <a:latin typeface="Symbol LT"/>
              </a:rPr>
              <a:t> big, Marta! </a:t>
            </a:r>
          </a:p>
          <a:p>
            <a:r>
              <a:rPr lang="en-US" sz="1800" b="1" i="0" u="none" strike="noStrike" baseline="0" dirty="0">
                <a:solidFill>
                  <a:schemeClr val="bg1"/>
                </a:solidFill>
                <a:latin typeface="Symbol LT"/>
              </a:rPr>
              <a:t>Susy tries the small one. </a:t>
            </a:r>
            <a:endParaRPr lang="en-US" sz="1800" b="0" i="0" u="none" strike="noStrike" baseline="0" dirty="0">
              <a:solidFill>
                <a:schemeClr val="bg1"/>
              </a:solidFill>
              <a:latin typeface="Symbol LT"/>
            </a:endParaRPr>
          </a:p>
          <a:p>
            <a:r>
              <a:rPr lang="en-US" sz="1800" b="1" i="0" u="none" strike="noStrike" baseline="0" dirty="0">
                <a:solidFill>
                  <a:schemeClr val="bg1"/>
                </a:solidFill>
                <a:latin typeface="Symbol LT"/>
              </a:rPr>
              <a:t>Marta</a:t>
            </a:r>
            <a:r>
              <a:rPr lang="en-US" sz="1800" b="0" i="0" u="none" strike="noStrike" baseline="0" dirty="0">
                <a:solidFill>
                  <a:schemeClr val="bg1"/>
                </a:solidFill>
                <a:latin typeface="Symbol LT"/>
              </a:rPr>
              <a:t>: Ok, it’s perfect… How much does it cost? </a:t>
            </a:r>
          </a:p>
          <a:p>
            <a:r>
              <a:rPr lang="it-IT" sz="1800" b="1" i="0" u="none" strike="noStrike" baseline="0" dirty="0">
                <a:solidFill>
                  <a:schemeClr val="bg1"/>
                </a:solidFill>
                <a:latin typeface="Symbol LT"/>
              </a:rPr>
              <a:t>Shop </a:t>
            </a:r>
            <a:r>
              <a:rPr lang="it-IT" sz="1800" b="1" i="0" u="none" strike="noStrike" baseline="0" dirty="0" err="1">
                <a:solidFill>
                  <a:schemeClr val="bg1"/>
                </a:solidFill>
                <a:latin typeface="Symbol LT"/>
              </a:rPr>
              <a:t>assistant</a:t>
            </a:r>
            <a:r>
              <a:rPr lang="it-IT" sz="1800" b="0" i="0" u="none" strike="noStrike" baseline="0" dirty="0">
                <a:solidFill>
                  <a:schemeClr val="bg1"/>
                </a:solidFill>
                <a:latin typeface="Symbol LT"/>
              </a:rPr>
              <a:t>: £13.50 </a:t>
            </a:r>
          </a:p>
          <a:p>
            <a:r>
              <a:rPr lang="en-US" sz="1800" b="1" i="0" u="none" strike="noStrike" baseline="0" dirty="0">
                <a:solidFill>
                  <a:schemeClr val="bg1"/>
                </a:solidFill>
                <a:latin typeface="Symbol LT"/>
              </a:rPr>
              <a:t>Sara</a:t>
            </a:r>
            <a:r>
              <a:rPr lang="en-US" sz="1800" b="0" i="0" u="none" strike="noStrike" baseline="0" dirty="0">
                <a:solidFill>
                  <a:schemeClr val="bg1"/>
                </a:solidFill>
                <a:latin typeface="Symbol LT"/>
              </a:rPr>
              <a:t>: That’s not expensive. Buy it Marta! </a:t>
            </a:r>
          </a:p>
          <a:p>
            <a:r>
              <a:rPr lang="en-US" sz="1800" b="1" i="0" u="none" strike="noStrike" baseline="0" dirty="0">
                <a:solidFill>
                  <a:schemeClr val="bg1"/>
                </a:solidFill>
                <a:latin typeface="Symbol LT"/>
              </a:rPr>
              <a:t>Marta</a:t>
            </a:r>
            <a:r>
              <a:rPr lang="en-US" sz="1800" b="0" i="0" u="none" strike="noStrike" baseline="0" dirty="0">
                <a:solidFill>
                  <a:schemeClr val="bg1"/>
                </a:solidFill>
                <a:latin typeface="Symbol LT"/>
              </a:rPr>
              <a:t>: All right. Here you are! Fifteen pounds… </a:t>
            </a:r>
          </a:p>
          <a:p>
            <a:r>
              <a:rPr lang="en-US" sz="1800" b="1" i="0" u="none" strike="noStrike" baseline="0" dirty="0">
                <a:solidFill>
                  <a:schemeClr val="bg1"/>
                </a:solidFill>
                <a:latin typeface="Symbol LT"/>
              </a:rPr>
              <a:t>Shop assistant</a:t>
            </a:r>
            <a:r>
              <a:rPr lang="en-US" sz="1800" b="0" i="0" u="none" strike="noStrike" baseline="0" dirty="0">
                <a:solidFill>
                  <a:schemeClr val="bg1"/>
                </a:solidFill>
                <a:latin typeface="Symbol LT"/>
              </a:rPr>
              <a:t>: Thank you, one pound fifty change… goodbye. </a:t>
            </a:r>
          </a:p>
          <a:p>
            <a:r>
              <a:rPr lang="it-IT" sz="1800" b="0" i="0" u="none" strike="noStrike" baseline="0" dirty="0" err="1">
                <a:solidFill>
                  <a:schemeClr val="bg1"/>
                </a:solidFill>
                <a:latin typeface="Symbol LT"/>
              </a:rPr>
              <a:t>Have</a:t>
            </a:r>
            <a:r>
              <a:rPr lang="it-IT" sz="1800" b="0" i="0" u="none" strike="noStrike" baseline="0" dirty="0">
                <a:solidFill>
                  <a:schemeClr val="bg1"/>
                </a:solidFill>
                <a:latin typeface="Symbol LT"/>
              </a:rPr>
              <a:t> a good day! </a:t>
            </a:r>
          </a:p>
          <a:p>
            <a:r>
              <a:rPr lang="it-IT" sz="1800" b="1" i="0" u="none" strike="noStrike" baseline="0" dirty="0">
                <a:solidFill>
                  <a:schemeClr val="bg1"/>
                </a:solidFill>
                <a:latin typeface="Symbol LT"/>
              </a:rPr>
              <a:t>Marta and Susy</a:t>
            </a:r>
            <a:r>
              <a:rPr lang="it-IT" sz="1800" b="0" i="0" u="none" strike="noStrike" baseline="0" dirty="0">
                <a:solidFill>
                  <a:schemeClr val="bg1"/>
                </a:solidFill>
                <a:latin typeface="Symbol LT"/>
              </a:rPr>
              <a:t>: Bye! </a:t>
            </a:r>
            <a:endParaRPr lang="it-IT" dirty="0">
              <a:solidFill>
                <a:schemeClr val="bg1"/>
              </a:solidFill>
            </a:endParaRPr>
          </a:p>
        </p:txBody>
      </p:sp>
      <p:pic>
        <p:nvPicPr>
          <p:cNvPr id="13" name="GINGER_CLASS5_035_MOD">
            <a:hlinkClick r:id="" action="ppaction://media"/>
            <a:extLst>
              <a:ext uri="{FF2B5EF4-FFF2-40B4-BE49-F238E27FC236}">
                <a16:creationId xmlns:a16="http://schemas.microsoft.com/office/drawing/2014/main" id="{62D4995C-415E-4A46-A052-FF6F0F280264}"/>
              </a:ext>
            </a:extLst>
          </p:cNvPr>
          <p:cNvPicPr>
            <a:picLocks noChangeAspect="1"/>
          </p:cNvPicPr>
          <p:nvPr>
            <a:audioFile r:link="rId1"/>
            <p:extLst>
              <p:ext uri="{DAA4B4D4-6D71-4841-9C94-3DE7FCFB9230}">
                <p14:media xmlns:p14="http://schemas.microsoft.com/office/powerpoint/2010/main" r:embed="rId2">
                  <p14:trim st="12632"/>
                </p14:media>
              </p:ext>
            </p:extLst>
          </p:nvPr>
        </p:nvPicPr>
        <p:blipFill>
          <a:blip r:embed="rId4"/>
          <a:stretch>
            <a:fillRect/>
          </a:stretch>
        </p:blipFill>
        <p:spPr>
          <a:xfrm>
            <a:off x="8203096" y="2527852"/>
            <a:ext cx="609600" cy="609600"/>
          </a:xfrm>
          <a:prstGeom prst="rect">
            <a:avLst/>
          </a:prstGeom>
        </p:spPr>
      </p:pic>
      <p:sp>
        <p:nvSpPr>
          <p:cNvPr id="15" name="CasellaDiTesto 14">
            <a:extLst>
              <a:ext uri="{FF2B5EF4-FFF2-40B4-BE49-F238E27FC236}">
                <a16:creationId xmlns:a16="http://schemas.microsoft.com/office/drawing/2014/main" id="{8F0C47E7-7477-47EB-8B6F-EB6D118CFCDB}"/>
              </a:ext>
            </a:extLst>
          </p:cNvPr>
          <p:cNvSpPr txBox="1"/>
          <p:nvPr/>
        </p:nvSpPr>
        <p:spPr>
          <a:xfrm>
            <a:off x="6771860" y="3720548"/>
            <a:ext cx="3167269" cy="646331"/>
          </a:xfrm>
          <a:prstGeom prst="rect">
            <a:avLst/>
          </a:prstGeom>
          <a:noFill/>
        </p:spPr>
        <p:txBody>
          <a:bodyPr wrap="square" rtlCol="0">
            <a:spAutoFit/>
          </a:bodyPr>
          <a:lstStyle/>
          <a:p>
            <a:r>
              <a:rPr lang="it-IT" dirty="0"/>
              <a:t>SEGUI DAL TUO LIBRO DI TESTO A Pag. 48 e 49</a:t>
            </a:r>
          </a:p>
        </p:txBody>
      </p:sp>
    </p:spTree>
    <p:extLst>
      <p:ext uri="{BB962C8B-B14F-4D97-AF65-F5344CB8AC3E}">
        <p14:creationId xmlns:p14="http://schemas.microsoft.com/office/powerpoint/2010/main" val="371194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34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576183F3-7A67-4845-89CF-D46F26FC4CD6}"/>
              </a:ext>
            </a:extLst>
          </p:cNvPr>
          <p:cNvSpPr txBox="1"/>
          <p:nvPr/>
        </p:nvSpPr>
        <p:spPr>
          <a:xfrm>
            <a:off x="828261" y="1505396"/>
            <a:ext cx="6109252" cy="4278094"/>
          </a:xfrm>
          <a:prstGeom prst="rect">
            <a:avLst/>
          </a:prstGeom>
          <a:noFill/>
        </p:spPr>
        <p:txBody>
          <a:bodyPr wrap="square">
            <a:spAutoFit/>
          </a:bodyPr>
          <a:lstStyle/>
          <a:p>
            <a:pPr algn="l"/>
            <a:r>
              <a:rPr lang="it-IT" sz="2800" b="0" i="0" u="none" strike="noStrike" baseline="0" dirty="0">
                <a:solidFill>
                  <a:srgbClr val="000000"/>
                </a:solidFill>
                <a:latin typeface="Symbol LT"/>
              </a:rPr>
              <a:t>                           A YART SALE</a:t>
            </a:r>
          </a:p>
          <a:p>
            <a:pPr algn="l"/>
            <a:endParaRPr lang="it-IT" sz="2800" b="0" i="0" u="none" strike="noStrike" baseline="0" dirty="0">
              <a:solidFill>
                <a:srgbClr val="000000"/>
              </a:solidFill>
              <a:latin typeface="Symbol LT"/>
            </a:endParaRPr>
          </a:p>
          <a:p>
            <a:r>
              <a:rPr lang="en-US" sz="1800" b="0" i="0" u="none" strike="noStrike" baseline="0" dirty="0">
                <a:solidFill>
                  <a:schemeClr val="bg1"/>
                </a:solidFill>
                <a:latin typeface="Symbol LT"/>
              </a:rPr>
              <a:t>Every year at school we have a “yard sale”. With our families we collect things we want to donate. We usually donate clothes, toys, bicycles </a:t>
            </a:r>
          </a:p>
          <a:p>
            <a:r>
              <a:rPr lang="en-US" sz="1800" b="0" i="0" u="none" strike="noStrike" baseline="0" dirty="0">
                <a:solidFill>
                  <a:schemeClr val="bg1"/>
                </a:solidFill>
                <a:latin typeface="Symbol LT"/>
              </a:rPr>
              <a:t>and video games then we give each item a price. </a:t>
            </a:r>
          </a:p>
          <a:p>
            <a:r>
              <a:rPr lang="en-US" sz="1800" b="0" i="0" u="none" strike="noStrike" baseline="0" dirty="0">
                <a:solidFill>
                  <a:schemeClr val="bg1"/>
                </a:solidFill>
                <a:latin typeface="Symbol LT"/>
              </a:rPr>
              <a:t>Then we make posters to tell people about the sale - we write the day, time and place of the sale. We put the posters in shops in the town. </a:t>
            </a:r>
          </a:p>
          <a:p>
            <a:r>
              <a:rPr lang="en-US" sz="1800" b="0" i="0" u="none" strike="noStrike" baseline="0" dirty="0">
                <a:solidFill>
                  <a:schemeClr val="bg1"/>
                </a:solidFill>
                <a:latin typeface="Symbol LT"/>
              </a:rPr>
              <a:t>On the day of the sale people come and buy the things. We also have a little café where you can have a drink and a piece of cake. </a:t>
            </a:r>
          </a:p>
          <a:p>
            <a:r>
              <a:rPr lang="en-US" sz="1800" b="0" i="0" u="none" strike="noStrike" baseline="0" dirty="0">
                <a:solidFill>
                  <a:schemeClr val="bg1"/>
                </a:solidFill>
                <a:latin typeface="Symbol LT"/>
              </a:rPr>
              <a:t>At the end of the sale we donate the money to our </a:t>
            </a:r>
            <a:r>
              <a:rPr lang="en-US" sz="1800" b="0" i="0" u="none" strike="noStrike" baseline="0" dirty="0" err="1">
                <a:solidFill>
                  <a:schemeClr val="bg1"/>
                </a:solidFill>
                <a:latin typeface="Symbol LT"/>
              </a:rPr>
              <a:t>favourite</a:t>
            </a:r>
            <a:r>
              <a:rPr lang="en-US" sz="1800" b="0" i="0" u="none" strike="noStrike" baseline="0" dirty="0">
                <a:solidFill>
                  <a:schemeClr val="bg1"/>
                </a:solidFill>
                <a:latin typeface="Symbol LT"/>
              </a:rPr>
              <a:t> charity. </a:t>
            </a:r>
            <a:endParaRPr lang="it-IT" dirty="0">
              <a:solidFill>
                <a:schemeClr val="bg1"/>
              </a:solidFill>
            </a:endParaRPr>
          </a:p>
        </p:txBody>
      </p:sp>
      <p:pic>
        <p:nvPicPr>
          <p:cNvPr id="11" name="GINGER_CLASS5_041">
            <a:hlinkClick r:id="" action="ppaction://media"/>
            <a:extLst>
              <a:ext uri="{FF2B5EF4-FFF2-40B4-BE49-F238E27FC236}">
                <a16:creationId xmlns:a16="http://schemas.microsoft.com/office/drawing/2014/main" id="{4B31CE82-1DC0-4A57-8645-2EDCF9507E2A}"/>
              </a:ext>
            </a:extLst>
          </p:cNvPr>
          <p:cNvPicPr>
            <a:picLocks noChangeAspect="1"/>
          </p:cNvPicPr>
          <p:nvPr>
            <a:audioFile r:link="rId1"/>
            <p:extLst>
              <p:ext uri="{DAA4B4D4-6D71-4841-9C94-3DE7FCFB9230}">
                <p14:media xmlns:p14="http://schemas.microsoft.com/office/powerpoint/2010/main" r:embed="rId2">
                  <p14:trim st="7107"/>
                </p14:media>
              </p:ext>
            </p:extLst>
          </p:nvPr>
        </p:nvPicPr>
        <p:blipFill>
          <a:blip r:embed="rId4"/>
          <a:stretch>
            <a:fillRect/>
          </a:stretch>
        </p:blipFill>
        <p:spPr>
          <a:xfrm>
            <a:off x="9568068" y="539984"/>
            <a:ext cx="1139687" cy="1255643"/>
          </a:xfrm>
          <a:prstGeom prst="rect">
            <a:avLst/>
          </a:prstGeom>
        </p:spPr>
      </p:pic>
      <p:pic>
        <p:nvPicPr>
          <p:cNvPr id="13" name="Immagine 12">
            <a:extLst>
              <a:ext uri="{FF2B5EF4-FFF2-40B4-BE49-F238E27FC236}">
                <a16:creationId xmlns:a16="http://schemas.microsoft.com/office/drawing/2014/main" id="{0CFA7B0D-EE2E-4E09-BCC3-32597F89901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b="8125"/>
          <a:stretch/>
        </p:blipFill>
        <p:spPr>
          <a:xfrm rot="955178">
            <a:off x="7396920" y="2335696"/>
            <a:ext cx="4342296" cy="2891744"/>
          </a:xfrm>
          <a:prstGeom prst="rect">
            <a:avLst/>
          </a:prstGeom>
        </p:spPr>
      </p:pic>
    </p:spTree>
    <p:extLst>
      <p:ext uri="{BB962C8B-B14F-4D97-AF65-F5344CB8AC3E}">
        <p14:creationId xmlns:p14="http://schemas.microsoft.com/office/powerpoint/2010/main" val="26324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1B05DAA4-8808-482E-842B-C2F5CC22F5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4767" y="982638"/>
            <a:ext cx="6547084" cy="4360460"/>
          </a:xfrm>
          <a:prstGeom prst="rect">
            <a:avLst/>
          </a:prstGeom>
        </p:spPr>
      </p:pic>
      <p:sp>
        <p:nvSpPr>
          <p:cNvPr id="16" name="Cuore 15">
            <a:extLst>
              <a:ext uri="{FF2B5EF4-FFF2-40B4-BE49-F238E27FC236}">
                <a16:creationId xmlns:a16="http://schemas.microsoft.com/office/drawing/2014/main" id="{73582372-6E57-4DF0-AF19-8C27AEFA593D}"/>
              </a:ext>
            </a:extLst>
          </p:cNvPr>
          <p:cNvSpPr/>
          <p:nvPr/>
        </p:nvSpPr>
        <p:spPr>
          <a:xfrm>
            <a:off x="7861110" y="1583140"/>
            <a:ext cx="3466532" cy="29752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bg1"/>
                </a:solidFill>
                <a:effectLst>
                  <a:outerShdw blurRad="38100" dist="25400" dir="5400000" algn="ctr" rotWithShape="0">
                    <a:srgbClr val="6E747A">
                      <a:alpha val="43000"/>
                    </a:srgbClr>
                  </a:outerShdw>
                </a:effectLst>
              </a:rPr>
              <a:t>CI VEDIAMO PRESTO</a:t>
            </a:r>
          </a:p>
        </p:txBody>
      </p:sp>
    </p:spTree>
    <p:extLst>
      <p:ext uri="{BB962C8B-B14F-4D97-AF65-F5344CB8AC3E}">
        <p14:creationId xmlns:p14="http://schemas.microsoft.com/office/powerpoint/2010/main" val="3063595155"/>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66</TotalTime>
  <Words>568</Words>
  <Application>Microsoft Office PowerPoint</Application>
  <PresentationFormat>Widescreen</PresentationFormat>
  <Paragraphs>38</Paragraphs>
  <Slides>5</Slides>
  <Notes>0</Notes>
  <HiddenSlides>0</HiddenSlides>
  <MMClips>2</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Century Gothic</vt:lpstr>
      <vt:lpstr>Symbol LT</vt:lpstr>
      <vt:lpstr>Wingdings 3</vt:lpstr>
      <vt:lpstr>Sezione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Gennaro</dc:creator>
  <cp:lastModifiedBy>Gennaro</cp:lastModifiedBy>
  <cp:revision>8</cp:revision>
  <dcterms:created xsi:type="dcterms:W3CDTF">2021-01-15T14:43:41Z</dcterms:created>
  <dcterms:modified xsi:type="dcterms:W3CDTF">2021-01-15T15:50:35Z</dcterms:modified>
</cp:coreProperties>
</file>