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1" r:id="rId16"/>
    <p:sldId id="282" r:id="rId17"/>
    <p:sldId id="270" r:id="rId18"/>
    <p:sldId id="271" r:id="rId19"/>
    <p:sldId id="279" r:id="rId20"/>
    <p:sldId id="273" r:id="rId21"/>
    <p:sldId id="272" r:id="rId22"/>
    <p:sldId id="276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s://www.youtube.com/watch?v=QzTXaVmJTN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E09B22-4CF9-4F04-9B7D-9BFF051FC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583096"/>
            <a:ext cx="5552660" cy="1444487"/>
          </a:xfrm>
        </p:spPr>
        <p:txBody>
          <a:bodyPr anchor="ctr">
            <a:norm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3° step </a:t>
            </a:r>
            <a:br>
              <a:rPr 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it-IT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GEOmetrica</a:t>
            </a:r>
            <a:r>
              <a:rPr lang="it-IT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Mente</a:t>
            </a:r>
            <a:r>
              <a:rPr lang="it-IT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it-IT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2606F67-ADA0-4EA8-AF4B-0005CF747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1686" y="2517913"/>
            <a:ext cx="5936973" cy="1987825"/>
          </a:xfrm>
        </p:spPr>
        <p:txBody>
          <a:bodyPr anchor="ctr">
            <a:norm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FOCUS  : </a:t>
            </a:r>
          </a:p>
          <a:p>
            <a:pPr algn="ctr"/>
            <a:r>
              <a:rPr lang="it-IT" sz="3200" b="1" dirty="0">
                <a:solidFill>
                  <a:srgbClr val="FF0000"/>
                </a:solidFill>
              </a:rPr>
              <a:t>Cerchio/circonferenza . . .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00196E4-5E52-4615-95FF-2331582BB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105" y="1212573"/>
            <a:ext cx="2862470" cy="37238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0983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6DA1D7-EF5E-4622-9D10-F63C81FF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settore circolare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D83D21-8B75-4773-A311-82F46C484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83" y="2194561"/>
            <a:ext cx="108204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/>
              <a:t>E’ una </a:t>
            </a:r>
            <a:r>
              <a:rPr lang="it-IT" sz="3200" dirty="0">
                <a:solidFill>
                  <a:srgbClr val="FF0000"/>
                </a:solidFill>
              </a:rPr>
              <a:t>parte del cerchio </a:t>
            </a:r>
            <a:r>
              <a:rPr lang="it-IT" sz="3200" dirty="0"/>
              <a:t>compresa tra </a:t>
            </a:r>
            <a:r>
              <a:rPr lang="it-IT" sz="3200" dirty="0">
                <a:solidFill>
                  <a:srgbClr val="FF0000"/>
                </a:solidFill>
              </a:rPr>
              <a:t>2 raggi </a:t>
            </a:r>
            <a:r>
              <a:rPr lang="it-IT" sz="3200" dirty="0"/>
              <a:t>e </a:t>
            </a:r>
            <a:r>
              <a:rPr lang="it-IT" sz="3200" dirty="0">
                <a:solidFill>
                  <a:srgbClr val="FF0000"/>
                </a:solidFill>
              </a:rPr>
              <a:t>l’arco sotteso</a:t>
            </a:r>
            <a:r>
              <a:rPr lang="it-IT" sz="3200" dirty="0"/>
              <a:t>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7D22610-10AC-4EC6-9498-AC8977B5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07028"/>
            <a:ext cx="3427562" cy="301165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DB2BE2-3A90-42A4-90D3-B40226AE7AB9}"/>
              </a:ext>
            </a:extLst>
          </p:cNvPr>
          <p:cNvSpPr txBox="1"/>
          <p:nvPr/>
        </p:nvSpPr>
        <p:spPr>
          <a:xfrm>
            <a:off x="4903304" y="4253948"/>
            <a:ext cx="3427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Disegna un cerchio e il suo settore circolare.</a:t>
            </a:r>
          </a:p>
        </p:txBody>
      </p:sp>
    </p:spTree>
    <p:extLst>
      <p:ext uri="{BB962C8B-B14F-4D97-AF65-F5344CB8AC3E}">
        <p14:creationId xmlns:p14="http://schemas.microsoft.com/office/powerpoint/2010/main" val="3480579236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AF4C86-CC08-4095-A935-724C96E6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886359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Semicerchio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72BD05-12B2-4245-B918-A04B6BB3E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5790"/>
            <a:ext cx="10820400" cy="4442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diametro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divide il cerchio in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parti congruenti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uguali)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ognuna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delle </a:t>
            </a:r>
          </a:p>
          <a:p>
            <a:pPr marL="0" indent="0">
              <a:buNone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quali prende il nome di semicerchio: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B48DAF5-2044-4AC6-A3EE-C21591FD5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39" y="3001345"/>
            <a:ext cx="3511827" cy="321734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C3EE627-15F5-42A4-87E8-0909DC694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079" y="3793166"/>
            <a:ext cx="7699513" cy="2300461"/>
          </a:xfrm>
          <a:prstGeom prst="rect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43886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960F2E-6BB9-452B-90AD-069146AA5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latin typeface="Castellar" panose="020A0402060406010301" pitchFamily="18" charset="0"/>
              </a:rPr>
              <a:t>verifica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6D0159C5-2370-4FEA-A52B-3475FBBCF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3182" y="1754474"/>
            <a:ext cx="4373218" cy="4805354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AE9882C-75F2-4B2A-8E1D-22461DF40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78" y="1410887"/>
            <a:ext cx="3127513" cy="2620616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336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66458D-5266-4B5C-8545-F4E3F736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corona circolare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6F60613E-9C32-4400-AF59-1C64D8A66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087" y="3088208"/>
            <a:ext cx="3116478" cy="3424783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BB66317-08A4-43EE-95D9-770414BEA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516835"/>
            <a:ext cx="2604052" cy="2123963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9960876F-3CE5-474F-A058-78894C682023}"/>
              </a:ext>
            </a:extLst>
          </p:cNvPr>
          <p:cNvSpPr/>
          <p:nvPr/>
        </p:nvSpPr>
        <p:spPr>
          <a:xfrm rot="2242001">
            <a:off x="3805055" y="1395335"/>
            <a:ext cx="1179443" cy="3395820"/>
          </a:xfrm>
          <a:prstGeom prst="downArrow">
            <a:avLst>
              <a:gd name="adj1" fmla="val 15903"/>
              <a:gd name="adj2" fmla="val 587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B1AA177-C86E-4F66-A7C1-FFACEC402A0C}"/>
              </a:ext>
            </a:extLst>
          </p:cNvPr>
          <p:cNvSpPr txBox="1"/>
          <p:nvPr/>
        </p:nvSpPr>
        <p:spPr>
          <a:xfrm>
            <a:off x="4770783" y="3177133"/>
            <a:ext cx="52611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E’ la parte di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superficie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piana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compresa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circonferenze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hanno lo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stesso centro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perciò dette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circonferenze concentriche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Disegna, usando il compasso, due circonferenze concentriche e colora la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corona circolare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079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12DCC7-5A2E-43BA-BFB2-2029940CC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calcolo della circonferenza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1E05F71-FA61-45AE-B0F7-4AFCF4550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633" y="3771741"/>
            <a:ext cx="5194853" cy="2664627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5D17F8-4399-442C-AEB1-2ED95EBFDB95}"/>
              </a:ext>
            </a:extLst>
          </p:cNvPr>
          <p:cNvSpPr txBox="1"/>
          <p:nvPr/>
        </p:nvSpPr>
        <p:spPr>
          <a:xfrm>
            <a:off x="894525" y="1978608"/>
            <a:ext cx="105387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ogni cerchio la  circonferenza è 3,14 volte più grande del diametro e quindi 6,28 volte più grande del raggio. </a:t>
            </a: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dove nascono questi numeri? Che cos’è il </a:t>
            </a:r>
            <a:r>
              <a:rPr lang="it-IT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greco?  </a:t>
            </a: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C59BB1-1305-4D6D-B532-2E15CE037BBA}"/>
              </a:ext>
            </a:extLst>
          </p:cNvPr>
          <p:cNvSpPr txBox="1"/>
          <p:nvPr/>
        </p:nvSpPr>
        <p:spPr>
          <a:xfrm>
            <a:off x="6457244" y="4040711"/>
            <a:ext cx="44478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Sperimentiamo: </a:t>
            </a:r>
          </a:p>
          <a:p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tappi, coperchi, spago, scotch, righello, cartoncino e. . . Buon divertimento!!!</a:t>
            </a:r>
          </a:p>
        </p:txBody>
      </p:sp>
    </p:spTree>
    <p:extLst>
      <p:ext uri="{BB962C8B-B14F-4D97-AF65-F5344CB8AC3E}">
        <p14:creationId xmlns:p14="http://schemas.microsoft.com/office/powerpoint/2010/main" val="56107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80C902-98FF-4525-8FC0-11AD8611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FF0066"/>
                </a:solidFill>
                <a:latin typeface="AR CHRISTY" panose="02000000000000000000" pitchFamily="2" charset="0"/>
              </a:rPr>
              <a:t>Cenni storici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F977960-7D35-4A37-8FA8-935B35FA8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128" y="2057401"/>
            <a:ext cx="5927735" cy="4036226"/>
          </a:xfrm>
        </p:spPr>
      </p:pic>
      <p:sp>
        <p:nvSpPr>
          <p:cNvPr id="3" name="Scorrimento orizzontale 2">
            <a:extLst>
              <a:ext uri="{FF2B5EF4-FFF2-40B4-BE49-F238E27FC236}">
                <a16:creationId xmlns:a16="http://schemas.microsoft.com/office/drawing/2014/main" id="{F0779AED-55F6-492C-BE03-B672FBAECD91}"/>
              </a:ext>
            </a:extLst>
          </p:cNvPr>
          <p:cNvSpPr/>
          <p:nvPr/>
        </p:nvSpPr>
        <p:spPr>
          <a:xfrm>
            <a:off x="6813927" y="1410887"/>
            <a:ext cx="4964945" cy="4916557"/>
          </a:xfrm>
          <a:prstGeom prst="horizontalScroll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primo a lasciare una documentazione scritta del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greco fu uno scriba egizio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Ahems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nel 1650 a. C. per misurare con precisione terreni ed edifici. Se ne occuparono poi gli Ebrei e anche i Greci i quali per primi usarono l’espressione «quadratura del cerchio». Anche i Romani lo usarono ma furono i Cinesi nel V secolo ad avvicinarsi di molto al suo valore reale . Come puoi vedere dalla foto ci sono infinite cifre decimali: per i matematici ne bastano 39.</a:t>
            </a:r>
          </a:p>
        </p:txBody>
      </p:sp>
    </p:spTree>
    <p:extLst>
      <p:ext uri="{BB962C8B-B14F-4D97-AF65-F5344CB8AC3E}">
        <p14:creationId xmlns:p14="http://schemas.microsoft.com/office/powerpoint/2010/main" val="31221049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9B94AC-774E-4C31-B532-A98854106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4373"/>
            <a:ext cx="5406887" cy="494583"/>
          </a:xfrm>
          <a:scene3d>
            <a:camera prst="isometricOffAxis1Right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it-IT" sz="4400" b="1" dirty="0">
                <a:solidFill>
                  <a:srgbClr val="FFFF00"/>
                </a:solidFill>
                <a:latin typeface="Castellar" panose="020A0402060406010301" pitchFamily="18" charset="0"/>
              </a:rPr>
              <a:t>CHE </a:t>
            </a:r>
            <a:r>
              <a:rPr lang="it-IT" sz="4400" b="1" dirty="0" err="1">
                <a:solidFill>
                  <a:srgbClr val="FFFF00"/>
                </a:solidFill>
                <a:latin typeface="Castellar" panose="020A0402060406010301" pitchFamily="18" charset="0"/>
              </a:rPr>
              <a:t>meravigliA</a:t>
            </a:r>
            <a:r>
              <a:rPr lang="it-IT" sz="4400" b="1" dirty="0">
                <a:solidFill>
                  <a:srgbClr val="FFFF00"/>
                </a:solidFill>
                <a:latin typeface="Castellar" panose="020A0402060406010301" pitchFamily="18" charset="0"/>
              </a:rPr>
              <a:t> !!!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3E70F80-F8D1-4BE2-A699-F4C6B8126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0302" y="2532591"/>
            <a:ext cx="2870327" cy="4024313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6B6A22-09F8-4ADD-B5D0-0A55D8842A58}"/>
              </a:ext>
            </a:extLst>
          </p:cNvPr>
          <p:cNvSpPr txBox="1"/>
          <p:nvPr/>
        </p:nvSpPr>
        <p:spPr>
          <a:xfrm>
            <a:off x="9223022" y="2799644"/>
            <a:ext cx="2144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highlight>
                  <a:srgbClr val="FFFF00"/>
                </a:highlight>
              </a:rPr>
              <a:t>lllllllllllllllllllllllllllllllllllll</a:t>
            </a:r>
            <a:r>
              <a:rPr lang="it-IT" sz="2000" dirty="0" err="1"/>
              <a:t>l</a:t>
            </a:r>
            <a:endParaRPr lang="it-IT" sz="2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464B85-9883-4E1B-BEA6-EB5EB98FB15E}"/>
              </a:ext>
            </a:extLst>
          </p:cNvPr>
          <p:cNvSpPr txBox="1"/>
          <p:nvPr/>
        </p:nvSpPr>
        <p:spPr>
          <a:xfrm>
            <a:off x="270933" y="2190044"/>
            <a:ext cx="6728178" cy="1715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Esplosione: 14 punte 7">
            <a:extLst>
              <a:ext uri="{FF2B5EF4-FFF2-40B4-BE49-F238E27FC236}">
                <a16:creationId xmlns:a16="http://schemas.microsoft.com/office/drawing/2014/main" id="{64D1740D-BE34-4283-93A2-AC40FB307C7F}"/>
              </a:ext>
            </a:extLst>
          </p:cNvPr>
          <p:cNvSpPr/>
          <p:nvPr/>
        </p:nvSpPr>
        <p:spPr>
          <a:xfrm>
            <a:off x="0" y="153719"/>
            <a:ext cx="7971919" cy="670428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Hai visto quante </a:t>
            </a:r>
            <a:r>
              <a:rPr lang="it-IT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cifre</a:t>
            </a:r>
            <a:r>
              <a:rPr lang="it-IT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it-IT" sz="2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decimali</a:t>
            </a:r>
            <a:r>
              <a:rPr lang="it-IT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??? A noi </a:t>
            </a:r>
            <a:r>
              <a:rPr lang="it-IT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bastano </a:t>
            </a:r>
            <a:r>
              <a:rPr lang="it-IT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solo le </a:t>
            </a:r>
            <a:r>
              <a:rPr lang="it-IT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prime due </a:t>
            </a:r>
            <a:r>
              <a:rPr lang="it-IT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: 3,</a:t>
            </a:r>
            <a:r>
              <a:rPr lang="it-IT" sz="2400" b="1" u="sng" dirty="0">
                <a:solidFill>
                  <a:srgbClr val="FF0066"/>
                </a:solidFill>
                <a:latin typeface="Comic Sans MS" panose="030F0702030302020204" pitchFamily="66" charset="0"/>
              </a:rPr>
              <a:t>14</a:t>
            </a:r>
            <a:r>
              <a:rPr lang="it-IT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it-IT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senza di loro NON ci sarebbe </a:t>
            </a:r>
          </a:p>
          <a:p>
            <a:pPr algn="ctr"/>
            <a:r>
              <a:rPr lang="it-IT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PI GRECO,</a:t>
            </a:r>
          </a:p>
          <a:p>
            <a:pPr algn="ctr"/>
            <a:r>
              <a:rPr lang="it-IT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il numero più affascinante!!!</a:t>
            </a:r>
          </a:p>
          <a:p>
            <a:pPr algn="ctr"/>
            <a:r>
              <a:rPr lang="it-IT" sz="2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Dove si trova</a:t>
            </a:r>
            <a:r>
              <a:rPr lang="it-IT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it-IT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In ogni </a:t>
            </a:r>
            <a:r>
              <a:rPr lang="it-IT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cosa bella    </a:t>
            </a:r>
            <a:r>
              <a:rPr lang="it-IT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che ti circonda : è l</a:t>
            </a:r>
            <a:r>
              <a:rPr lang="it-IT" sz="2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’armonia</a:t>
            </a:r>
            <a:r>
              <a:rPr lang="it-IT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del mondo!</a:t>
            </a:r>
          </a:p>
        </p:txBody>
      </p:sp>
    </p:spTree>
    <p:extLst>
      <p:ext uri="{BB962C8B-B14F-4D97-AF65-F5344CB8AC3E}">
        <p14:creationId xmlns:p14="http://schemas.microsoft.com/office/powerpoint/2010/main" val="2819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C59182-CB44-4D6A-9609-EE5290D8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56" y="1020418"/>
            <a:ext cx="7199243" cy="834888"/>
          </a:xfrm>
          <a:solidFill>
            <a:srgbClr val="FFC000"/>
          </a:solidFill>
          <a:scene3d>
            <a:camera prst="perspectiveContrastingLeftFacing"/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Formule dirette ed inverse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FDACD0D-A355-440B-A85C-55BA26D46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843" y="1855305"/>
            <a:ext cx="3365755" cy="4518992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A4CFAD-37A6-4F9E-A22B-3F251481879A}"/>
              </a:ext>
            </a:extLst>
          </p:cNvPr>
          <p:cNvSpPr txBox="1"/>
          <p:nvPr/>
        </p:nvSpPr>
        <p:spPr>
          <a:xfrm>
            <a:off x="5883965" y="2994991"/>
            <a:ext cx="3935895" cy="3020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d = 3,14                   d = C : 3,14 </a:t>
            </a:r>
          </a:p>
          <a:p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 r = 6,28                    r = C : 6,28  </a:t>
            </a:r>
          </a:p>
          <a:p>
            <a:r>
              <a:rPr lang="it-IT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d  x 3,14                   </a:t>
            </a:r>
          </a:p>
          <a:p>
            <a:r>
              <a:rPr lang="it-IT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r  x  6,28</a:t>
            </a:r>
          </a:p>
        </p:txBody>
      </p:sp>
    </p:spTree>
    <p:extLst>
      <p:ext uri="{BB962C8B-B14F-4D97-AF65-F5344CB8AC3E}">
        <p14:creationId xmlns:p14="http://schemas.microsoft.com/office/powerpoint/2010/main" val="1526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90CE95-804C-466B-838E-ECF53948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03792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L’area del cerchio</a:t>
            </a:r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DB617517-55D3-4178-B03F-465E5479A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565" y="3161228"/>
            <a:ext cx="10820400" cy="2932399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0F8676-12FA-4AAE-8ED9-E5EDFBDB6B49}"/>
              </a:ext>
            </a:extLst>
          </p:cNvPr>
          <p:cNvSpPr txBox="1"/>
          <p:nvPr/>
        </p:nvSpPr>
        <p:spPr>
          <a:xfrm>
            <a:off x="778565" y="1895061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osservi attentamente le figure, noterai che più lati ha un poligono più somiglia ad un . . . 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F0725B95-359E-4DEE-A4CB-E8B7B6AE03A7}"/>
              </a:ext>
            </a:extLst>
          </p:cNvPr>
          <p:cNvSpPr/>
          <p:nvPr/>
        </p:nvSpPr>
        <p:spPr>
          <a:xfrm>
            <a:off x="7726017" y="2411896"/>
            <a:ext cx="4108174" cy="683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75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BE834E-8248-48BB-8553-09F2FFD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l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. . 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Cerchio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b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cerchio può essere, quindi,  considerato un </a:t>
            </a:r>
            <a: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poligono regolare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un numero infinito di lati. </a:t>
            </a:r>
            <a:b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Pertanto per calcolare la sua area  si può utilizzare  la </a:t>
            </a:r>
            <a: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stessa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Osserva: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1C8892A-C642-4463-80FF-81F3FCD18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329" y="3159922"/>
            <a:ext cx="5022166" cy="2933705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9A04F1-A574-4B77-8B57-8FEA77553562}"/>
              </a:ext>
            </a:extLst>
          </p:cNvPr>
          <p:cNvSpPr txBox="1"/>
          <p:nvPr/>
        </p:nvSpPr>
        <p:spPr>
          <a:xfrm>
            <a:off x="6188765" y="3159922"/>
            <a:ext cx="55129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N.B. </a:t>
            </a:r>
            <a:r>
              <a:rPr lang="it-IT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APOTEMA :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raggio</a:t>
            </a:r>
            <a:r>
              <a:rPr lang="it-IT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it-IT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circonferenza</a:t>
            </a:r>
            <a:r>
              <a:rPr lang="it-IT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inscritta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anche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altezza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triangoli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formano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quadrato.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45668A5-1E56-40EF-A424-5B3297555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546" y="4554885"/>
            <a:ext cx="2124075" cy="21526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C4FC27-6D0A-4D36-94E5-D045E033D7B4}"/>
              </a:ext>
            </a:extLst>
          </p:cNvPr>
          <p:cNvSpPr txBox="1"/>
          <p:nvPr/>
        </p:nvSpPr>
        <p:spPr>
          <a:xfrm>
            <a:off x="636104" y="2584174"/>
            <a:ext cx="2054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1° MODO</a:t>
            </a:r>
          </a:p>
        </p:txBody>
      </p:sp>
    </p:spTree>
    <p:extLst>
      <p:ext uri="{BB962C8B-B14F-4D97-AF65-F5344CB8AC3E}">
        <p14:creationId xmlns:p14="http://schemas.microsoft.com/office/powerpoint/2010/main" val="44610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5E1F2B-E144-41DB-8C6C-A19ED4D35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61" y="764373"/>
            <a:ext cx="7477538" cy="1293028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cerchio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DF419A-6260-40F0-A511-A58330467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2491409"/>
            <a:ext cx="10820400" cy="3763617"/>
          </a:xfrm>
          <a:solidFill>
            <a:srgbClr val="FF00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Definizione :</a:t>
            </a: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una parte di piano limitata da una linea curva chiusa chiamata CIRCONFERENZA.</a:t>
            </a:r>
          </a:p>
        </p:txBody>
      </p:sp>
      <p:sp>
        <p:nvSpPr>
          <p:cNvPr id="5" name="Connettore 4">
            <a:extLst>
              <a:ext uri="{FF2B5EF4-FFF2-40B4-BE49-F238E27FC236}">
                <a16:creationId xmlns:a16="http://schemas.microsoft.com/office/drawing/2014/main" id="{9FDFE6FA-3C41-4265-BDF4-3E9DA9673429}"/>
              </a:ext>
            </a:extLst>
          </p:cNvPr>
          <p:cNvSpPr/>
          <p:nvPr/>
        </p:nvSpPr>
        <p:spPr>
          <a:xfrm>
            <a:off x="5992948" y="4051221"/>
            <a:ext cx="1643270" cy="1550504"/>
          </a:xfrm>
          <a:prstGeom prst="flowChartConnector">
            <a:avLst/>
          </a:prstGeom>
          <a:solidFill>
            <a:srgbClr val="FFC00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destra con strisce 5">
            <a:extLst>
              <a:ext uri="{FF2B5EF4-FFF2-40B4-BE49-F238E27FC236}">
                <a16:creationId xmlns:a16="http://schemas.microsoft.com/office/drawing/2014/main" id="{3B52B04D-88FA-494F-B4C6-26E485423F88}"/>
              </a:ext>
            </a:extLst>
          </p:cNvPr>
          <p:cNvSpPr/>
          <p:nvPr/>
        </p:nvSpPr>
        <p:spPr>
          <a:xfrm rot="879526" flipV="1">
            <a:off x="3905176" y="4213554"/>
            <a:ext cx="2120068" cy="319325"/>
          </a:xfrm>
          <a:prstGeom prst="striped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circolare in giù 6">
            <a:extLst>
              <a:ext uri="{FF2B5EF4-FFF2-40B4-BE49-F238E27FC236}">
                <a16:creationId xmlns:a16="http://schemas.microsoft.com/office/drawing/2014/main" id="{636A7CC8-799A-493C-874B-D1A04C14B342}"/>
              </a:ext>
            </a:extLst>
          </p:cNvPr>
          <p:cNvSpPr/>
          <p:nvPr/>
        </p:nvSpPr>
        <p:spPr>
          <a:xfrm rot="12477767" flipH="1">
            <a:off x="7655842" y="1238121"/>
            <a:ext cx="166855" cy="3629783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B24A8F-63CA-4229-A553-6D58C9B0E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0"/>
            <a:ext cx="3432313" cy="314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6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9C7BAF-29D3-4667-9182-EF8FC089B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 DE CERCHIO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9AB9057-13D9-4349-A0A0-075585E51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995" y="2604743"/>
            <a:ext cx="3419883" cy="2768477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875D85-F0BF-4158-8581-EFF005EA9DE4}"/>
              </a:ext>
            </a:extLst>
          </p:cNvPr>
          <p:cNvSpPr txBox="1"/>
          <p:nvPr/>
        </p:nvSpPr>
        <p:spPr>
          <a:xfrm>
            <a:off x="1073014" y="2081523"/>
            <a:ext cx="254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2° MODO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AA7F4C-1E86-4F6C-80BC-E2FDC55E4E87}"/>
              </a:ext>
            </a:extLst>
          </p:cNvPr>
          <p:cNvSpPr txBox="1"/>
          <p:nvPr/>
        </p:nvSpPr>
        <p:spPr>
          <a:xfrm>
            <a:off x="4399722" y="2343133"/>
            <a:ext cx="616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</a:t>
            </a:r>
            <a:r>
              <a:rPr lang="it-IT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it-IT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cerchio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quasi uguale a quella di un . . .quadrato che ha il lato uguale al raggio del cerchio (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3,14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volte </a:t>
            </a:r>
            <a:r>
              <a:rPr lang="it-IT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quasi 4 volte l’area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it-IT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quadrato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75C948-9946-4713-A40C-254820BE197B}"/>
              </a:ext>
            </a:extLst>
          </p:cNvPr>
          <p:cNvSpPr txBox="1"/>
          <p:nvPr/>
        </p:nvSpPr>
        <p:spPr>
          <a:xfrm>
            <a:off x="848139" y="5950226"/>
            <a:ext cx="4598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Sperimentiamolo!</a:t>
            </a:r>
          </a:p>
        </p:txBody>
      </p:sp>
      <p:cxnSp>
        <p:nvCxnSpPr>
          <p:cNvPr id="8" name="Connettore a gomito 7">
            <a:extLst>
              <a:ext uri="{FF2B5EF4-FFF2-40B4-BE49-F238E27FC236}">
                <a16:creationId xmlns:a16="http://schemas.microsoft.com/office/drawing/2014/main" id="{AD60C6B1-FEB3-4CE2-ADE7-6A0873369B8F}"/>
              </a:ext>
            </a:extLst>
          </p:cNvPr>
          <p:cNvCxnSpPr>
            <a:cxnSpLocks/>
          </p:cNvCxnSpPr>
          <p:nvPr/>
        </p:nvCxnSpPr>
        <p:spPr>
          <a:xfrm>
            <a:off x="9475304" y="5134276"/>
            <a:ext cx="2345635" cy="1400725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4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4FC82A-9187-4DBE-8AFE-750E322E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0821523-0056-429D-8C3A-977D7C311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334806"/>
            <a:ext cx="10820400" cy="3742550"/>
          </a:xfr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C3B4485D-B41D-44F6-8FD2-CA886F685C3A}"/>
              </a:ext>
            </a:extLst>
          </p:cNvPr>
          <p:cNvSpPr/>
          <p:nvPr/>
        </p:nvSpPr>
        <p:spPr>
          <a:xfrm rot="19541059">
            <a:off x="3167270" y="1020417"/>
            <a:ext cx="1802295" cy="556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rgbClr val="FFFF00"/>
                </a:solidFill>
                <a:latin typeface="AR CHRISTY" panose="02000000000000000000" pitchFamily="2" charset="0"/>
              </a:rPr>
              <a:t>SOS</a:t>
            </a:r>
          </a:p>
        </p:txBody>
      </p:sp>
    </p:spTree>
    <p:extLst>
      <p:ext uri="{BB962C8B-B14F-4D97-AF65-F5344CB8AC3E}">
        <p14:creationId xmlns:p14="http://schemas.microsoft.com/office/powerpoint/2010/main" val="369385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E6233F-59CD-40DC-9320-D7DAF571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1" y="689055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it-IT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Calcola l’area dei 2 cerchi nei 2 modi spiegati</a:t>
            </a:r>
            <a:endParaRPr lang="it-IT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610EC807-864A-4DBE-9C6C-92742246D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957" y="2815846"/>
            <a:ext cx="2734844" cy="2438487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BAFF90E-4DAA-4F58-A5AC-3647B909D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00" y="2797682"/>
            <a:ext cx="2964838" cy="257592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0A7B42B-3323-4898-B6F1-A5AFE7C81165}"/>
              </a:ext>
            </a:extLst>
          </p:cNvPr>
          <p:cNvSpPr txBox="1"/>
          <p:nvPr/>
        </p:nvSpPr>
        <p:spPr>
          <a:xfrm>
            <a:off x="979956" y="2261848"/>
            <a:ext cx="2734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2° modo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0707187-E45E-4E2A-A9A0-CEAB12135C05}"/>
              </a:ext>
            </a:extLst>
          </p:cNvPr>
          <p:cNvSpPr txBox="1"/>
          <p:nvPr/>
        </p:nvSpPr>
        <p:spPr>
          <a:xfrm>
            <a:off x="8017565" y="2292626"/>
            <a:ext cx="3816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1° modo</a:t>
            </a:r>
          </a:p>
        </p:txBody>
      </p:sp>
    </p:spTree>
    <p:extLst>
      <p:ext uri="{BB962C8B-B14F-4D97-AF65-F5344CB8AC3E}">
        <p14:creationId xmlns:p14="http://schemas.microsoft.com/office/powerpoint/2010/main" val="305965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021359-E069-49FD-BF10-3C52B0FC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latin typeface="Castellar" panose="020A0402060406010301" pitchFamily="18" charset="0"/>
              </a:rPr>
              <a:t>PER saperne di più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3E1569-A173-4BA9-8EA4-3D6CCCE4E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02296"/>
            <a:ext cx="10820400" cy="4416389"/>
          </a:xfrm>
        </p:spPr>
        <p:txBody>
          <a:bodyPr/>
          <a:lstStyle/>
          <a:p>
            <a:r>
              <a:rPr lang="it-IT"/>
              <a:t>https</a:t>
            </a:r>
            <a:r>
              <a:rPr lang="it-IT" dirty="0"/>
              <a:t>://verifichematematica.blogspot.com/2014/05/risorse-il-cerchio.html </a:t>
            </a:r>
          </a:p>
          <a:p>
            <a:r>
              <a:rPr lang="it-IT" dirty="0">
                <a:hlinkClick r:id="rId2"/>
              </a:rPr>
              <a:t>https://www.youtube.com/watch?v=QzTXaVmJTNQ</a:t>
            </a:r>
            <a:r>
              <a:rPr lang="it-IT" dirty="0"/>
              <a:t> </a:t>
            </a:r>
          </a:p>
          <a:p>
            <a:r>
              <a:rPr lang="it-IT" dirty="0"/>
              <a:t>https://www.youtube.com/watch?v=BZ6gPO2YjWA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D67885F-89C9-4EF2-98D7-C1D549995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722" y="2782957"/>
            <a:ext cx="3405808" cy="343572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2F9C0BC-EBE6-47EF-B03A-EF60EEE6CCE5}"/>
              </a:ext>
            </a:extLst>
          </p:cNvPr>
          <p:cNvSpPr txBox="1"/>
          <p:nvPr/>
        </p:nvSpPr>
        <p:spPr>
          <a:xfrm>
            <a:off x="8627165" y="4200940"/>
            <a:ext cx="1139687" cy="646331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Ciao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E987C1F-FFC2-4E53-BB80-90E57E01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418" y="3700721"/>
            <a:ext cx="2857500" cy="1600200"/>
          </a:xfrm>
          <a:prstGeom prst="rect">
            <a:avLst/>
          </a:prstGeom>
          <a:ln w="76200">
            <a:solidFill>
              <a:srgbClr val="FF0066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968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B0C76F-94A0-40B3-BF46-E43A9444F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Osserva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A8431F-1CEB-46B5-9AD4-C57E309C0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aumenta la lunghezza della circonferenza aumenta anche il cerchio?                      </a:t>
            </a:r>
          </a:p>
          <a:p>
            <a:pPr marL="0" indent="0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se aumenta il cerchio aumenta la circonferenza? </a:t>
            </a:r>
          </a:p>
          <a:p>
            <a:pPr marL="0" indent="0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il compasso traccia alcune circonferenze di diverse lunghezze e colorale di giallo.</a:t>
            </a:r>
          </a:p>
          <a:p>
            <a:pPr marL="0" indent="0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Colora di azzurro i cerchi più piccoli e di arancione quelli più grandi.</a:t>
            </a:r>
          </a:p>
        </p:txBody>
      </p:sp>
      <p:sp>
        <p:nvSpPr>
          <p:cNvPr id="4" name="Connettore 3">
            <a:extLst>
              <a:ext uri="{FF2B5EF4-FFF2-40B4-BE49-F238E27FC236}">
                <a16:creationId xmlns:a16="http://schemas.microsoft.com/office/drawing/2014/main" id="{30EC012B-A942-4FD4-A132-AEFD3E3A4BBB}"/>
              </a:ext>
            </a:extLst>
          </p:cNvPr>
          <p:cNvSpPr/>
          <p:nvPr/>
        </p:nvSpPr>
        <p:spPr>
          <a:xfrm>
            <a:off x="1798983" y="3505195"/>
            <a:ext cx="450574" cy="42406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onnettore 4">
            <a:extLst>
              <a:ext uri="{FF2B5EF4-FFF2-40B4-BE49-F238E27FC236}">
                <a16:creationId xmlns:a16="http://schemas.microsoft.com/office/drawing/2014/main" id="{CACBFD95-DB3E-4614-8E06-21E18DCB7A97}"/>
              </a:ext>
            </a:extLst>
          </p:cNvPr>
          <p:cNvSpPr/>
          <p:nvPr/>
        </p:nvSpPr>
        <p:spPr>
          <a:xfrm>
            <a:off x="3776860" y="3233529"/>
            <a:ext cx="821635" cy="8680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onnettore 5">
            <a:extLst>
              <a:ext uri="{FF2B5EF4-FFF2-40B4-BE49-F238E27FC236}">
                <a16:creationId xmlns:a16="http://schemas.microsoft.com/office/drawing/2014/main" id="{8B4F849D-D97F-4AF4-8A12-B51917D46EF0}"/>
              </a:ext>
            </a:extLst>
          </p:cNvPr>
          <p:cNvSpPr/>
          <p:nvPr/>
        </p:nvSpPr>
        <p:spPr>
          <a:xfrm>
            <a:off x="6236799" y="3041370"/>
            <a:ext cx="1113183" cy="106680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onnettore 6">
            <a:extLst>
              <a:ext uri="{FF2B5EF4-FFF2-40B4-BE49-F238E27FC236}">
                <a16:creationId xmlns:a16="http://schemas.microsoft.com/office/drawing/2014/main" id="{F1DCC148-F047-44FF-9D32-F645D370FCD8}"/>
              </a:ext>
            </a:extLst>
          </p:cNvPr>
          <p:cNvSpPr/>
          <p:nvPr/>
        </p:nvSpPr>
        <p:spPr>
          <a:xfrm>
            <a:off x="8988286" y="2786267"/>
            <a:ext cx="1404731" cy="136497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2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F45C62-E530-4A77-BC11-F08DC54A0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ELEMENTI DEL CERCHIO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CDA8134-644A-4171-AEC3-5CCDFC6AF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062" y="1915630"/>
            <a:ext cx="5374219" cy="4024313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02D925-4180-4363-9FF2-B6F3F4361E4C}"/>
              </a:ext>
            </a:extLst>
          </p:cNvPr>
          <p:cNvSpPr txBox="1"/>
          <p:nvPr/>
        </p:nvSpPr>
        <p:spPr>
          <a:xfrm>
            <a:off x="6639339" y="1915630"/>
            <a:ext cx="47442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raggio è il segmento che unisce il centro del cerchio con un punto qualsiasi della circonferenza.</a:t>
            </a: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Disegna dei cerchi con alcuni raggi :</a:t>
            </a:r>
          </a:p>
          <a:p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133DBB3-D7CC-44A7-A144-FD941D440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478" y="4843326"/>
            <a:ext cx="1771738" cy="16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59254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171F1-E2F4-49F5-98E9-6FCD472ED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Disegna, osserva e rispondi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7382D6-4E9E-49CC-9F0C-411794AB1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Disegna</a:t>
            </a:r>
            <a:r>
              <a:rPr lang="it-IT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cerchi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diverse grandezze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traccia i loro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raggi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misurali con il righello . </a:t>
            </a:r>
          </a:p>
          <a:p>
            <a:pPr marL="0" indent="0"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Aumentando il </a:t>
            </a:r>
            <a:r>
              <a:rPr lang="it-IT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cerchio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aumenta il </a:t>
            </a:r>
            <a:r>
              <a:rPr lang="it-IT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raggio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 raggi ci sono in un cerchio?</a:t>
            </a:r>
          </a:p>
          <a:p>
            <a:pPr marL="0" indent="0"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Disegna con il </a:t>
            </a:r>
            <a:r>
              <a:rPr lang="it-IT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compasso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cerchio che ha il raggio di 3 cm.</a:t>
            </a:r>
          </a:p>
          <a:p>
            <a:pPr marL="0" indent="0"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Disegna 2 cerchi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congruenti.</a:t>
            </a:r>
          </a:p>
        </p:txBody>
      </p:sp>
    </p:spTree>
    <p:extLst>
      <p:ext uri="{BB962C8B-B14F-4D97-AF65-F5344CB8AC3E}">
        <p14:creationId xmlns:p14="http://schemas.microsoft.com/office/powerpoint/2010/main" val="51660526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718092-3A98-4550-825B-FD76461A1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b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La  corda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3E6123A-68B7-4119-95B4-BA9882DA1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3809" y="596347"/>
            <a:ext cx="5355332" cy="298174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9A9223-FE03-456D-B835-296DAB034CF9}"/>
              </a:ext>
            </a:extLst>
          </p:cNvPr>
          <p:cNvSpPr txBox="1"/>
          <p:nvPr/>
        </p:nvSpPr>
        <p:spPr>
          <a:xfrm>
            <a:off x="569842" y="1806331"/>
            <a:ext cx="4916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corda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un </a:t>
            </a:r>
            <a:r>
              <a:rPr lang="it-IT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 </a:t>
            </a:r>
            <a:r>
              <a:rPr lang="it-IT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congiunge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punti della circonferenza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8E9DE3A-B5F8-406F-9779-F59A7AF44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60" y="3375992"/>
            <a:ext cx="3677988" cy="312973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A9FE292-2F11-4DC5-A39D-D4EBD181F23F}"/>
              </a:ext>
            </a:extLst>
          </p:cNvPr>
          <p:cNvSpPr txBox="1"/>
          <p:nvPr/>
        </p:nvSpPr>
        <p:spPr>
          <a:xfrm>
            <a:off x="6453809" y="3843131"/>
            <a:ext cx="518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Disegna un cerchio e traccia alcune corde.</a:t>
            </a:r>
          </a:p>
        </p:txBody>
      </p:sp>
    </p:spTree>
    <p:extLst>
      <p:ext uri="{BB962C8B-B14F-4D97-AF65-F5344CB8AC3E}">
        <p14:creationId xmlns:p14="http://schemas.microsoft.com/office/powerpoint/2010/main" val="183695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1C48F5-B637-4C44-A64D-63013B0DB8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Sciccherie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53ECF9D-C1BD-47DE-973D-17545EBC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165" y="2352951"/>
            <a:ext cx="4256522" cy="4024313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E8F7CD-359C-40D5-8D29-D8FCE320DE30}"/>
              </a:ext>
            </a:extLst>
          </p:cNvPr>
          <p:cNvSpPr txBox="1"/>
          <p:nvPr/>
        </p:nvSpPr>
        <p:spPr>
          <a:xfrm>
            <a:off x="5804451" y="3087757"/>
            <a:ext cx="58177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</a:t>
            </a:r>
            <a:r>
              <a:rPr lang="it-IT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quadrato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cosa sono rispetto al cerchio? </a:t>
            </a: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Disegna in un cerchio la sua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corda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più lunga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cosa noti?</a:t>
            </a:r>
          </a:p>
        </p:txBody>
      </p:sp>
    </p:spTree>
    <p:extLst>
      <p:ext uri="{BB962C8B-B14F-4D97-AF65-F5344CB8AC3E}">
        <p14:creationId xmlns:p14="http://schemas.microsoft.com/office/powerpoint/2010/main" val="39563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233EE7-AC0D-456E-8BFA-4007EAA559A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DIAMETRO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0A89E0-ABD9-4D07-A676-0FD8DFF99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20622"/>
            <a:ext cx="108204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diametro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una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corda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 passa per il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cerchio ( </a:t>
            </a:r>
            <a:r>
              <a:rPr lang="it-IT" sz="3200">
                <a:latin typeface="Times New Roman" panose="02020603050405020304" pitchFamily="18" charset="0"/>
                <a:cs typeface="Times New Roman" panose="02020603050405020304" pitchFamily="18" charset="0"/>
              </a:rPr>
              <a:t>o circonferenza?).</a:t>
            </a:r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un cerchio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 diametri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 sono?</a:t>
            </a:r>
          </a:p>
          <a:p>
            <a:pPr marL="0" indent="0"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un cerchio il </a:t>
            </a:r>
            <a:r>
              <a:rPr lang="it-IT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raggio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 parte è del </a:t>
            </a:r>
            <a:r>
              <a:rPr lang="it-IT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diametro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Osserva: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F4D09A4-388E-4AD1-BC42-BE97B9315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31" y="4158917"/>
            <a:ext cx="2613739" cy="2286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3BB8A6-E481-4C9A-9FD7-31026E41AA4A}"/>
              </a:ext>
            </a:extLst>
          </p:cNvPr>
          <p:cNvSpPr txBox="1"/>
          <p:nvPr/>
        </p:nvSpPr>
        <p:spPr>
          <a:xfrm>
            <a:off x="3167270" y="4158917"/>
            <a:ext cx="5857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Quanto misura il raggio? </a:t>
            </a:r>
          </a:p>
          <a:p>
            <a:r>
              <a:rPr lang="it-IT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r = d : 2</a:t>
            </a: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Quanto misura il diametro? </a:t>
            </a:r>
          </a:p>
          <a:p>
            <a:r>
              <a:rPr lang="it-IT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d = r x 2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73A6949-5E21-4DAC-8BEE-D1482B53B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920" y="4158917"/>
            <a:ext cx="2543331" cy="255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9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26A7C5-D7E1-432E-A5E8-E176A7C0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L’ Arco</a:t>
            </a:r>
            <a:b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2E9BDD-7A57-47FA-B7C6-CC7DED374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15548"/>
            <a:ext cx="10820400" cy="440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L’arco è una parte della circonferenza 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BF94CCA-B708-498E-A291-AD1F25CC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402950"/>
            <a:ext cx="3647661" cy="322833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7BCAC9-3855-4D91-AFA9-354CCF26D6D7}"/>
              </a:ext>
            </a:extLst>
          </p:cNvPr>
          <p:cNvSpPr txBox="1"/>
          <p:nvPr/>
        </p:nvSpPr>
        <p:spPr>
          <a:xfrm>
            <a:off x="685799" y="6093627"/>
            <a:ext cx="7583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corda in quanti archi divide una circonferenza?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7BE865A-C325-4557-9F41-61B11B37F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243" y="293305"/>
            <a:ext cx="1398311" cy="1522243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A83EB0C-DB2B-4A79-8AC4-FDA4863B1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947" y="353832"/>
            <a:ext cx="4717774" cy="2269383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8264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ia di vapo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</TotalTime>
  <Words>809</Words>
  <Application>Microsoft Office PowerPoint</Application>
  <PresentationFormat>Widescreen</PresentationFormat>
  <Paragraphs>91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AR CHRISTY</vt:lpstr>
      <vt:lpstr>Arial</vt:lpstr>
      <vt:lpstr>Castellar</vt:lpstr>
      <vt:lpstr>Century Gothic</vt:lpstr>
      <vt:lpstr>Comic Sans MS</vt:lpstr>
      <vt:lpstr>Times New Roman</vt:lpstr>
      <vt:lpstr>Scia di vapore</vt:lpstr>
      <vt:lpstr>3° step  GEOmetricaMente </vt:lpstr>
      <vt:lpstr>Il cerchio</vt:lpstr>
      <vt:lpstr>Osserva</vt:lpstr>
      <vt:lpstr>GLI ELEMENTI DEL CERCHIO</vt:lpstr>
      <vt:lpstr>Disegna, osserva e rispondi</vt:lpstr>
      <vt:lpstr>      La  corda</vt:lpstr>
      <vt:lpstr>Sciccherie</vt:lpstr>
      <vt:lpstr>IL DIAMETRO</vt:lpstr>
      <vt:lpstr>                 L’ Arco   </vt:lpstr>
      <vt:lpstr>Il settore circolare</vt:lpstr>
      <vt:lpstr>Semicerchio</vt:lpstr>
      <vt:lpstr>verifica</vt:lpstr>
      <vt:lpstr> La corona circolare</vt:lpstr>
      <vt:lpstr>Il calcolo della circonferenza</vt:lpstr>
      <vt:lpstr>Cenni storici</vt:lpstr>
      <vt:lpstr>CHE meravigliA !!!</vt:lpstr>
      <vt:lpstr>Formule dirette ed inverse</vt:lpstr>
      <vt:lpstr>L’area del cerchio</vt:lpstr>
      <vt:lpstr>. . . Cerchio!!!   Il cerchio può essere, quindi,  considerato un poligono regolare con un numero infinito di lati.  Pertanto per calcolare la sua area  si può utilizzare  la stessa formula . Osserva:</vt:lpstr>
      <vt:lpstr>AREA DE CERCHIO</vt:lpstr>
      <vt:lpstr>Formula</vt:lpstr>
      <vt:lpstr>Calcola l’area dei 2 cerchi nei 2 modi spiegati</vt:lpstr>
      <vt:lpstr>PER saperne di più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3° step  GEOmetricaMente</dc:title>
  <dc:creator>Rosa</dc:creator>
  <cp:lastModifiedBy>Rosa</cp:lastModifiedBy>
  <cp:revision>91</cp:revision>
  <dcterms:created xsi:type="dcterms:W3CDTF">2021-01-20T20:55:18Z</dcterms:created>
  <dcterms:modified xsi:type="dcterms:W3CDTF">2021-02-24T22:32:07Z</dcterms:modified>
</cp:coreProperties>
</file>