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4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25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38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03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14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31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57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47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18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98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2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4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5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q8W_spc_Nc?start=3&amp;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7ftzJC9HJs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hHoqP81iA8?feature=oembed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F672E71-4896-412C-9C70-888CBA0C2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456102F-E788-4184-9D67-72E182FC4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873" y="3736429"/>
            <a:ext cx="6347918" cy="2397488"/>
          </a:xfrm>
        </p:spPr>
        <p:txBody>
          <a:bodyPr anchor="ctr">
            <a:normAutofit/>
          </a:bodyPr>
          <a:lstStyle/>
          <a:p>
            <a:r>
              <a:rPr lang="it-IT" sz="5100" dirty="0">
                <a:solidFill>
                  <a:schemeClr val="bg1"/>
                </a:solidFill>
              </a:rPr>
              <a:t>«CARNEVALE»</a:t>
            </a:r>
            <a:br>
              <a:rPr lang="it-IT" sz="5100" dirty="0">
                <a:solidFill>
                  <a:schemeClr val="bg1"/>
                </a:solidFill>
              </a:rPr>
            </a:br>
            <a:r>
              <a:rPr lang="it-IT" sz="2000" dirty="0" err="1">
                <a:solidFill>
                  <a:schemeClr val="bg1"/>
                </a:solidFill>
              </a:rPr>
              <a:t>attivita’</a:t>
            </a:r>
            <a:r>
              <a:rPr lang="it-IT" sz="2000" dirty="0">
                <a:solidFill>
                  <a:schemeClr val="bg1"/>
                </a:solidFill>
              </a:rPr>
              <a:t> trasversale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6ED201-B3BD-4C7D-9C0C-2F1126EB9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9798" y="3736429"/>
            <a:ext cx="3633923" cy="2397488"/>
          </a:xfrm>
        </p:spPr>
        <p:txBody>
          <a:bodyPr anchor="ctr">
            <a:normAutofit/>
          </a:bodyPr>
          <a:lstStyle/>
          <a:p>
            <a:r>
              <a:rPr lang="it-IT" sz="2000" b="1">
                <a:solidFill>
                  <a:schemeClr val="bg1"/>
                </a:solidFill>
              </a:rPr>
              <a:t>Classe III- IV F </a:t>
            </a:r>
          </a:p>
          <a:p>
            <a:r>
              <a:rPr lang="it-IT" sz="2000" b="1">
                <a:solidFill>
                  <a:schemeClr val="bg1"/>
                </a:solidFill>
              </a:rPr>
              <a:t>Plesso Fra’ Siciliano</a:t>
            </a:r>
          </a:p>
          <a:p>
            <a:r>
              <a:rPr lang="it-IT" sz="2000" b="1">
                <a:solidFill>
                  <a:schemeClr val="bg1"/>
                </a:solidFill>
              </a:rPr>
              <a:t>Doc. Pascale Maria Rosaria</a:t>
            </a:r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FDF3C090-31BB-40E0-8424-BCB9B388F9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4000"/>
          </a:blip>
          <a:srcRect t="29952" b="29952"/>
          <a:stretch/>
        </p:blipFill>
        <p:spPr>
          <a:xfrm>
            <a:off x="20" y="808139"/>
            <a:ext cx="12191979" cy="254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63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2A8F4B1-ACF1-42BE-A172-2DEAB19A5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4191475" cy="4270963"/>
          </a:xfrm>
        </p:spPr>
        <p:txBody>
          <a:bodyPr anchor="ctr">
            <a:normAutofit/>
          </a:bodyPr>
          <a:lstStyle/>
          <a:p>
            <a:pPr algn="ctr"/>
            <a:r>
              <a:rPr lang="it-IT" sz="4000" dirty="0">
                <a:solidFill>
                  <a:schemeClr val="bg1"/>
                </a:solidFill>
              </a:rPr>
              <a:t>La musica del «rondò veneziano»</a:t>
            </a:r>
            <a:br>
              <a:rPr lang="it-IT" sz="4000" dirty="0">
                <a:solidFill>
                  <a:schemeClr val="bg1"/>
                </a:solidFill>
              </a:rPr>
            </a:br>
            <a:br>
              <a:rPr lang="it-IT" sz="4000" dirty="0">
                <a:solidFill>
                  <a:schemeClr val="bg1"/>
                </a:solidFill>
              </a:rPr>
            </a:br>
            <a:r>
              <a:rPr lang="it-IT" sz="4000" dirty="0">
                <a:solidFill>
                  <a:schemeClr val="bg1"/>
                </a:solidFill>
              </a:rPr>
              <a:t>La bellezza dei costumi e delle maschere.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Elementi multimediali online 3" title="Rondò veneziano-Magica melodia">
            <a:hlinkClick r:id="" action="ppaction://media"/>
            <a:extLst>
              <a:ext uri="{FF2B5EF4-FFF2-40B4-BE49-F238E27FC236}">
                <a16:creationId xmlns:a16="http://schemas.microsoft.com/office/drawing/2014/main" id="{E7A29A4A-88B7-471D-86C6-D25EECF0731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82091" y="843627"/>
            <a:ext cx="4999376" cy="5533534"/>
          </a:xfrm>
          <a:prstGeom prst="rect">
            <a:avLst/>
          </a:prstGeom>
        </p:spPr>
      </p:pic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43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DCCB561-D756-4E67-BB69-189093BD6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La sfilata in piazza San Marco ed il «volo dell’angelo» </a:t>
            </a:r>
            <a:br>
              <a:rPr lang="it-IT" sz="3600" dirty="0">
                <a:solidFill>
                  <a:schemeClr val="bg1"/>
                </a:solidFill>
              </a:rPr>
            </a:br>
            <a:r>
              <a:rPr lang="it-IT" sz="3600" dirty="0">
                <a:solidFill>
                  <a:schemeClr val="bg1"/>
                </a:solidFill>
              </a:rPr>
              <a:t>con cui inizia il Carnevale veneziano.</a:t>
            </a:r>
            <a:br>
              <a:rPr lang="it-IT" sz="3600" dirty="0">
                <a:solidFill>
                  <a:schemeClr val="bg1"/>
                </a:solidFill>
              </a:rPr>
            </a:br>
            <a:r>
              <a:rPr lang="it-IT" sz="3600" dirty="0">
                <a:solidFill>
                  <a:schemeClr val="bg1"/>
                </a:solidFill>
              </a:rPr>
              <a:t>La nostra bellissima Italia.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Elementi multimediali online 3" title="Volo dell'Angelo - Carnevale di Venezia 2020 by Wavents">
            <a:hlinkClick r:id="" action="ppaction://media"/>
            <a:extLst>
              <a:ext uri="{FF2B5EF4-FFF2-40B4-BE49-F238E27FC236}">
                <a16:creationId xmlns:a16="http://schemas.microsoft.com/office/drawing/2014/main" id="{604D7DC4-07F0-4519-9825-DD1A634DAB6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96000" y="725667"/>
            <a:ext cx="5366991" cy="4873855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30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0B16233-12E7-42E4-8E72-26107A4B9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 fontScale="90000"/>
          </a:bodyPr>
          <a:lstStyle/>
          <a:p>
            <a:r>
              <a:rPr lang="it-IT" sz="7200" dirty="0">
                <a:solidFill>
                  <a:schemeClr val="bg1"/>
                </a:solidFill>
              </a:rPr>
              <a:t>I luoghi del Carnevale veneziano: campi, calli e vie d’acqua.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Elementi multimediali online 3" title="Carnevale di Venezia - Venice Carnival 2018">
            <a:hlinkClick r:id="" action="ppaction://media"/>
            <a:extLst>
              <a:ext uri="{FF2B5EF4-FFF2-40B4-BE49-F238E27FC236}">
                <a16:creationId xmlns:a16="http://schemas.microsoft.com/office/drawing/2014/main" id="{457734D3-17A1-4B27-8EE2-44BF497B670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96000" y="725667"/>
            <a:ext cx="5357564" cy="5279207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41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28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30">
            <a:extLst>
              <a:ext uri="{FF2B5EF4-FFF2-40B4-BE49-F238E27FC236}">
                <a16:creationId xmlns:a16="http://schemas.microsoft.com/office/drawing/2014/main" id="{4E94261F-1ED3-4E90-88E6-134791440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E994AFD-219D-4114-8DCE-9F139AD75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311086"/>
            <a:ext cx="5373277" cy="249810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0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Dov’é</a:t>
            </a:r>
            <a:r>
              <a:rPr lang="en-US" sz="2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Venezia?</a:t>
            </a:r>
            <a:br>
              <a:rPr lang="en-US" sz="2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2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0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Stato</a:t>
            </a:r>
            <a:r>
              <a:rPr lang="en-US" sz="2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 Italia</a:t>
            </a:r>
            <a:br>
              <a:rPr lang="en-US" sz="2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0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Regione</a:t>
            </a:r>
            <a:r>
              <a:rPr lang="en-US" sz="2000" b="1" cap="all" dirty="0">
                <a:solidFill>
                  <a:schemeClr val="bg1"/>
                </a:solidFill>
              </a:rPr>
              <a:t>: Veneto</a:t>
            </a:r>
            <a:br>
              <a:rPr lang="en-US" sz="2000" b="1" cap="all" dirty="0">
                <a:solidFill>
                  <a:schemeClr val="bg1"/>
                </a:solidFill>
              </a:rPr>
            </a:br>
            <a:r>
              <a:rPr lang="en-US" sz="2000" b="1" cap="all" dirty="0">
                <a:solidFill>
                  <a:schemeClr val="bg1"/>
                </a:solidFill>
              </a:rPr>
              <a:t>sopra </a:t>
            </a:r>
            <a:r>
              <a:rPr lang="en-US" sz="2000" b="1" cap="all" dirty="0" err="1">
                <a:solidFill>
                  <a:schemeClr val="bg1"/>
                </a:solidFill>
              </a:rPr>
              <a:t>potete</a:t>
            </a:r>
            <a:r>
              <a:rPr lang="en-US" sz="2000" b="1" cap="all" dirty="0">
                <a:solidFill>
                  <a:schemeClr val="bg1"/>
                </a:solidFill>
              </a:rPr>
              <a:t> </a:t>
            </a:r>
            <a:r>
              <a:rPr lang="en-US" sz="2000" b="1" cap="all" dirty="0" err="1">
                <a:solidFill>
                  <a:schemeClr val="bg1"/>
                </a:solidFill>
              </a:rPr>
              <a:t>vedere</a:t>
            </a:r>
            <a:r>
              <a:rPr lang="en-US" sz="2000" b="1" cap="all" dirty="0">
                <a:solidFill>
                  <a:schemeClr val="bg1"/>
                </a:solidFill>
              </a:rPr>
              <a:t> lo stemma </a:t>
            </a:r>
            <a:r>
              <a:rPr lang="en-US" sz="2000" b="1" cap="all" dirty="0" err="1">
                <a:solidFill>
                  <a:schemeClr val="bg1"/>
                </a:solidFill>
              </a:rPr>
              <a:t>che</a:t>
            </a:r>
            <a:r>
              <a:rPr lang="en-US" sz="2000" b="1" cap="all" dirty="0">
                <a:solidFill>
                  <a:schemeClr val="bg1"/>
                </a:solidFill>
              </a:rPr>
              <a:t> la </a:t>
            </a:r>
            <a:r>
              <a:rPr lang="en-US" sz="2000" b="1" cap="all" dirty="0" err="1">
                <a:solidFill>
                  <a:schemeClr val="bg1"/>
                </a:solidFill>
              </a:rPr>
              <a:t>rappresenta</a:t>
            </a:r>
            <a:r>
              <a:rPr lang="en-US" sz="2000" b="1" cap="all" dirty="0">
                <a:solidFill>
                  <a:schemeClr val="bg1"/>
                </a:solidFill>
              </a:rPr>
              <a:t> ed </a:t>
            </a:r>
            <a:r>
              <a:rPr lang="en-US" sz="2000" b="1" cap="all" dirty="0" err="1">
                <a:solidFill>
                  <a:schemeClr val="bg1"/>
                </a:solidFill>
              </a:rPr>
              <a:t>alcune</a:t>
            </a:r>
            <a:r>
              <a:rPr lang="en-US" sz="2000" b="1" cap="all" dirty="0">
                <a:solidFill>
                  <a:schemeClr val="bg1"/>
                </a:solidFill>
              </a:rPr>
              <a:t> </a:t>
            </a:r>
            <a:r>
              <a:rPr lang="en-US" sz="2000" b="1" cap="all" dirty="0" err="1">
                <a:solidFill>
                  <a:schemeClr val="bg1"/>
                </a:solidFill>
              </a:rPr>
              <a:t>immagini</a:t>
            </a:r>
            <a:r>
              <a:rPr lang="en-US" sz="2000" b="1" cap="all" dirty="0">
                <a:solidFill>
                  <a:schemeClr val="bg1"/>
                </a:solidFill>
              </a:rPr>
              <a:t>, in basso una </a:t>
            </a:r>
            <a:r>
              <a:rPr lang="en-US" sz="2000" b="1" cap="all" dirty="0" err="1">
                <a:solidFill>
                  <a:schemeClr val="bg1"/>
                </a:solidFill>
              </a:rPr>
              <a:t>mappa</a:t>
            </a:r>
            <a:r>
              <a:rPr lang="en-US" sz="2000" b="1" cap="all" dirty="0">
                <a:solidFill>
                  <a:schemeClr val="bg1"/>
                </a:solidFill>
              </a:rPr>
              <a:t> </a:t>
            </a:r>
            <a:r>
              <a:rPr lang="en-US" sz="2000" b="1" cap="all" dirty="0" err="1">
                <a:solidFill>
                  <a:schemeClr val="bg1"/>
                </a:solidFill>
              </a:rPr>
              <a:t>della</a:t>
            </a:r>
            <a:r>
              <a:rPr lang="en-US" sz="2000" b="1" cap="all" dirty="0">
                <a:solidFill>
                  <a:schemeClr val="bg1"/>
                </a:solidFill>
              </a:rPr>
              <a:t> </a:t>
            </a:r>
            <a:r>
              <a:rPr lang="en-US" sz="2000" b="1" cap="all" dirty="0" err="1">
                <a:solidFill>
                  <a:schemeClr val="bg1"/>
                </a:solidFill>
              </a:rPr>
              <a:t>città</a:t>
            </a:r>
            <a:r>
              <a:rPr lang="en-US" sz="2000" b="1" cap="all" dirty="0">
                <a:solidFill>
                  <a:schemeClr val="bg1"/>
                </a:solidFill>
              </a:rPr>
              <a:t> ed una </a:t>
            </a:r>
            <a:r>
              <a:rPr lang="en-US" sz="2000" b="1" cap="all" dirty="0" err="1">
                <a:solidFill>
                  <a:schemeClr val="bg1"/>
                </a:solidFill>
              </a:rPr>
              <a:t>immagine</a:t>
            </a:r>
            <a:r>
              <a:rPr lang="en-US" sz="2000" b="1" cap="all" dirty="0">
                <a:solidFill>
                  <a:schemeClr val="bg1"/>
                </a:solidFill>
              </a:rPr>
              <a:t> </a:t>
            </a:r>
            <a:r>
              <a:rPr lang="en-US" sz="2000" b="1" cap="all" dirty="0" err="1">
                <a:solidFill>
                  <a:schemeClr val="bg1"/>
                </a:solidFill>
              </a:rPr>
              <a:t>satellitare</a:t>
            </a:r>
            <a:r>
              <a:rPr lang="en-US" sz="2000" b="1" cap="all" dirty="0">
                <a:solidFill>
                  <a:schemeClr val="bg1"/>
                </a:solidFill>
              </a:rPr>
              <a:t>.</a:t>
            </a:r>
            <a:br>
              <a:rPr lang="en-US" sz="2000" b="1" cap="all" dirty="0">
                <a:solidFill>
                  <a:schemeClr val="bg1"/>
                </a:solidFill>
              </a:rPr>
            </a:br>
            <a:endParaRPr lang="en-US" sz="2000" b="1" i="0" kern="1200" cap="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43" name="Straight Connector 3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Venezia – Stemma">
            <a:extLst>
              <a:ext uri="{FF2B5EF4-FFF2-40B4-BE49-F238E27FC236}">
                <a16:creationId xmlns:a16="http://schemas.microsoft.com/office/drawing/2014/main" id="{FD3BFFFD-2B2C-4BC5-A386-064EA054E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291" y="130247"/>
            <a:ext cx="1190624" cy="142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enezia – Veduta">
            <a:extLst>
              <a:ext uri="{FF2B5EF4-FFF2-40B4-BE49-F238E27FC236}">
                <a16:creationId xmlns:a16="http://schemas.microsoft.com/office/drawing/2014/main" id="{EE94BC6A-A93E-42E5-8112-577D2F651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964" y="130247"/>
            <a:ext cx="4693840" cy="454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FD75219B-3D12-4E42-8375-8EB3476E5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75" y="2597204"/>
            <a:ext cx="3040586" cy="2240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6F3AECF1-71AE-446B-A266-C83F3C187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103" y="2677172"/>
            <a:ext cx="3383647" cy="21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026C0459-98B4-4A45-81C2-E7D92AAE5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657" y="4924189"/>
            <a:ext cx="2510457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98F7E8AC-3FCF-44AB-9C1E-8612B9642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263" y="4953952"/>
            <a:ext cx="3383647" cy="177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A866E55E-C982-40B8-8D8D-2ADFA5B53825}"/>
              </a:ext>
            </a:extLst>
          </p:cNvPr>
          <p:cNvSpPr txBox="1"/>
          <p:nvPr/>
        </p:nvSpPr>
        <p:spPr>
          <a:xfrm>
            <a:off x="7927451" y="5803455"/>
            <a:ext cx="3864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/>
                </a:solidFill>
              </a:rPr>
              <a:t>Qua di fianco la carta politica</a:t>
            </a:r>
          </a:p>
          <a:p>
            <a:r>
              <a:rPr lang="it-IT" sz="1600" dirty="0">
                <a:solidFill>
                  <a:schemeClr val="bg1"/>
                </a:solidFill>
              </a:rPr>
              <a:t>del Veneto( la prima) e la collocazione della</a:t>
            </a:r>
          </a:p>
          <a:p>
            <a:r>
              <a:rPr lang="it-IT" sz="1600" dirty="0">
                <a:solidFill>
                  <a:schemeClr val="bg1"/>
                </a:solidFill>
              </a:rPr>
              <a:t>Regione nel contesto Italia.</a:t>
            </a:r>
          </a:p>
        </p:txBody>
      </p:sp>
      <p:pic>
        <p:nvPicPr>
          <p:cNvPr id="5" name="Elemento grafico 4" descr="Direzione">
            <a:extLst>
              <a:ext uri="{FF2B5EF4-FFF2-40B4-BE49-F238E27FC236}">
                <a16:creationId xmlns:a16="http://schemas.microsoft.com/office/drawing/2014/main" id="{90C44C21-23E6-47A8-82FB-1F119C4DF62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28414" y="555099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64507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Prismatic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134</Words>
  <Application>Microsoft Office PowerPoint</Application>
  <PresentationFormat>Widescreen</PresentationFormat>
  <Paragraphs>11</Paragraphs>
  <Slides>5</Slides>
  <Notes>0</Notes>
  <HiddenSlides>0</HiddenSlides>
  <MMClips>3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Gill Sans Nova</vt:lpstr>
      <vt:lpstr>GradientVTI</vt:lpstr>
      <vt:lpstr>«CARNEVALE» attivita’ trasversale</vt:lpstr>
      <vt:lpstr>La musica del «rondò veneziano»  La bellezza dei costumi e delle maschere.</vt:lpstr>
      <vt:lpstr>La sfilata in piazza San Marco ed il «volo dell’angelo»  con cui inizia il Carnevale veneziano. La nostra bellissima Italia.</vt:lpstr>
      <vt:lpstr>I luoghi del Carnevale veneziano: campi, calli e vie d’acqua.</vt:lpstr>
      <vt:lpstr>Dov’é Venezia?  Stato: Italia Regione: Veneto sopra potete vedere lo stemma che la rappresenta ed alcune immagini, in basso una mappa della città ed una immagine satellitare.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«CARNEVALE» attivita’ trasversale di musica, arte, ed. fisica,Ed .Civica.</dc:title>
  <dc:creator>Vincenzo Romano</dc:creator>
  <cp:lastModifiedBy>Vincenzo Romano</cp:lastModifiedBy>
  <cp:revision>5</cp:revision>
  <dcterms:created xsi:type="dcterms:W3CDTF">2021-02-08T18:29:28Z</dcterms:created>
  <dcterms:modified xsi:type="dcterms:W3CDTF">2021-02-18T17:15:27Z</dcterms:modified>
</cp:coreProperties>
</file>