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7E1B8-4941-4271-8311-7F891ADBB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DCBDB2-CC09-453C-8564-D2E4118DD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36FBF-50F9-49D9-A4C3-E6177004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5DB0F7-4F4E-4D87-87FB-790E51C9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30BD5E-039D-4CC3-BD0F-CE1A8764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13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302E74-68FE-4FF7-950F-F860F203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A2E49F-2667-4082-9BB4-7C832AC6D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51FF4F-CDDE-4F02-B1E3-6802B14E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184D6B-1D8B-41A6-A163-102442FC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E1E99F-2D4D-4CF1-819D-B79689EE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01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86D228-5D30-4E6D-89B5-BD1B273F3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49B1CA-494E-4EBA-981C-883ED0B66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A1DE54-13A3-425A-A093-986401CD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56F571-2138-4C9F-9FA7-EFB3C73F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8645F1-F62B-44E1-B698-42A5873C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0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92A240-8683-4EE7-B402-D9B4D72B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6C2E99-26B9-416C-B7D0-74B2C0342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C9F3EE-CC70-40D4-BC3A-3745538F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FA5775-30DB-4B21-966E-C3E6FA91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B68F16-8918-4F8F-AD57-7B672CB8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02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5FB068-D592-4DBA-B780-56E0DB92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A87873-52AC-44D3-AC17-D40A8A0AF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85D496-B586-4E29-A5C4-17F0B15DB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978EE2-DB45-49B1-BF62-36C78F29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7CA394-CDCE-4E0A-9435-126F16AC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45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310B4F-F7E4-40BE-BF7A-FFE6EB7A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CE0A00-5FB6-41F6-9E9D-2362BEF06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ABE43FC-F50F-42A0-82F6-EA598277A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54F346-FCD1-4848-B473-EC5300BD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4772AE-8C46-41EF-B756-45CF3C9B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2295FE-CF30-40C9-A492-8D168F77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60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410097-0A08-4C82-951A-E787CCB6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85AE3F-E013-4C49-89E3-D6AAC6BAE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BE8EE8-2F40-413C-86E1-8005F1B39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AFB7210-1576-4002-8B5E-ACD085540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3A855C5-C58C-405C-B2CF-CDD3FA93D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2B5FB1-28D3-4AF5-B3BA-FA13AA4C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BD73494-1346-44FA-97C2-BA012961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9607D3D-8C64-4BE4-9D93-A634F7C7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09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2E604-E430-481A-979E-EB5D5ECD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CB495D3-A0F6-4C4D-8F32-E2BFA2C9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3AD9D4-E27E-43C1-922F-D625D38B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A8B9AA-6DD8-489F-977B-D8392208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60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01687B-E3E2-4AFF-9CC6-721BA80F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7870BFE-332F-4A01-90DE-1476F4DD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657016-4E99-46C4-A2F8-776CD433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88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BCD0CB-D52D-4221-9048-9927259D2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5B61FD-9DF4-4FFE-8B11-0592B79B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D3124A-76E4-475D-B3C3-943AC847F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A08EE6-6E0B-41A5-AD65-2CC9A68F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1746FD-3163-4291-9272-2439E0D5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6E3318-3786-4FF0-9B5A-E036C353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20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1A1C8-F30C-4477-8934-0C33DBEB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7EE33FD-F391-4254-8B4A-B4ED51BD5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9F1125-81B5-48E6-B152-79681E7FE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BE127B-168C-4FBF-ABE3-CDC79028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4836F1-1ACB-46C9-B082-7A432E99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231434-5A5C-4C5A-BC40-ECC50AA5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48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892F40-4CE4-44DC-A359-B6599C6A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DE0A71-BB3D-440A-8A79-C6AFC3F20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B718DF-0F8D-43C0-8883-0887CD046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1FC9-76EB-44A5-AADC-FF2574A3D454}" type="datetimeFigureOut">
              <a:rPr lang="it-IT" smtClean="0"/>
              <a:t>20/02/2021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6F79F5-5796-445F-8111-B08D34A6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C40461-064B-4548-B340-574C233E8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F388-EBB0-4BE8-8456-18D71D685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27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clipart&#10;&#10;Descrizione generata automaticamente">
            <a:extLst>
              <a:ext uri="{FF2B5EF4-FFF2-40B4-BE49-F238E27FC236}">
                <a16:creationId xmlns:a16="http://schemas.microsoft.com/office/drawing/2014/main" id="{021B8769-9F8E-4C7C-9997-33CD591E8D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" r="-3" b="1125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EA69872-80E8-4839-A7E8-7F89E2674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0209" y="1056640"/>
            <a:ext cx="5799947" cy="3494398"/>
          </a:xfrm>
        </p:spPr>
        <p:txBody>
          <a:bodyPr anchor="b">
            <a:normAutofit/>
          </a:bodyPr>
          <a:lstStyle/>
          <a:p>
            <a:pPr algn="l"/>
            <a:r>
              <a:rPr lang="it-IT" sz="8000" dirty="0"/>
              <a:t>Gli aggettivi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7F2062-69AC-4D16-BF7E-01F3555E7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0210" y="4582814"/>
            <a:ext cx="4041454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it-IT" dirty="0"/>
              <a:t>Verifica</a:t>
            </a:r>
          </a:p>
          <a:p>
            <a:pPr algn="l"/>
            <a:r>
              <a:rPr lang="it-IT" dirty="0"/>
              <a:t>Classe 4 A RODARI</a:t>
            </a:r>
          </a:p>
          <a:p>
            <a:pPr algn="l"/>
            <a:r>
              <a:rPr lang="it-IT" dirty="0"/>
              <a:t>DOCENTE ALLOCCA</a:t>
            </a:r>
          </a:p>
        </p:txBody>
      </p:sp>
    </p:spTree>
    <p:extLst>
      <p:ext uri="{BB962C8B-B14F-4D97-AF65-F5344CB8AC3E}">
        <p14:creationId xmlns:p14="http://schemas.microsoft.com/office/powerpoint/2010/main" val="270264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88E3AA0-745A-4D8C-9917-C0B9EB954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3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D724F2-470B-483A-84A9-D8838FDC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2025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AGGETTIVI POSSESSIVI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C4DF3E-10EC-4088-9522-3175B211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025"/>
            <a:ext cx="10515600" cy="4924938"/>
          </a:xfrm>
        </p:spPr>
        <p:txBody>
          <a:bodyPr/>
          <a:lstStyle/>
          <a:p>
            <a:r>
              <a:rPr lang="it-IT" dirty="0"/>
              <a:t>Gli aggettivi possessivi accompagnano il nome, per determinare a chi appartiene </a:t>
            </a:r>
            <a:r>
              <a:rPr lang="it-IT" dirty="0">
                <a:solidFill>
                  <a:srgbClr val="FF0000"/>
                </a:solidFill>
              </a:rPr>
              <a:t>la cosa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l’animale</a:t>
            </a:r>
            <a:r>
              <a:rPr lang="it-IT" dirty="0"/>
              <a:t> o la </a:t>
            </a:r>
            <a:r>
              <a:rPr lang="it-IT" dirty="0">
                <a:solidFill>
                  <a:srgbClr val="FF0000"/>
                </a:solidFill>
              </a:rPr>
              <a:t>persona</a:t>
            </a:r>
            <a:r>
              <a:rPr lang="it-IT" dirty="0"/>
              <a:t>.</a:t>
            </a:r>
          </a:p>
          <a:p>
            <a:r>
              <a:rPr lang="it-IT" dirty="0"/>
              <a:t>Gli aggettivi possessivi variano nel </a:t>
            </a:r>
            <a:r>
              <a:rPr lang="it-IT" dirty="0">
                <a:solidFill>
                  <a:srgbClr val="FF0000"/>
                </a:solidFill>
              </a:rPr>
              <a:t>genere </a:t>
            </a:r>
            <a:r>
              <a:rPr lang="it-IT" dirty="0"/>
              <a:t>e nel </a:t>
            </a:r>
            <a:r>
              <a:rPr lang="it-IT" dirty="0">
                <a:solidFill>
                  <a:srgbClr val="FF0000"/>
                </a:solidFill>
              </a:rPr>
              <a:t>numero.</a:t>
            </a:r>
          </a:p>
        </p:txBody>
      </p:sp>
      <p:pic>
        <p:nvPicPr>
          <p:cNvPr id="5" name="Immagine 4" descr="Immagine che contiene tavolo&#10;&#10;Descrizione generata automaticamente">
            <a:extLst>
              <a:ext uri="{FF2B5EF4-FFF2-40B4-BE49-F238E27FC236}">
                <a16:creationId xmlns:a16="http://schemas.microsoft.com/office/drawing/2014/main" id="{753D0282-62A1-4DB6-8955-74EDE996D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22" y="2773901"/>
            <a:ext cx="5401995" cy="36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2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E1C91508-B187-41C8-8804-218E42191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18595"/>
              </p:ext>
            </p:extLst>
          </p:nvPr>
        </p:nvGraphicFramePr>
        <p:xfrm>
          <a:off x="1262063" y="2813538"/>
          <a:ext cx="9856787" cy="44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003">
                  <a:extLst>
                    <a:ext uri="{9D8B030D-6E8A-4147-A177-3AD203B41FA5}">
                      <a16:colId xmlns:a16="http://schemas.microsoft.com/office/drawing/2014/main" val="2738188369"/>
                    </a:ext>
                  </a:extLst>
                </a:gridCol>
                <a:gridCol w="4870784">
                  <a:extLst>
                    <a:ext uri="{9D8B030D-6E8A-4147-A177-3AD203B41FA5}">
                      <a16:colId xmlns:a16="http://schemas.microsoft.com/office/drawing/2014/main" val="1824880975"/>
                    </a:ext>
                  </a:extLst>
                </a:gridCol>
              </a:tblGrid>
              <a:tr h="447770">
                <a:tc>
                  <a:txBody>
                    <a:bodyPr/>
                    <a:lstStyle/>
                    <a:p>
                      <a:pPr algn="ctr"/>
                      <a:r>
                        <a:rPr lang="it-IT" sz="1500"/>
                        <a:t>MASCHILE </a:t>
                      </a:r>
                    </a:p>
                  </a:txBody>
                  <a:tcPr marL="76992" marR="76992" marT="38496" marB="384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/>
                        <a:t>FEMMINILE</a:t>
                      </a:r>
                    </a:p>
                  </a:txBody>
                  <a:tcPr marL="76992" marR="76992" marT="38496" marB="38496"/>
                </a:tc>
                <a:extLst>
                  <a:ext uri="{0D108BD9-81ED-4DB2-BD59-A6C34878D82A}">
                    <a16:rowId xmlns:a16="http://schemas.microsoft.com/office/drawing/2014/main" val="283226394"/>
                  </a:ext>
                </a:extLst>
              </a:tr>
            </a:tbl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D4AEF84E-1FB1-4903-B6DB-22ACDF96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870" y="167693"/>
            <a:ext cx="9858383" cy="2478151"/>
          </a:xfrm>
        </p:spPr>
        <p:txBody>
          <a:bodyPr>
            <a:normAutofit/>
          </a:bodyPr>
          <a:lstStyle/>
          <a:p>
            <a:r>
              <a:rPr lang="it-IT" sz="2000" dirty="0"/>
              <a:t>Gli aggettivi dimostrativi  indicano qualcuno o qualcosa…</a:t>
            </a:r>
            <a:br>
              <a:rPr lang="it-IT" sz="2000" dirty="0"/>
            </a:br>
            <a:r>
              <a:rPr lang="it-IT" sz="2000" dirty="0">
                <a:solidFill>
                  <a:srgbClr val="7030A0"/>
                </a:solidFill>
              </a:rPr>
              <a:t>vicino a chi parla  QUESTO</a:t>
            </a:r>
            <a:br>
              <a:rPr lang="it-IT" sz="2000" dirty="0"/>
            </a:br>
            <a:br>
              <a:rPr lang="it-IT" sz="2000" dirty="0">
                <a:solidFill>
                  <a:schemeClr val="accent1"/>
                </a:solidFill>
              </a:rPr>
            </a:br>
            <a:r>
              <a:rPr lang="it-IT" sz="2000" dirty="0">
                <a:solidFill>
                  <a:schemeClr val="accent1"/>
                </a:solidFill>
              </a:rPr>
              <a:t>lontano da chi parla   QUELLO </a:t>
            </a:r>
            <a:br>
              <a:rPr lang="it-IT" sz="2000" dirty="0"/>
            </a:br>
            <a:r>
              <a:rPr lang="it-IT" sz="2000" dirty="0"/>
              <a:t>vicino a chi ascolta e lontano da chi parla   </a:t>
            </a:r>
            <a:r>
              <a:rPr lang="it-IT" sz="2000" dirty="0">
                <a:solidFill>
                  <a:srgbClr val="FF0000"/>
                </a:solidFill>
              </a:rPr>
              <a:t>CODESTO</a:t>
            </a:r>
            <a:br>
              <a:rPr lang="it-IT" sz="2000" dirty="0"/>
            </a:br>
            <a:r>
              <a:rPr lang="it-IT" sz="2000" dirty="0"/>
              <a:t>sono aggettivi dimostrativi anche </a:t>
            </a:r>
            <a:r>
              <a:rPr lang="it-IT" sz="2000" dirty="0">
                <a:solidFill>
                  <a:srgbClr val="FF0000"/>
                </a:solidFill>
              </a:rPr>
              <a:t>STESSO, MEDESIMO,TALE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B847541A-64CC-44EC-A0A7-365E2B7C9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852643"/>
              </p:ext>
            </p:extLst>
          </p:nvPr>
        </p:nvGraphicFramePr>
        <p:xfrm>
          <a:off x="1262063" y="3429001"/>
          <a:ext cx="9856788" cy="3261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197">
                  <a:extLst>
                    <a:ext uri="{9D8B030D-6E8A-4147-A177-3AD203B41FA5}">
                      <a16:colId xmlns:a16="http://schemas.microsoft.com/office/drawing/2014/main" val="1917312491"/>
                    </a:ext>
                  </a:extLst>
                </a:gridCol>
                <a:gridCol w="2464197">
                  <a:extLst>
                    <a:ext uri="{9D8B030D-6E8A-4147-A177-3AD203B41FA5}">
                      <a16:colId xmlns:a16="http://schemas.microsoft.com/office/drawing/2014/main" val="3515666793"/>
                    </a:ext>
                  </a:extLst>
                </a:gridCol>
                <a:gridCol w="2464197">
                  <a:extLst>
                    <a:ext uri="{9D8B030D-6E8A-4147-A177-3AD203B41FA5}">
                      <a16:colId xmlns:a16="http://schemas.microsoft.com/office/drawing/2014/main" val="1487382758"/>
                    </a:ext>
                  </a:extLst>
                </a:gridCol>
                <a:gridCol w="2464197">
                  <a:extLst>
                    <a:ext uri="{9D8B030D-6E8A-4147-A177-3AD203B41FA5}">
                      <a16:colId xmlns:a16="http://schemas.microsoft.com/office/drawing/2014/main" val="3986674644"/>
                    </a:ext>
                  </a:extLst>
                </a:gridCol>
              </a:tblGrid>
              <a:tr h="608513">
                <a:tc>
                  <a:txBody>
                    <a:bodyPr/>
                    <a:lstStyle/>
                    <a:p>
                      <a:r>
                        <a:rPr lang="it-IT" sz="1500">
                          <a:solidFill>
                            <a:srgbClr val="FF0000"/>
                          </a:solidFill>
                        </a:rPr>
                        <a:t>SINGOLARE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>
                          <a:solidFill>
                            <a:srgbClr val="FF0000"/>
                          </a:solidFill>
                        </a:rPr>
                        <a:t>PLURALE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>
                          <a:solidFill>
                            <a:srgbClr val="FF0000"/>
                          </a:solidFill>
                        </a:rPr>
                        <a:t>SINGOLARE 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>
                          <a:solidFill>
                            <a:srgbClr val="FF0000"/>
                          </a:solidFill>
                        </a:rPr>
                        <a:t>PLURALE</a:t>
                      </a:r>
                    </a:p>
                  </a:txBody>
                  <a:tcPr marL="75243" marR="75243" marT="37621" marB="37621"/>
                </a:tc>
                <a:extLst>
                  <a:ext uri="{0D108BD9-81ED-4DB2-BD59-A6C34878D82A}">
                    <a16:rowId xmlns:a16="http://schemas.microsoft.com/office/drawing/2014/main" val="4213252017"/>
                  </a:ext>
                </a:extLst>
              </a:tr>
              <a:tr h="608513">
                <a:tc>
                  <a:txBody>
                    <a:bodyPr/>
                    <a:lstStyle/>
                    <a:p>
                      <a:r>
                        <a:rPr lang="it-IT" sz="1500"/>
                        <a:t>QUESTO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/>
                        <a:t>QUESTI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/>
                        <a:t>QUESTA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/>
                        <a:t>QUESTE</a:t>
                      </a:r>
                    </a:p>
                  </a:txBody>
                  <a:tcPr marL="75243" marR="75243" marT="37621" marB="37621"/>
                </a:tc>
                <a:extLst>
                  <a:ext uri="{0D108BD9-81ED-4DB2-BD59-A6C34878D82A}">
                    <a16:rowId xmlns:a16="http://schemas.microsoft.com/office/drawing/2014/main" val="633495134"/>
                  </a:ext>
                </a:extLst>
              </a:tr>
              <a:tr h="608513">
                <a:tc>
                  <a:txBody>
                    <a:bodyPr/>
                    <a:lstStyle/>
                    <a:p>
                      <a:r>
                        <a:rPr lang="it-IT" sz="1500"/>
                        <a:t>CODESTO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/>
                        <a:t>CODESTI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/>
                        <a:t>CODESTA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CODESTE</a:t>
                      </a:r>
                    </a:p>
                  </a:txBody>
                  <a:tcPr marL="75243" marR="75243" marT="37621" marB="37621"/>
                </a:tc>
                <a:extLst>
                  <a:ext uri="{0D108BD9-81ED-4DB2-BD59-A6C34878D82A}">
                    <a16:rowId xmlns:a16="http://schemas.microsoft.com/office/drawing/2014/main" val="3515240912"/>
                  </a:ext>
                </a:extLst>
              </a:tr>
              <a:tr h="1435768">
                <a:tc>
                  <a:txBody>
                    <a:bodyPr/>
                    <a:lstStyle/>
                    <a:p>
                      <a:r>
                        <a:rPr lang="it-IT" sz="1500"/>
                        <a:t>QUELLO</a:t>
                      </a:r>
                    </a:p>
                    <a:p>
                      <a:r>
                        <a:rPr lang="it-IT" sz="1500"/>
                        <a:t>QUELL’</a:t>
                      </a:r>
                    </a:p>
                    <a:p>
                      <a:r>
                        <a:rPr lang="it-IT" sz="1500"/>
                        <a:t>QUEL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/>
                        <a:t>QUELLI</a:t>
                      </a:r>
                    </a:p>
                    <a:p>
                      <a:r>
                        <a:rPr lang="it-IT" sz="1500"/>
                        <a:t>QUEI</a:t>
                      </a:r>
                    </a:p>
                    <a:p>
                      <a:r>
                        <a:rPr lang="it-IT" sz="1500"/>
                        <a:t>QUEGLI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QUELLA</a:t>
                      </a:r>
                    </a:p>
                    <a:p>
                      <a:r>
                        <a:rPr lang="it-IT" sz="1500" dirty="0"/>
                        <a:t>QUELL’</a:t>
                      </a:r>
                    </a:p>
                  </a:txBody>
                  <a:tcPr marL="75243" marR="75243" marT="37621" marB="37621"/>
                </a:tc>
                <a:tc>
                  <a:txBody>
                    <a:bodyPr/>
                    <a:lstStyle/>
                    <a:p>
                      <a:r>
                        <a:rPr lang="it-IT" sz="1500" dirty="0"/>
                        <a:t>QUELLE</a:t>
                      </a:r>
                    </a:p>
                  </a:txBody>
                  <a:tcPr marL="75243" marR="75243" marT="37621" marB="37621"/>
                </a:tc>
                <a:extLst>
                  <a:ext uri="{0D108BD9-81ED-4DB2-BD59-A6C34878D82A}">
                    <a16:rowId xmlns:a16="http://schemas.microsoft.com/office/drawing/2014/main" val="57329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6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4CC9A3-0664-414A-ACBF-CF2B938B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6511" y="629268"/>
            <a:ext cx="4965410" cy="1286160"/>
          </a:xfrm>
        </p:spPr>
        <p:txBody>
          <a:bodyPr anchor="b">
            <a:normAutofit fontScale="90000"/>
          </a:bodyPr>
          <a:lstStyle/>
          <a:p>
            <a:r>
              <a:rPr lang="it-IT" sz="4100" dirty="0"/>
              <a:t>Copia e completa le frasi con l’aggettivo dimostrativo adatto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CFF9C3-7651-47DC-88F0-92934C60E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129" y="2438400"/>
            <a:ext cx="612179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…………. penna di chi è ?</a:t>
            </a:r>
          </a:p>
          <a:p>
            <a:pPr marL="0" indent="0">
              <a:buNone/>
            </a:pPr>
            <a:r>
              <a:rPr lang="it-IT" sz="2000" dirty="0"/>
              <a:t>L’anno scorso sono andato in montagna: non dimenticherò mai……….,</a:t>
            </a:r>
          </a:p>
          <a:p>
            <a:pPr marL="0" indent="0">
              <a:buNone/>
            </a:pPr>
            <a:r>
              <a:rPr lang="it-IT" sz="2000" dirty="0"/>
              <a:t>Vacanza.</a:t>
            </a:r>
          </a:p>
          <a:p>
            <a:pPr marL="0" indent="0">
              <a:buNone/>
            </a:pPr>
            <a:r>
              <a:rPr lang="it-IT" sz="2000" dirty="0"/>
              <a:t>……….. gattini sono molto graziosi. </a:t>
            </a:r>
          </a:p>
          <a:p>
            <a:pPr marL="0" indent="0">
              <a:buNone/>
            </a:pPr>
            <a:r>
              <a:rPr lang="it-IT" sz="2000" dirty="0"/>
              <a:t>………..albero laggiù è carico di ciliegie</a:t>
            </a:r>
          </a:p>
          <a:p>
            <a:pPr marL="0" indent="0">
              <a:buNone/>
            </a:pPr>
            <a:r>
              <a:rPr lang="it-IT" sz="2000" dirty="0"/>
              <a:t>Chi ti ha messo in testa …………..idee?</a:t>
            </a:r>
          </a:p>
          <a:p>
            <a:pPr marL="0" indent="0">
              <a:buNone/>
            </a:pPr>
            <a:r>
              <a:rPr lang="it-IT" sz="2000" dirty="0"/>
              <a:t>Marisa è una di ……….persone veramente affidabili</a:t>
            </a:r>
          </a:p>
          <a:p>
            <a:endParaRPr lang="it-IT" sz="2000" dirty="0"/>
          </a:p>
        </p:txBody>
      </p:sp>
      <p:pic>
        <p:nvPicPr>
          <p:cNvPr id="5" name="Immagine 4" descr="Immagine che contiene testo, tavolo&#10;&#10;Descrizione generata automaticamente">
            <a:extLst>
              <a:ext uri="{FF2B5EF4-FFF2-40B4-BE49-F238E27FC236}">
                <a16:creationId xmlns:a16="http://schemas.microsoft.com/office/drawing/2014/main" id="{092191E9-9C6B-4049-B555-5265E885CD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0" b="2"/>
          <a:stretch/>
        </p:blipFill>
        <p:spPr>
          <a:xfrm>
            <a:off x="20" y="10"/>
            <a:ext cx="5317568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75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18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C409B2E-0F02-4DEC-B52B-850F8496B21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616"/>
          <a:stretch/>
        </p:blipFill>
        <p:spPr>
          <a:xfrm>
            <a:off x="0" y="1"/>
            <a:ext cx="5897563" cy="6991350"/>
          </a:xfrm>
          <a:prstGeom prst="rect">
            <a:avLst/>
          </a:prstGeom>
        </p:spPr>
      </p:pic>
      <p:pic>
        <p:nvPicPr>
          <p:cNvPr id="7" name="Immagine 6" descr="Immagine che contiene tavolo&#10;&#10;Descrizione generata automaticamente">
            <a:extLst>
              <a:ext uri="{FF2B5EF4-FFF2-40B4-BE49-F238E27FC236}">
                <a16:creationId xmlns:a16="http://schemas.microsoft.com/office/drawing/2014/main" id="{FACB9D03-DAFF-4838-8C48-393F3476A2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2" r="-2" b="4384"/>
          <a:stretch/>
        </p:blipFill>
        <p:spPr>
          <a:xfrm>
            <a:off x="6127183" y="170412"/>
            <a:ext cx="5803323" cy="613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5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898B377-6ADD-4822-A72E-F0A8EAD35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1856" y="3113415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it-IT" sz="5400" dirty="0">
                <a:solidFill>
                  <a:srgbClr val="FF0000"/>
                </a:solidFill>
              </a:rPr>
              <a:t>AGGETTIVI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4D53F0-2176-417A-BB4A-EA2E955C8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1858" y="1122362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it-IT" sz="2000"/>
              <a:t>COMPLETA LA VERIFICA PAG. 56 E PAG.57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Immagine che contiene tavolo&#10;&#10;Descrizione generata automaticamente">
            <a:extLst>
              <a:ext uri="{FF2B5EF4-FFF2-40B4-BE49-F238E27FC236}">
                <a16:creationId xmlns:a16="http://schemas.microsoft.com/office/drawing/2014/main" id="{814F88D7-4DF7-471F-99F6-BA7218464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1757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Gli aggettivi</vt:lpstr>
      <vt:lpstr>Presentazione standard di PowerPoint</vt:lpstr>
      <vt:lpstr>AGGETTIVI POSSESSIVI</vt:lpstr>
      <vt:lpstr>Gli aggettivi dimostrativi  indicano qualcuno o qualcosa… vicino a chi parla  QUESTO  lontano da chi parla   QUELLO  vicino a chi ascolta e lontano da chi parla   CODESTO sono aggettivi dimostrativi anche STESSO, MEDESIMO,TALE</vt:lpstr>
      <vt:lpstr>Copia e completa le frasi con l’aggettivo dimostrativo adatto</vt:lpstr>
      <vt:lpstr>Presentazione standard di PowerPoint</vt:lpstr>
      <vt:lpstr>AGGETTIVI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aggettivi</dc:title>
  <dc:creator>Allocca Carmela</dc:creator>
  <cp:lastModifiedBy>Allocca Carmela</cp:lastModifiedBy>
  <cp:revision>1</cp:revision>
  <dcterms:created xsi:type="dcterms:W3CDTF">2021-02-20T17:39:28Z</dcterms:created>
  <dcterms:modified xsi:type="dcterms:W3CDTF">2021-02-20T17:40:18Z</dcterms:modified>
</cp:coreProperties>
</file>