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9" d="100"/>
          <a:sy n="69" d="100"/>
        </p:scale>
        <p:origin x="5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6BF3AFA-A657-443B-AD11-70194EE5CC32}"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09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BF3AFA-A657-443B-AD11-70194EE5CC32}"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140934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BF3AFA-A657-443B-AD11-70194EE5CC32}"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83829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BF3AFA-A657-443B-AD11-70194EE5CC32}"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206896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6BF3AFA-A657-443B-AD11-70194EE5CC32}"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37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6BF3AFA-A657-443B-AD11-70194EE5CC32}" type="datetimeFigureOut">
              <a:rPr lang="it-IT" smtClean="0"/>
              <a:t>23/09/2021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204728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6BF3AFA-A657-443B-AD11-70194EE5CC32}" type="datetimeFigureOut">
              <a:rPr lang="it-IT" smtClean="0"/>
              <a:t>23/09/2021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68810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6BF3AFA-A657-443B-AD11-70194EE5CC32}" type="datetimeFigureOut">
              <a:rPr lang="it-IT" smtClean="0"/>
              <a:t>23/09/2021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52932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BF3AFA-A657-443B-AD11-70194EE5CC32}" type="datetimeFigureOut">
              <a:rPr lang="it-IT" smtClean="0"/>
              <a:t>23/09/2021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144025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BF3AFA-A657-443B-AD11-70194EE5CC32}" type="datetimeFigureOut">
              <a:rPr lang="it-IT" smtClean="0"/>
              <a:t>23/09/2021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9B3E018-E8EC-42C6-93EF-8DAED89BC7D7}" type="slidenum">
              <a:rPr lang="it-IT" smtClean="0"/>
              <a:t>‹N›</a:t>
            </a:fld>
            <a:endParaRPr lang="it-IT"/>
          </a:p>
        </p:txBody>
      </p:sp>
    </p:spTree>
    <p:extLst>
      <p:ext uri="{BB962C8B-B14F-4D97-AF65-F5344CB8AC3E}">
        <p14:creationId xmlns:p14="http://schemas.microsoft.com/office/powerpoint/2010/main" val="48550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6BF3AFA-A657-443B-AD11-70194EE5CC32}" type="datetimeFigureOut">
              <a:rPr lang="it-IT" smtClean="0"/>
              <a:t>23/09/2021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183904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BF3AFA-A657-443B-AD11-70194EE5CC32}" type="datetimeFigureOut">
              <a:rPr lang="it-IT" smtClean="0"/>
              <a:t>23/09/2021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9B3E018-E8EC-42C6-93EF-8DAED89BC7D7}"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30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0C90F3-29EB-4BE4-A4DA-064B5F107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1" y="224588"/>
            <a:ext cx="11831053" cy="646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98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303932C-63BB-46FB-B964-788036A7676A}"/>
              </a:ext>
            </a:extLst>
          </p:cNvPr>
          <p:cNvSpPr txBox="1"/>
          <p:nvPr/>
        </p:nvSpPr>
        <p:spPr>
          <a:xfrm>
            <a:off x="129309" y="95055"/>
            <a:ext cx="6419273" cy="6388416"/>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5- Per un mondo sostenibile anche includendo i soggetti deboli</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L’educazione all’ambiente naturale e alla natura si basa anche su esperienze di tipo laboratoriale per conoscere gli attrezzi per la coltivazione, le aiuole delle piante officinali, i diversi cereali, l’orto e le sue stagioni, le piante aromatiche, la raccolta di fiori o foglie per sperimentare la conservazione e l'uso delle piante raccolte.</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Il percorso prevede attività di apprendimento e sperimentazione, quali ciclo vitale delle piante e loro differenze, i frutti e i semi, vita degli insetti (il loro corpo, il loro colore, le zampe, la bocca, gli elementi di difesa; danze e mimetismi; crescita e sviluppo), conoscenza degli animali della fattoria, percorsi di orticoltura e floricoltura, finalizzati a sviluppare abilità pratiche e manuali, di osservazione e conoscenza “sul campo” dei cicli biologici dei vegetali e degli animali. Il modulo coinvolgerà una </a:t>
            </a:r>
            <a:r>
              <a:rPr lang="it-IT"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classe quarta </a:t>
            </a:r>
            <a:r>
              <a:rPr lang="it-IT" dirty="0">
                <a:effectLst/>
                <a:latin typeface="Calibri" panose="020F0502020204030204" pitchFamily="34" charset="0"/>
                <a:ea typeface="Calibri" panose="020F0502020204030204" pitchFamily="34" charset="0"/>
                <a:cs typeface="Times New Roman" panose="02020603050405020304" pitchFamily="18" charset="0"/>
              </a:rPr>
              <a:t>primaria e sarà organizzato prevalentemente presso una fattoria didattica, all'aperto, in cui si   coltivano specie di piante autoctone in maniera biologica e fiori rari.</a:t>
            </a:r>
          </a:p>
          <a:p>
            <a:pPr>
              <a:lnSpc>
                <a:spcPct val="107000"/>
              </a:lnSpc>
              <a:spcAft>
                <a:spcPts val="800"/>
              </a:spcAft>
            </a:pPr>
            <a:r>
              <a:rPr lang="it-IT" b="1" dirty="0">
                <a:effectLst/>
                <a:latin typeface="Calibri" panose="020F0502020204030204" pitchFamily="34" charset="0"/>
                <a:ea typeface="Calibri" panose="020F0502020204030204" pitchFamily="34" charset="0"/>
                <a:cs typeface="Times New Roman" panose="02020603050405020304" pitchFamily="18" charset="0"/>
              </a:rPr>
              <a:t>Docente Esperto </a:t>
            </a:r>
            <a:r>
              <a:rPr lang="it-IT" b="1" i="1" dirty="0">
                <a:effectLst/>
                <a:latin typeface="Calibri" panose="020F0502020204030204" pitchFamily="34" charset="0"/>
                <a:ea typeface="Calibri" panose="020F0502020204030204" pitchFamily="34" charset="0"/>
                <a:cs typeface="Times New Roman" panose="02020603050405020304" pitchFamily="18" charset="0"/>
              </a:rPr>
              <a:t>Sposito Rosa -  </a:t>
            </a:r>
            <a:r>
              <a:rPr lang="it-IT" b="1" dirty="0">
                <a:latin typeface="Calibri" panose="020F0502020204030204" pitchFamily="34" charset="0"/>
                <a:ea typeface="Calibri" panose="020F0502020204030204" pitchFamily="34" charset="0"/>
                <a:cs typeface="Times New Roman" panose="02020603050405020304" pitchFamily="18" charset="0"/>
              </a:rPr>
              <a:t>Docente T</a:t>
            </a:r>
            <a:r>
              <a:rPr lang="it-IT" b="1" dirty="0">
                <a:effectLst/>
                <a:latin typeface="Calibri" panose="020F0502020204030204" pitchFamily="34" charset="0"/>
                <a:ea typeface="Calibri" panose="020F0502020204030204" pitchFamily="34" charset="0"/>
                <a:cs typeface="Times New Roman" panose="02020603050405020304" pitchFamily="18" charset="0"/>
              </a:rPr>
              <a:t>utor </a:t>
            </a:r>
            <a:r>
              <a:rPr lang="it-IT" b="1" i="1" dirty="0">
                <a:effectLst/>
                <a:latin typeface="Calibri" panose="020F0502020204030204" pitchFamily="34" charset="0"/>
                <a:ea typeface="Calibri" panose="020F0502020204030204" pitchFamily="34" charset="0"/>
                <a:cs typeface="Times New Roman" panose="02020603050405020304" pitchFamily="18" charset="0"/>
              </a:rPr>
              <a:t>Castiello Raffaella</a:t>
            </a:r>
          </a:p>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EE02FDB0-B2DD-48EF-82EE-4D196C6BB3DF}"/>
              </a:ext>
            </a:extLst>
          </p:cNvPr>
          <p:cNvPicPr>
            <a:picLocks noChangeAspect="1"/>
          </p:cNvPicPr>
          <p:nvPr/>
        </p:nvPicPr>
        <p:blipFill>
          <a:blip r:embed="rId2"/>
          <a:stretch>
            <a:fillRect/>
          </a:stretch>
        </p:blipFill>
        <p:spPr>
          <a:xfrm>
            <a:off x="6404886" y="1311564"/>
            <a:ext cx="5546688" cy="3592946"/>
          </a:xfrm>
          <a:prstGeom prst="rect">
            <a:avLst/>
          </a:prstGeom>
          <a:ln>
            <a:noFill/>
          </a:ln>
          <a:effectLst>
            <a:softEdge rad="112500"/>
          </a:effectLst>
        </p:spPr>
      </p:pic>
    </p:spTree>
    <p:extLst>
      <p:ext uri="{BB962C8B-B14F-4D97-AF65-F5344CB8AC3E}">
        <p14:creationId xmlns:p14="http://schemas.microsoft.com/office/powerpoint/2010/main" val="367402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EDE30C79-CED3-4F52-A7FA-A245AEB61B56}"/>
              </a:ext>
            </a:extLst>
          </p:cNvPr>
          <p:cNvGraphicFramePr>
            <a:graphicFrameLocks noGrp="1"/>
          </p:cNvGraphicFramePr>
          <p:nvPr>
            <p:extLst>
              <p:ext uri="{D42A27DB-BD31-4B8C-83A1-F6EECF244321}">
                <p14:modId xmlns:p14="http://schemas.microsoft.com/office/powerpoint/2010/main" val="691847967"/>
              </p:ext>
            </p:extLst>
          </p:nvPr>
        </p:nvGraphicFramePr>
        <p:xfrm>
          <a:off x="2627948" y="3755041"/>
          <a:ext cx="1061872" cy="205169"/>
        </p:xfrm>
        <a:graphic>
          <a:graphicData uri="http://schemas.openxmlformats.org/drawingml/2006/table">
            <a:tbl>
              <a:tblPr firstRow="1" firstCol="1" bandRow="1"/>
              <a:tblGrid>
                <a:gridCol w="530936">
                  <a:extLst>
                    <a:ext uri="{9D8B030D-6E8A-4147-A177-3AD203B41FA5}">
                      <a16:colId xmlns:a16="http://schemas.microsoft.com/office/drawing/2014/main" val="1108012570"/>
                    </a:ext>
                  </a:extLst>
                </a:gridCol>
                <a:gridCol w="530936">
                  <a:extLst>
                    <a:ext uri="{9D8B030D-6E8A-4147-A177-3AD203B41FA5}">
                      <a16:colId xmlns:a16="http://schemas.microsoft.com/office/drawing/2014/main" val="2329064634"/>
                    </a:ext>
                  </a:extLst>
                </a:gridCol>
              </a:tblGrid>
              <a:tr h="170180">
                <a:tc>
                  <a:txBody>
                    <a:bodyPr/>
                    <a:lstStyle/>
                    <a:p>
                      <a:pPr algn="l">
                        <a:lnSpc>
                          <a:spcPct val="107000"/>
                        </a:lnSpc>
                        <a:spcAft>
                          <a:spcPts val="800"/>
                        </a:spcAft>
                      </a:pPr>
                      <a:r>
                        <a:rPr lang="it-IT"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gn="l">
                        <a:lnSpc>
                          <a:spcPct val="107000"/>
                        </a:lnSpc>
                        <a:spcAft>
                          <a:spcPts val="800"/>
                        </a:spcAft>
                      </a:pPr>
                      <a:r>
                        <a:rPr lang="it-IT"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583651173"/>
                  </a:ext>
                </a:extLst>
              </a:tr>
            </a:tbl>
          </a:graphicData>
        </a:graphic>
      </p:graphicFrame>
      <p:sp>
        <p:nvSpPr>
          <p:cNvPr id="5" name="Rectangle 2">
            <a:extLst>
              <a:ext uri="{FF2B5EF4-FFF2-40B4-BE49-F238E27FC236}">
                <a16:creationId xmlns:a16="http://schemas.microsoft.com/office/drawing/2014/main" id="{453FB4F5-515D-48AC-BA86-295FD353498D}"/>
              </a:ext>
            </a:extLst>
          </p:cNvPr>
          <p:cNvSpPr>
            <a:spLocks noChangeArrowheads="1"/>
          </p:cNvSpPr>
          <p:nvPr/>
        </p:nvSpPr>
        <p:spPr bwMode="auto">
          <a:xfrm>
            <a:off x="225858" y="107723"/>
            <a:ext cx="6572106"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6- Competenza imprenditoriale                                               Nuovi imprenditori</a:t>
            </a:r>
            <a:endParaRPr kumimoji="0" lang="it-IT" altLang="it-IT" sz="2000" b="1" i="0" u="none" strike="noStrike" cap="none" normalizeH="0" baseline="0" dirty="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laboratorio inizia attraverso un brainstorming per l’individuazione e selezione di idee da sviluppare concretamente con definizione di punti di forza e punti di debolezza per ogni idea per favorire l’emersione di ruoli e personalità. Ogni gruppo di lavoro verrà strutturato con un project-manager chiamato a coordinare le altre figure alle quali saranno assegnate mansioni specifiche. Sono previsti anche giochi di ruolo basati sull'organizzazione di un’impresa o un gruppo di lavoro, per far emergere i fattori che intervengono sull’efficienza e l’efficacia di un gruppo di lavoro come ambiente, comunicazione interna, chiarezza dei ruoli, etc., oltre ad esercizi per confrontare diverse modalità di lavoro (es. lavoro individuale, competitivo o cooperativo) o per rafforzare l’idea di gruppo e di interdipendenza (es. camminata di gruppo) o per confrontare le modalità di project-management di diversi gruppi. L'intento è quello di coinvolgere </a:t>
            </a:r>
            <a:r>
              <a:rPr kumimoji="0" lang="it-IT" altLang="it-IT"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una classe quarta </a:t>
            </a:r>
            <a:r>
              <a:rPr kumimoji="0" lang="it-IT" altLang="it-IT"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un progetto di economia di impresa , partendo dalla creazione di un'impresa di agricoltura sostenibile e individuando il ciclo di produzione fino al marketing e al consumo. Il modulo è rivolto soprattutto agli alunni  a rischio di dispersione. </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b="1" dirty="0">
                <a:latin typeface="Calibri" panose="020F0502020204030204" pitchFamily="34" charset="0"/>
                <a:ea typeface="Calibri" panose="020F0502020204030204" pitchFamily="34" charset="0"/>
                <a:cs typeface="Times New Roman" panose="02020603050405020304" pitchFamily="18" charset="0"/>
              </a:rPr>
              <a:t>Docente </a:t>
            </a:r>
            <a: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Esperto </a:t>
            </a:r>
            <a:r>
              <a:rPr kumimoji="0" lang="it-IT" altLang="it-IT"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Castiello Raffaella </a:t>
            </a:r>
            <a: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Docente Tutor </a:t>
            </a:r>
            <a:r>
              <a:rPr kumimoji="0" lang="it-IT" altLang="it-IT" b="1"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Pulcrano</a:t>
            </a:r>
            <a:r>
              <a:rPr kumimoji="0" lang="it-IT" altLang="it-IT"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Rossella</a:t>
            </a:r>
            <a:endParaRPr kumimoji="0" lang="it-IT" altLang="it-IT" b="1" i="1" u="none" strike="noStrike" cap="none" normalizeH="0" baseline="0" dirty="0">
              <a:ln>
                <a:noFill/>
              </a:ln>
              <a:solidFill>
                <a:schemeClr val="tx1"/>
              </a:solidFill>
              <a:effectLst/>
              <a:latin typeface="Arial" panose="020B0604020202020204" pitchFamily="34" charset="0"/>
            </a:endParaRPr>
          </a:p>
        </p:txBody>
      </p:sp>
      <p:pic>
        <p:nvPicPr>
          <p:cNvPr id="7" name="Immagine 6">
            <a:extLst>
              <a:ext uri="{FF2B5EF4-FFF2-40B4-BE49-F238E27FC236}">
                <a16:creationId xmlns:a16="http://schemas.microsoft.com/office/drawing/2014/main" id="{04371A60-1C6B-4FB1-B405-AED579A161A2}"/>
              </a:ext>
            </a:extLst>
          </p:cNvPr>
          <p:cNvPicPr>
            <a:picLocks noChangeAspect="1"/>
          </p:cNvPicPr>
          <p:nvPr/>
        </p:nvPicPr>
        <p:blipFill>
          <a:blip r:embed="rId2"/>
          <a:stretch>
            <a:fillRect/>
          </a:stretch>
        </p:blipFill>
        <p:spPr>
          <a:xfrm>
            <a:off x="6899564" y="754207"/>
            <a:ext cx="5066577" cy="4196484"/>
          </a:xfrm>
          <a:prstGeom prst="rect">
            <a:avLst/>
          </a:prstGeom>
          <a:ln>
            <a:noFill/>
          </a:ln>
          <a:effectLst>
            <a:softEdge rad="112500"/>
          </a:effectLst>
        </p:spPr>
      </p:pic>
    </p:spTree>
    <p:extLst>
      <p:ext uri="{BB962C8B-B14F-4D97-AF65-F5344CB8AC3E}">
        <p14:creationId xmlns:p14="http://schemas.microsoft.com/office/powerpoint/2010/main" val="57706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2826554-6826-4596-97C0-2C76434A41F5}"/>
              </a:ext>
            </a:extLst>
          </p:cNvPr>
          <p:cNvSpPr txBox="1"/>
          <p:nvPr/>
        </p:nvSpPr>
        <p:spPr>
          <a:xfrm>
            <a:off x="175489" y="73253"/>
            <a:ext cx="6096003" cy="6149697"/>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7-Competenza in materia di consapevolezza ed espressione culturale	</a:t>
            </a:r>
          </a:p>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Esprimersi con l'arte per potenziare i talenti degli alunni con fragilità</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attività del laboratorio mirano a stimolare la creatività come percorso personale di ciascuno, come scambio di idee, di apprendimento e di integrazione sociale. I partecipanti saranno coinvolti nella scoperta dell’arte quale unione di teatro, musica e danza attraverso la preparazione e realizzazione di uno spettacolo. Professionisti specializzati nelle diverse discipline artistiche potranno arricchire le basi culturali dei partecipanti attraverso attività di recitazione, uniti a momenti di scrittura creativa, per mettere mano al copione anche ricorrendo a nuovi linguaggi e nuove forme di espressione. Il modulo  è rivolto a una </a:t>
            </a:r>
            <a:r>
              <a:rPr lang="it-IT"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classe quarta </a:t>
            </a:r>
            <a:r>
              <a:rPr lang="it-IT" dirty="0">
                <a:effectLst/>
                <a:latin typeface="Calibri" panose="020F0502020204030204" pitchFamily="34" charset="0"/>
                <a:ea typeface="Calibri" panose="020F0502020204030204" pitchFamily="34" charset="0"/>
                <a:cs typeface="Times New Roman" panose="02020603050405020304" pitchFamily="18" charset="0"/>
              </a:rPr>
              <a:t>della scuola primaria e avrà come oggetto  la rivisitazione della fiabe infantili di diverse parti del </a:t>
            </a:r>
            <a:r>
              <a:rPr lang="it-IT" dirty="0">
                <a:latin typeface="Calibri" panose="020F0502020204030204" pitchFamily="34" charset="0"/>
                <a:cs typeface="Times New Roman" panose="02020603050405020304" pitchFamily="18" charset="0"/>
              </a:rPr>
              <a:t>mondo con la loro riscrittura e interpretazione scenica.</a:t>
            </a:r>
          </a:p>
          <a:p>
            <a:pPr>
              <a:lnSpc>
                <a:spcPct val="107000"/>
              </a:lnSpc>
              <a:spcAft>
                <a:spcPts val="800"/>
              </a:spcAft>
            </a:pPr>
            <a:r>
              <a:rPr lang="it-IT" b="1" dirty="0">
                <a:latin typeface="Calibri" panose="020F0502020204030204" pitchFamily="34" charset="0"/>
                <a:cs typeface="Times New Roman" panose="02020603050405020304" pitchFamily="18" charset="0"/>
              </a:rPr>
              <a:t>Docente Esperto </a:t>
            </a:r>
            <a:r>
              <a:rPr lang="it-IT" b="1" i="1" dirty="0">
                <a:latin typeface="Calibri" panose="020F0502020204030204" pitchFamily="34" charset="0"/>
                <a:cs typeface="Times New Roman" panose="02020603050405020304" pitchFamily="18" charset="0"/>
              </a:rPr>
              <a:t>Maisto Marianna</a:t>
            </a:r>
            <a:r>
              <a:rPr lang="it-IT" b="1" dirty="0">
                <a:latin typeface="Calibri" panose="020F0502020204030204" pitchFamily="34" charset="0"/>
                <a:cs typeface="Times New Roman" panose="02020603050405020304" pitchFamily="18" charset="0"/>
              </a:rPr>
              <a:t>. - Docente Tutor </a:t>
            </a:r>
            <a:r>
              <a:rPr lang="it-IT" b="1" i="1" dirty="0">
                <a:latin typeface="Calibri" panose="020F0502020204030204" pitchFamily="34" charset="0"/>
                <a:cs typeface="Times New Roman" panose="02020603050405020304" pitchFamily="18" charset="0"/>
              </a:rPr>
              <a:t>Moccia Gaetano</a:t>
            </a:r>
          </a:p>
        </p:txBody>
      </p:sp>
      <p:pic>
        <p:nvPicPr>
          <p:cNvPr id="4" name="Immagine 3">
            <a:extLst>
              <a:ext uri="{FF2B5EF4-FFF2-40B4-BE49-F238E27FC236}">
                <a16:creationId xmlns:a16="http://schemas.microsoft.com/office/drawing/2014/main" id="{AB96AABA-A6BF-4046-9D25-3DD6176A9387}"/>
              </a:ext>
            </a:extLst>
          </p:cNvPr>
          <p:cNvPicPr>
            <a:picLocks noChangeAspect="1"/>
          </p:cNvPicPr>
          <p:nvPr/>
        </p:nvPicPr>
        <p:blipFill>
          <a:blip r:embed="rId2"/>
          <a:stretch>
            <a:fillRect/>
          </a:stretch>
        </p:blipFill>
        <p:spPr>
          <a:xfrm>
            <a:off x="6271493" y="735446"/>
            <a:ext cx="5564495" cy="4132118"/>
          </a:xfrm>
          <a:prstGeom prst="rect">
            <a:avLst/>
          </a:prstGeom>
          <a:ln>
            <a:noFill/>
          </a:ln>
          <a:effectLst>
            <a:softEdge rad="112500"/>
          </a:effectLst>
        </p:spPr>
      </p:pic>
    </p:spTree>
    <p:extLst>
      <p:ext uri="{BB962C8B-B14F-4D97-AF65-F5344CB8AC3E}">
        <p14:creationId xmlns:p14="http://schemas.microsoft.com/office/powerpoint/2010/main" val="252212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2952F08-DA78-4DC2-A5F6-9605A68FB6BF}"/>
              </a:ext>
            </a:extLst>
          </p:cNvPr>
          <p:cNvSpPr txBox="1"/>
          <p:nvPr/>
        </p:nvSpPr>
        <p:spPr>
          <a:xfrm>
            <a:off x="221673" y="255190"/>
            <a:ext cx="6096000" cy="5425140"/>
          </a:xfrm>
          <a:prstGeom prst="rect">
            <a:avLst/>
          </a:prstGeom>
          <a:noFill/>
        </p:spPr>
        <p:txBody>
          <a:bodyPr wrap="square">
            <a:spAutoFit/>
          </a:bodyPr>
          <a:lstStyle/>
          <a:p>
            <a:pPr>
              <a:lnSpc>
                <a:spcPct val="107000"/>
              </a:lnSpc>
              <a:spcAft>
                <a:spcPts val="800"/>
              </a:spcAft>
            </a:pPr>
            <a:r>
              <a:rPr lang="it-IT"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8-Competenza personale, sociale e capacità di imparare a imparare</a:t>
            </a:r>
          </a:p>
          <a:p>
            <a:pPr>
              <a:lnSpc>
                <a:spcPct val="107000"/>
              </a:lnSpc>
              <a:spcAft>
                <a:spcPts val="800"/>
              </a:spcAft>
            </a:pPr>
            <a:r>
              <a:rPr lang="it-IT"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Storia tra città e campagna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La testimonianza si presta in modo privilegiato ad educare alla memoria, con una attenzione tutta particolare alle vicende del Novecento, comprese le pagine più difficili della storia. Nel laboratorio gli studenti diventano consapevoli che l'attenzione alle vicende complesse del presente chiamano in causa le conoscenze di storia generale, ai fini di una prima comprensione del mondo. Il modulo è rivolto a una </a:t>
            </a:r>
            <a:r>
              <a:rPr lang="it-IT"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classe terza </a:t>
            </a:r>
            <a:r>
              <a:rPr lang="it-IT" dirty="0">
                <a:effectLst/>
                <a:latin typeface="Calibri" panose="020F0502020204030204" pitchFamily="34" charset="0"/>
                <a:ea typeface="Calibri" panose="020F0502020204030204" pitchFamily="34" charset="0"/>
                <a:cs typeface="Times New Roman" panose="02020603050405020304" pitchFamily="18" charset="0"/>
              </a:rPr>
              <a:t>e si baserà sulla ricostruzione storica e geografica del territorio della città di Pomigliano d'arco dalla origini al Novecento. Si esplorerà la città con visite guidate e si ricorrerà alle testimonianze orali e alle fonti scritte. Il modulo è teso ad integrare gli alunni </a:t>
            </a:r>
            <a:r>
              <a:rPr lang="it-IT" dirty="0" err="1">
                <a:effectLst/>
                <a:latin typeface="Calibri" panose="020F0502020204030204" pitchFamily="34" charset="0"/>
                <a:ea typeface="Calibri" panose="020F0502020204030204" pitchFamily="34" charset="0"/>
                <a:cs typeface="Times New Roman" panose="02020603050405020304" pitchFamily="18" charset="0"/>
              </a:rPr>
              <a:t>bes</a:t>
            </a:r>
            <a:r>
              <a:rPr lang="it-IT" dirty="0">
                <a:effectLst/>
                <a:latin typeface="Calibri" panose="020F0502020204030204" pitchFamily="34" charset="0"/>
                <a:ea typeface="Calibri" panose="020F0502020204030204" pitchFamily="34" charset="0"/>
                <a:cs typeface="Times New Roman" panose="02020603050405020304" pitchFamily="18" charset="0"/>
              </a:rPr>
              <a:t>  attraverso una didattica attiva.</a:t>
            </a:r>
          </a:p>
          <a:p>
            <a:pPr>
              <a:lnSpc>
                <a:spcPct val="107000"/>
              </a:lnSpc>
              <a:spcAft>
                <a:spcPts val="800"/>
              </a:spcAft>
            </a:pPr>
            <a:r>
              <a:rPr lang="it-IT" b="1" dirty="0">
                <a:effectLst/>
                <a:latin typeface="Calibri" panose="020F0502020204030204" pitchFamily="34" charset="0"/>
                <a:ea typeface="Calibri" panose="020F0502020204030204" pitchFamily="34" charset="0"/>
                <a:cs typeface="Times New Roman" panose="02020603050405020304" pitchFamily="18" charset="0"/>
              </a:rPr>
              <a:t>Docente Esperto </a:t>
            </a:r>
            <a:r>
              <a:rPr lang="it-IT" b="1" i="1" dirty="0">
                <a:effectLst/>
                <a:latin typeface="Calibri" panose="020F0502020204030204" pitchFamily="34" charset="0"/>
                <a:ea typeface="Calibri" panose="020F0502020204030204" pitchFamily="34" charset="0"/>
                <a:cs typeface="Times New Roman" panose="02020603050405020304" pitchFamily="18" charset="0"/>
              </a:rPr>
              <a:t>D’Apice Giovanna </a:t>
            </a:r>
            <a:r>
              <a:rPr lang="it-IT" b="1" dirty="0">
                <a:effectLst/>
                <a:latin typeface="Calibri" panose="020F0502020204030204" pitchFamily="34" charset="0"/>
                <a:ea typeface="Calibri" panose="020F0502020204030204" pitchFamily="34" charset="0"/>
                <a:cs typeface="Times New Roman" panose="02020603050405020304" pitchFamily="18" charset="0"/>
              </a:rPr>
              <a:t>- Docente </a:t>
            </a:r>
            <a:r>
              <a:rPr lang="it-IT" b="1" dirty="0">
                <a:latin typeface="Calibri" panose="020F0502020204030204" pitchFamily="34" charset="0"/>
                <a:ea typeface="Calibri" panose="020F0502020204030204" pitchFamily="34" charset="0"/>
                <a:cs typeface="Times New Roman" panose="02020603050405020304" pitchFamily="18" charset="0"/>
              </a:rPr>
              <a:t>T</a:t>
            </a:r>
            <a:r>
              <a:rPr lang="it-IT" b="1" dirty="0">
                <a:effectLst/>
                <a:latin typeface="Calibri" panose="020F0502020204030204" pitchFamily="34" charset="0"/>
                <a:ea typeface="Calibri" panose="020F0502020204030204" pitchFamily="34" charset="0"/>
                <a:cs typeface="Times New Roman" panose="02020603050405020304" pitchFamily="18" charset="0"/>
              </a:rPr>
              <a:t>utor </a:t>
            </a:r>
            <a:r>
              <a:rPr lang="it-IT" b="1" i="1" dirty="0">
                <a:effectLst/>
                <a:latin typeface="Calibri" panose="020F0502020204030204" pitchFamily="34" charset="0"/>
                <a:ea typeface="Calibri" panose="020F0502020204030204" pitchFamily="34" charset="0"/>
                <a:cs typeface="Times New Roman" panose="02020603050405020304" pitchFamily="18" charset="0"/>
              </a:rPr>
              <a:t>Sposito </a:t>
            </a:r>
            <a:r>
              <a:rPr lang="it-IT" b="1" i="1" dirty="0">
                <a:latin typeface="Calibri" panose="020F0502020204030204" pitchFamily="34" charset="0"/>
                <a:ea typeface="Calibri" panose="020F0502020204030204" pitchFamily="34" charset="0"/>
                <a:cs typeface="Times New Roman" panose="02020603050405020304" pitchFamily="18" charset="0"/>
              </a:rPr>
              <a:t>Emilia</a:t>
            </a:r>
            <a:endParaRPr lang="it-IT"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964D7447-698F-46AB-8766-0164B4ABD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618" y="387926"/>
            <a:ext cx="5211618" cy="5523346"/>
          </a:xfrm>
          <a:prstGeom prst="rect">
            <a:avLst/>
          </a:prstGeom>
          <a:ln>
            <a:noFill/>
          </a:ln>
          <a:effectLst>
            <a:softEdge rad="112500"/>
          </a:effectLst>
        </p:spPr>
      </p:pic>
    </p:spTree>
    <p:extLst>
      <p:ext uri="{BB962C8B-B14F-4D97-AF65-F5344CB8AC3E}">
        <p14:creationId xmlns:p14="http://schemas.microsoft.com/office/powerpoint/2010/main" val="11510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B978F4E6-90BE-4E1F-9B7F-B5B5D35E01FB}"/>
              </a:ext>
            </a:extLst>
          </p:cNvPr>
          <p:cNvGraphicFramePr>
            <a:graphicFrameLocks noGrp="1"/>
          </p:cNvGraphicFramePr>
          <p:nvPr>
            <p:extLst>
              <p:ext uri="{D42A27DB-BD31-4B8C-83A1-F6EECF244321}">
                <p14:modId xmlns:p14="http://schemas.microsoft.com/office/powerpoint/2010/main" val="4043877957"/>
              </p:ext>
            </p:extLst>
          </p:nvPr>
        </p:nvGraphicFramePr>
        <p:xfrm>
          <a:off x="744610" y="1590639"/>
          <a:ext cx="10505281" cy="4172852"/>
        </p:xfrm>
        <a:graphic>
          <a:graphicData uri="http://schemas.openxmlformats.org/drawingml/2006/table">
            <a:tbl>
              <a:tblPr firstRow="1" firstCol="1" bandRow="1"/>
              <a:tblGrid>
                <a:gridCol w="3823254">
                  <a:extLst>
                    <a:ext uri="{9D8B030D-6E8A-4147-A177-3AD203B41FA5}">
                      <a16:colId xmlns:a16="http://schemas.microsoft.com/office/drawing/2014/main" val="2871040027"/>
                    </a:ext>
                  </a:extLst>
                </a:gridCol>
                <a:gridCol w="3750734">
                  <a:extLst>
                    <a:ext uri="{9D8B030D-6E8A-4147-A177-3AD203B41FA5}">
                      <a16:colId xmlns:a16="http://schemas.microsoft.com/office/drawing/2014/main" val="622447246"/>
                    </a:ext>
                  </a:extLst>
                </a:gridCol>
                <a:gridCol w="453194">
                  <a:extLst>
                    <a:ext uri="{9D8B030D-6E8A-4147-A177-3AD203B41FA5}">
                      <a16:colId xmlns:a16="http://schemas.microsoft.com/office/drawing/2014/main" val="3666368560"/>
                    </a:ext>
                  </a:extLst>
                </a:gridCol>
                <a:gridCol w="212129">
                  <a:extLst>
                    <a:ext uri="{9D8B030D-6E8A-4147-A177-3AD203B41FA5}">
                      <a16:colId xmlns:a16="http://schemas.microsoft.com/office/drawing/2014/main" val="3731625333"/>
                    </a:ext>
                  </a:extLst>
                </a:gridCol>
                <a:gridCol w="453194">
                  <a:extLst>
                    <a:ext uri="{9D8B030D-6E8A-4147-A177-3AD203B41FA5}">
                      <a16:colId xmlns:a16="http://schemas.microsoft.com/office/drawing/2014/main" val="520142711"/>
                    </a:ext>
                  </a:extLst>
                </a:gridCol>
                <a:gridCol w="453194">
                  <a:extLst>
                    <a:ext uri="{9D8B030D-6E8A-4147-A177-3AD203B41FA5}">
                      <a16:colId xmlns:a16="http://schemas.microsoft.com/office/drawing/2014/main" val="3638770526"/>
                    </a:ext>
                  </a:extLst>
                </a:gridCol>
                <a:gridCol w="453194">
                  <a:extLst>
                    <a:ext uri="{9D8B030D-6E8A-4147-A177-3AD203B41FA5}">
                      <a16:colId xmlns:a16="http://schemas.microsoft.com/office/drawing/2014/main" val="1432832009"/>
                    </a:ext>
                  </a:extLst>
                </a:gridCol>
                <a:gridCol w="453194">
                  <a:extLst>
                    <a:ext uri="{9D8B030D-6E8A-4147-A177-3AD203B41FA5}">
                      <a16:colId xmlns:a16="http://schemas.microsoft.com/office/drawing/2014/main" val="3834507793"/>
                    </a:ext>
                  </a:extLst>
                </a:gridCol>
                <a:gridCol w="453194">
                  <a:extLst>
                    <a:ext uri="{9D8B030D-6E8A-4147-A177-3AD203B41FA5}">
                      <a16:colId xmlns:a16="http://schemas.microsoft.com/office/drawing/2014/main" val="3969121658"/>
                    </a:ext>
                  </a:extLst>
                </a:gridCol>
              </a:tblGrid>
              <a:tr h="373535">
                <a:tc>
                  <a:txBody>
                    <a:bodyPr/>
                    <a:lstStyle/>
                    <a:p>
                      <a:pPr>
                        <a:lnSpc>
                          <a:spcPct val="107000"/>
                        </a:lnSpc>
                      </a:pPr>
                      <a:endParaRPr lang="it-IT" sz="1000">
                        <a:effectLst/>
                        <a:latin typeface="Calibri" panose="020F0502020204030204" pitchFamily="34" charset="0"/>
                        <a:cs typeface="Times New Roman" panose="02020603050405020304" pitchFamily="18" charset="0"/>
                      </a:endParaRPr>
                    </a:p>
                  </a:txBody>
                  <a:tcPr marL="8415" marR="8415" marT="8415" marB="8415" anchor="ctr">
                    <a:lnL>
                      <a:noFill/>
                    </a:lnL>
                    <a:lnR>
                      <a:noFill/>
                    </a:lnR>
                    <a:lnT>
                      <a:noFill/>
                    </a:lnT>
                    <a:lnB w="12700" cap="flat" cmpd="sng" algn="ctr">
                      <a:solidFill>
                        <a:srgbClr val="DDDDDD"/>
                      </a:solidFill>
                      <a:prstDash val="solid"/>
                      <a:round/>
                      <a:headEnd type="none" w="med" len="med"/>
                      <a:tailEnd type="none" w="med" len="med"/>
                    </a:lnB>
                    <a:solidFill>
                      <a:srgbClr val="ECF0F1"/>
                    </a:solidFill>
                  </a:tcPr>
                </a:tc>
                <a:tc gridSpan="8">
                  <a:txBody>
                    <a:bodyPr/>
                    <a:lstStyle/>
                    <a:p>
                      <a:pPr>
                        <a:lnSpc>
                          <a:spcPct val="107000"/>
                        </a:lnSpc>
                        <a:spcAft>
                          <a:spcPts val="800"/>
                        </a:spcAft>
                      </a:pPr>
                      <a:r>
                        <a:rPr lang="it-IT"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DDDDDD"/>
                      </a:solidFill>
                      <a:prstDash val="solid"/>
                      <a:round/>
                      <a:headEnd type="none" w="med" len="med"/>
                      <a:tailEnd type="none" w="med" len="med"/>
                    </a:lnB>
                    <a:solidFill>
                      <a:srgbClr val="FAFAFA"/>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660005131"/>
                  </a:ext>
                </a:extLst>
              </a:tr>
              <a:tr h="1266439">
                <a:tc>
                  <a:txBody>
                    <a:bodyPr/>
                    <a:lstStyle/>
                    <a:p>
                      <a:pPr>
                        <a:lnSpc>
                          <a:spcPct val="107000"/>
                        </a:lnSpc>
                        <a:spcAft>
                          <a:spcPts val="450"/>
                        </a:spcAf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Educazione motoria; sport; gioco didattico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0F1"/>
                    </a:solidFill>
                  </a:tcPr>
                </a:tc>
                <a:tc>
                  <a:txBody>
                    <a:bodyPr/>
                    <a:lstStyle/>
                    <a:p>
                      <a:pPr>
                        <a:lnSpc>
                          <a:spcPct val="107000"/>
                        </a:lnSpc>
                        <a:spcAft>
                          <a:spcPts val="450"/>
                        </a:spcAf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SPORT DI CLASSE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solidFill>
                        <a:srgbClr val="DDDDD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0F1"/>
                    </a:solidFill>
                  </a:tcPr>
                </a:tc>
                <a:tc>
                  <a:txBody>
                    <a:bodyPr/>
                    <a:lstStyle/>
                    <a:p>
                      <a:pPr>
                        <a:lnSpc>
                          <a:spcPct val="107000"/>
                        </a:lnSpc>
                        <a:spcAft>
                          <a:spcPts val="45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tc>
                  <a:txBody>
                    <a:bodyPr/>
                    <a:lstStyle/>
                    <a:p>
                      <a:pPr>
                        <a:lnSpc>
                          <a:spcPct val="107000"/>
                        </a:lnSpc>
                        <a:spcAft>
                          <a:spcPts val="45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tc>
                  <a:txBody>
                    <a:bodyPr/>
                    <a:lstStyle/>
                    <a:p>
                      <a:pPr algn="ctr">
                        <a:lnSpc>
                          <a:spcPct val="107000"/>
                        </a:lnSpc>
                        <a:spcAft>
                          <a:spcPts val="45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extLst>
                  <a:ext uri="{0D108BD9-81ED-4DB2-BD59-A6C34878D82A}">
                    <a16:rowId xmlns:a16="http://schemas.microsoft.com/office/drawing/2014/main" val="469981432"/>
                  </a:ext>
                </a:extLst>
              </a:tr>
              <a:tr h="1266439">
                <a:tc>
                  <a:txBody>
                    <a:bodyPr/>
                    <a:lstStyle/>
                    <a:p>
                      <a:pPr>
                        <a:lnSpc>
                          <a:spcPct val="107000"/>
                        </a:lnSpc>
                        <a:spcAft>
                          <a:spcPts val="450"/>
                        </a:spcAft>
                      </a:pPr>
                      <a:r>
                        <a:rPr lang="it-IT" sz="180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Arte; scrittura creativa; teatro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AFAFA"/>
                    </a:solidFill>
                  </a:tcPr>
                </a:tc>
                <a:tc>
                  <a:txBody>
                    <a:bodyPr/>
                    <a:lstStyle/>
                    <a:p>
                      <a:pPr>
                        <a:lnSpc>
                          <a:spcPct val="107000"/>
                        </a:lnSpc>
                        <a:spcAft>
                          <a:spcPts val="450"/>
                        </a:spcAf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Teatro a Scuola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solidFill>
                        <a:srgbClr val="DDDDD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AFAFA"/>
                    </a:solidFill>
                  </a:tcPr>
                </a:tc>
                <a:tc>
                  <a:txBody>
                    <a:bodyPr/>
                    <a:lstStyle/>
                    <a:p>
                      <a:pPr>
                        <a:lnSpc>
                          <a:spcPct val="107000"/>
                        </a:lnSpc>
                        <a:spcAft>
                          <a:spcPts val="45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nSpc>
                          <a:spcPct val="107000"/>
                        </a:lnSpc>
                        <a:spcAft>
                          <a:spcPts val="450"/>
                        </a:spcAft>
                      </a:pP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lnSpc>
                          <a:spcPct val="107000"/>
                        </a:lnSpc>
                        <a:spcAft>
                          <a:spcPts val="45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980750734"/>
                  </a:ext>
                </a:extLst>
              </a:tr>
              <a:tr h="1266439">
                <a:tc>
                  <a:txBody>
                    <a:bodyPr/>
                    <a:lstStyle/>
                    <a:p>
                      <a:pPr>
                        <a:lnSpc>
                          <a:spcPct val="107000"/>
                        </a:lnSpc>
                        <a:spcAft>
                          <a:spcPts val="450"/>
                        </a:spcAft>
                      </a:pPr>
                      <a:r>
                        <a:rPr lang="it-IT" sz="180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Laboratorio creativo e artigianale per la valorizzazione dei beni          comuni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0F1"/>
                    </a:solidFill>
                  </a:tcPr>
                </a:tc>
                <a:tc>
                  <a:txBody>
                    <a:bodyPr/>
                    <a:lstStyle/>
                    <a:p>
                      <a:pPr>
                        <a:lnSpc>
                          <a:spcPct val="107000"/>
                        </a:lnSpc>
                        <a:spcAft>
                          <a:spcPts val="450"/>
                        </a:spcAf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 scuola come fattoria didattica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solidFill>
                        <a:srgbClr val="DDDDD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0F1"/>
                    </a:solidFill>
                  </a:tcPr>
                </a:tc>
                <a:tc>
                  <a:txBody>
                    <a:bodyPr/>
                    <a:lstStyle/>
                    <a:p>
                      <a:pPr>
                        <a:lnSpc>
                          <a:spcPct val="107000"/>
                        </a:lnSpc>
                        <a:spcAft>
                          <a:spcPts val="450"/>
                        </a:spcAft>
                      </a:pP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tc>
                  <a:txBody>
                    <a:bodyPr/>
                    <a:lstStyle/>
                    <a:p>
                      <a:pPr>
                        <a:lnSpc>
                          <a:spcPct val="107000"/>
                        </a:lnSpc>
                        <a:spcAft>
                          <a:spcPts val="450"/>
                        </a:spcAft>
                      </a:pP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7318" marR="67318" marT="67318" marB="673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a:effectLst/>
                        <a:latin typeface="Calibri" panose="020F0502020204030204" pitchFamily="34" charset="0"/>
                        <a:cs typeface="Times New Roman" panose="02020603050405020304" pitchFamily="18" charset="0"/>
                      </a:endParaRPr>
                    </a:p>
                  </a:txBody>
                  <a:tcPr marL="8415" marR="8415" marT="8415" marB="8415"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a:effectLst/>
                        <a:latin typeface="Calibri" panose="020F0502020204030204" pitchFamily="34" charset="0"/>
                        <a:cs typeface="Times New Roman" panose="02020603050405020304" pitchFamily="18" charset="0"/>
                      </a:endParaRPr>
                    </a:p>
                  </a:txBody>
                  <a:tcPr marL="8415" marR="8415" marT="8415" marB="8415"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8415" marR="8415" marT="8415" marB="8415"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8415" marR="8415" marT="8415" marB="8415"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0F1"/>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8415" marR="8415" marT="8415" marB="8415"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0F1"/>
                    </a:solidFill>
                  </a:tcPr>
                </a:tc>
                <a:extLst>
                  <a:ext uri="{0D108BD9-81ED-4DB2-BD59-A6C34878D82A}">
                    <a16:rowId xmlns:a16="http://schemas.microsoft.com/office/drawing/2014/main" val="1755026193"/>
                  </a:ext>
                </a:extLst>
              </a:tr>
            </a:tbl>
          </a:graphicData>
        </a:graphic>
      </p:graphicFrame>
      <p:sp>
        <p:nvSpPr>
          <p:cNvPr id="3" name="Rectangle 1">
            <a:extLst>
              <a:ext uri="{FF2B5EF4-FFF2-40B4-BE49-F238E27FC236}">
                <a16:creationId xmlns:a16="http://schemas.microsoft.com/office/drawing/2014/main" id="{3FCAC039-5F18-4212-8BDD-707082E912CC}"/>
              </a:ext>
            </a:extLst>
          </p:cNvPr>
          <p:cNvSpPr>
            <a:spLocks noChangeArrowheads="1"/>
          </p:cNvSpPr>
          <p:nvPr/>
        </p:nvSpPr>
        <p:spPr bwMode="auto">
          <a:xfrm>
            <a:off x="452582" y="243283"/>
            <a:ext cx="10797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3600" b="0"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10.1.1A-FSEPON-CA-2021-422 SCUOLA APERTA D'ESTATE</a:t>
            </a:r>
            <a:endParaRPr kumimoji="0" lang="it-IT" altLang="it-IT" sz="3600" b="0" i="0" u="none" strike="noStrike" cap="none" normalizeH="0" baseline="0" dirty="0">
              <a:ln>
                <a:noFill/>
              </a:ln>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114634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942E868-B419-42DF-A378-ED30C6007F64}"/>
              </a:ext>
            </a:extLst>
          </p:cNvPr>
          <p:cNvSpPr txBox="1"/>
          <p:nvPr/>
        </p:nvSpPr>
        <p:spPr>
          <a:xfrm>
            <a:off x="230908" y="90934"/>
            <a:ext cx="6650183" cy="6083781"/>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1-Educazione motoria; sport; gioco didattico	</a:t>
            </a:r>
          </a:p>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SPORT DI CLASSE</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In età scolare praticare sport e soprattutto sport di squadra fa bene per migliorare lo stato emotivo dei bambini e degli adolescenti. Si cresce anche attraverso la capacità di gioire insieme per una vittoria e di soffrire insieme e di supportarsi ed aiutarsi dopo una sconfitta. Questo allenamento alla gestione e partecipazione al gruppo aiuta di conseguenza a gestire meglio i piccoli conflitti che si presentano nel vivere quotidiano e ad affrontare i problemi con più ottimismo. Il laboratorio, svolto nel rispetto delle norme anti-Covid vigenti, intende rafforzare la possibilità per tutti i bambini e adolescenti di praticare con divertimento e soddisfazione uno sport anche nei casi in cui non si è propriamente portati per quella disciplina per la relazione positiva che il gioco di squadra può dare. Il modulo è rivolto agli </a:t>
            </a:r>
            <a:r>
              <a:rPr lang="it-IT"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alunni di seconda </a:t>
            </a:r>
            <a:r>
              <a:rPr lang="it-IT" dirty="0">
                <a:effectLst/>
                <a:latin typeface="Calibri" panose="020F0502020204030204" pitchFamily="34" charset="0"/>
                <a:ea typeface="Calibri" panose="020F0502020204030204" pitchFamily="34" charset="0"/>
                <a:cs typeface="Times New Roman" panose="02020603050405020304" pitchFamily="18" charset="0"/>
              </a:rPr>
              <a:t>primaria  con la proposizione di tecniche di gioco-sport soprattutto a carattere  inclusivo. In particolar modo si terrà conto dell'inclusione nel progetto anche delle bambine per favorire le pari opportunità formative, oltre agli alunni </a:t>
            </a:r>
            <a:r>
              <a:rPr lang="it-IT" dirty="0" err="1">
                <a:effectLst/>
                <a:latin typeface="Calibri" panose="020F0502020204030204" pitchFamily="34" charset="0"/>
                <a:ea typeface="Calibri" panose="020F0502020204030204" pitchFamily="34" charset="0"/>
                <a:cs typeface="Times New Roman" panose="02020603050405020304" pitchFamily="18" charset="0"/>
              </a:rPr>
              <a:t>bes</a:t>
            </a:r>
            <a:r>
              <a:rPr lang="it-IT"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Docente E</a:t>
            </a:r>
            <a:r>
              <a:rPr lang="it-IT" b="1" dirty="0">
                <a:effectLst/>
                <a:latin typeface="Calibri" panose="020F0502020204030204" pitchFamily="34" charset="0"/>
                <a:ea typeface="Calibri" panose="020F0502020204030204" pitchFamily="34" charset="0"/>
                <a:cs typeface="Times New Roman" panose="02020603050405020304" pitchFamily="18" charset="0"/>
              </a:rPr>
              <a:t>sperto </a:t>
            </a:r>
            <a:r>
              <a:rPr lang="it-IT" b="1" dirty="0">
                <a:latin typeface="Calibri" panose="020F0502020204030204" pitchFamily="34" charset="0"/>
                <a:ea typeface="Calibri" panose="020F0502020204030204" pitchFamily="34" charset="0"/>
                <a:cs typeface="Times New Roman" panose="02020603050405020304" pitchFamily="18" charset="0"/>
              </a:rPr>
              <a:t>E</a:t>
            </a:r>
            <a:r>
              <a:rPr lang="it-IT" b="1" dirty="0">
                <a:effectLst/>
                <a:latin typeface="Calibri" panose="020F0502020204030204" pitchFamily="34" charset="0"/>
                <a:ea typeface="Calibri" panose="020F0502020204030204" pitchFamily="34" charset="0"/>
                <a:cs typeface="Times New Roman" panose="02020603050405020304" pitchFamily="18" charset="0"/>
              </a:rPr>
              <a:t>sterno  - Docente Tutor </a:t>
            </a:r>
            <a:r>
              <a:rPr lang="it-IT" b="1" i="1" dirty="0">
                <a:effectLst/>
                <a:latin typeface="Calibri" panose="020F0502020204030204" pitchFamily="34" charset="0"/>
                <a:ea typeface="Calibri" panose="020F0502020204030204" pitchFamily="34" charset="0"/>
                <a:cs typeface="Times New Roman" panose="02020603050405020304" pitchFamily="18" charset="0"/>
              </a:rPr>
              <a:t>Ricci Tiziana</a:t>
            </a:r>
          </a:p>
        </p:txBody>
      </p:sp>
      <p:pic>
        <p:nvPicPr>
          <p:cNvPr id="6" name="Immagine 5">
            <a:extLst>
              <a:ext uri="{FF2B5EF4-FFF2-40B4-BE49-F238E27FC236}">
                <a16:creationId xmlns:a16="http://schemas.microsoft.com/office/drawing/2014/main" id="{F952ADB9-B302-4ACC-8980-1C12B0145412}"/>
              </a:ext>
            </a:extLst>
          </p:cNvPr>
          <p:cNvPicPr>
            <a:picLocks noChangeAspect="1"/>
          </p:cNvPicPr>
          <p:nvPr/>
        </p:nvPicPr>
        <p:blipFill rotWithShape="1">
          <a:blip r:embed="rId2"/>
          <a:srcRect r="12359"/>
          <a:stretch/>
        </p:blipFill>
        <p:spPr>
          <a:xfrm>
            <a:off x="6945746" y="90934"/>
            <a:ext cx="5246254" cy="6114308"/>
          </a:xfrm>
          <a:prstGeom prst="rect">
            <a:avLst/>
          </a:prstGeom>
        </p:spPr>
      </p:pic>
    </p:spTree>
    <p:extLst>
      <p:ext uri="{BB962C8B-B14F-4D97-AF65-F5344CB8AC3E}">
        <p14:creationId xmlns:p14="http://schemas.microsoft.com/office/powerpoint/2010/main" val="408732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9760208-5678-411E-B7BC-66BB168C557B}"/>
              </a:ext>
            </a:extLst>
          </p:cNvPr>
          <p:cNvSpPr txBox="1"/>
          <p:nvPr/>
        </p:nvSpPr>
        <p:spPr>
          <a:xfrm>
            <a:off x="267852" y="289515"/>
            <a:ext cx="5828147" cy="5787418"/>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2-Arte; scrittura creativa; teatro	</a:t>
            </a:r>
          </a:p>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Teatro a Scuola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attività del laboratorio mirano a stimolare la creatività come percorso personale di ciascuno, come scambio di idee, di apprendimento e di integrazione sociale. I partecipanti saranno coinvolti nella scoperta dell’arte quale unione di teatro, musica e danza attraverso la preparazione e realizzazione di uno spettacolo. Professionisti specializzati nelle diverse discipline artistiche potranno arricchire le basi culturali dei partecipanti attraverso attività di recitazione, uniti a momenti di scrittura creativa, per scrivere un copione anche ricorrendo a nuovi linguaggi e nuove forme di espressione. Il modulo è rivolto ad alunni </a:t>
            </a:r>
            <a:r>
              <a:rPr lang="it-IT"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 quinta classe </a:t>
            </a:r>
            <a:r>
              <a:rPr lang="it-IT" dirty="0">
                <a:effectLst/>
                <a:latin typeface="Calibri" panose="020F0502020204030204" pitchFamily="34" charset="0"/>
                <a:ea typeface="Calibri" panose="020F0502020204030204" pitchFamily="34" charset="0"/>
                <a:cs typeface="Times New Roman" panose="02020603050405020304" pitchFamily="18" charset="0"/>
              </a:rPr>
              <a:t>primaria che rielaboreranno fiabe della tradizione mondiale e le metteranno in scena attraverso  la riscrittura e l'interpretazione creativa. </a:t>
            </a:r>
          </a:p>
          <a:p>
            <a:pPr>
              <a:lnSpc>
                <a:spcPct val="107000"/>
              </a:lnSpc>
              <a:spcAft>
                <a:spcPts val="800"/>
              </a:spcAft>
            </a:pPr>
            <a:r>
              <a:rPr lang="it-IT" b="1" dirty="0">
                <a:effectLst/>
                <a:latin typeface="Calibri" panose="020F0502020204030204" pitchFamily="34" charset="0"/>
                <a:ea typeface="Calibri" panose="020F0502020204030204" pitchFamily="34" charset="0"/>
                <a:cs typeface="Times New Roman" panose="02020603050405020304" pitchFamily="18" charset="0"/>
              </a:rPr>
              <a:t>Docente Esperto </a:t>
            </a:r>
            <a:r>
              <a:rPr lang="it-IT" b="1" i="1" dirty="0">
                <a:effectLst/>
                <a:latin typeface="Calibri" panose="020F0502020204030204" pitchFamily="34" charset="0"/>
                <a:ea typeface="Calibri" panose="020F0502020204030204" pitchFamily="34" charset="0"/>
                <a:cs typeface="Times New Roman" panose="02020603050405020304" pitchFamily="18" charset="0"/>
              </a:rPr>
              <a:t>D’Amore Mariateresa </a:t>
            </a:r>
            <a:r>
              <a:rPr lang="it-IT" b="1" dirty="0">
                <a:effectLst/>
                <a:latin typeface="Calibri" panose="020F0502020204030204" pitchFamily="34" charset="0"/>
                <a:ea typeface="Calibri" panose="020F0502020204030204" pitchFamily="34" charset="0"/>
                <a:cs typeface="Times New Roman" panose="02020603050405020304" pitchFamily="18" charset="0"/>
              </a:rPr>
              <a:t>- Docente  Tutor </a:t>
            </a:r>
            <a:r>
              <a:rPr lang="it-IT" b="1" i="1" dirty="0">
                <a:effectLst/>
                <a:latin typeface="Calibri" panose="020F0502020204030204" pitchFamily="34" charset="0"/>
                <a:ea typeface="Calibri" panose="020F0502020204030204" pitchFamily="34" charset="0"/>
                <a:cs typeface="Times New Roman" panose="02020603050405020304" pitchFamily="18" charset="0"/>
              </a:rPr>
              <a:t>Zanfardino Rosa</a:t>
            </a:r>
          </a:p>
        </p:txBody>
      </p:sp>
      <p:pic>
        <p:nvPicPr>
          <p:cNvPr id="3" name="Immagine 2">
            <a:extLst>
              <a:ext uri="{FF2B5EF4-FFF2-40B4-BE49-F238E27FC236}">
                <a16:creationId xmlns:a16="http://schemas.microsoft.com/office/drawing/2014/main" id="{5F6C9EC9-E5A2-4255-9AF6-E7CBFBDA9187}"/>
              </a:ext>
            </a:extLst>
          </p:cNvPr>
          <p:cNvPicPr>
            <a:picLocks noChangeAspect="1"/>
          </p:cNvPicPr>
          <p:nvPr/>
        </p:nvPicPr>
        <p:blipFill>
          <a:blip r:embed="rId2"/>
          <a:stretch>
            <a:fillRect/>
          </a:stretch>
        </p:blipFill>
        <p:spPr>
          <a:xfrm>
            <a:off x="6280727" y="289516"/>
            <a:ext cx="5643421" cy="5797248"/>
          </a:xfrm>
          <a:prstGeom prst="rect">
            <a:avLst/>
          </a:prstGeom>
          <a:ln>
            <a:noFill/>
          </a:ln>
          <a:effectLst>
            <a:softEdge rad="112500"/>
          </a:effectLst>
        </p:spPr>
      </p:pic>
    </p:spTree>
    <p:extLst>
      <p:ext uri="{BB962C8B-B14F-4D97-AF65-F5344CB8AC3E}">
        <p14:creationId xmlns:p14="http://schemas.microsoft.com/office/powerpoint/2010/main" val="76318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605BAAC-56DB-40F4-AC34-3BB9328C42B2}"/>
              </a:ext>
            </a:extLst>
          </p:cNvPr>
          <p:cNvSpPr txBox="1"/>
          <p:nvPr/>
        </p:nvSpPr>
        <p:spPr>
          <a:xfrm>
            <a:off x="240145" y="203200"/>
            <a:ext cx="6502400" cy="6219331"/>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3-Laboratorio creativo e artigianale per la valorizzazione dei beni comuni	</a:t>
            </a:r>
          </a:p>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La scuola come fattoria didattica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L’educazione all’ambiente naturale e alla natura si basa anche su esperienze di tipo laboratoriale per conoscere gli attrezzi per la coltivazione, le aiuole delle piante officinali, i diversi cereali, l’orto e le sue stagioni, le piante aromatiche, la raccolta di fiori o foglie per sperimentare la conservazione e l'uso delle piante raccolte.</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Il percorso prevede attività di apprendimento e sperimentazione, quali ciclo vitale delle piante e loro differenze, i frutti e i semi, vita degli insetti (il loro corpo, il loro colore, le zampe, la bocca, gli elementi di difesa; danze e mimetismi; crescita e sviluppo), conoscenza degli animali della fattoria, percorsi di orticoltura e floricoltura, finalizzati a sviluppare abilità pratiche e manuali, di osservazione e conoscenza “sul campo” dei cicli biologici dei vegetali e degli animali.  Il modulo si effettuerà all'aperto presso una fattoria didattica  nelle campagne vicino alle scuole e coinvolgerà </a:t>
            </a:r>
            <a:r>
              <a:rPr lang="it-IT"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una classe seconda </a:t>
            </a:r>
            <a:r>
              <a:rPr lang="it-IT" dirty="0">
                <a:effectLst/>
                <a:latin typeface="Calibri" panose="020F0502020204030204" pitchFamily="34" charset="0"/>
                <a:ea typeface="Calibri" panose="020F0502020204030204" pitchFamily="34" charset="0"/>
                <a:cs typeface="Times New Roman" panose="02020603050405020304" pitchFamily="18" charset="0"/>
              </a:rPr>
              <a:t>con bambini a rischio</a:t>
            </a:r>
          </a:p>
          <a:p>
            <a:pPr>
              <a:lnSpc>
                <a:spcPct val="107000"/>
              </a:lnSpc>
              <a:spcAft>
                <a:spcPts val="800"/>
              </a:spcAft>
            </a:pPr>
            <a:r>
              <a:rPr lang="it-IT" b="1" dirty="0">
                <a:effectLst/>
                <a:latin typeface="Calibri" panose="020F0502020204030204" pitchFamily="34" charset="0"/>
                <a:ea typeface="Calibri" panose="020F0502020204030204" pitchFamily="34" charset="0"/>
                <a:cs typeface="Times New Roman" panose="02020603050405020304" pitchFamily="18" charset="0"/>
              </a:rPr>
              <a:t>Docente Esperto </a:t>
            </a:r>
            <a:r>
              <a:rPr lang="it-IT" b="1" i="1" dirty="0">
                <a:effectLst/>
                <a:latin typeface="Calibri" panose="020F0502020204030204" pitchFamily="34" charset="0"/>
                <a:ea typeface="Calibri" panose="020F0502020204030204" pitchFamily="34" charset="0"/>
                <a:cs typeface="Times New Roman" panose="02020603050405020304" pitchFamily="18" charset="0"/>
              </a:rPr>
              <a:t>Renda Francesca </a:t>
            </a:r>
            <a:r>
              <a:rPr lang="it-IT" b="1" dirty="0">
                <a:effectLst/>
                <a:latin typeface="Calibri" panose="020F0502020204030204" pitchFamily="34" charset="0"/>
                <a:ea typeface="Calibri" panose="020F0502020204030204" pitchFamily="34" charset="0"/>
                <a:cs typeface="Times New Roman" panose="02020603050405020304" pitchFamily="18" charset="0"/>
              </a:rPr>
              <a:t>- Docente </a:t>
            </a:r>
            <a:r>
              <a:rPr lang="it-IT" b="1" dirty="0">
                <a:latin typeface="Calibri" panose="020F0502020204030204" pitchFamily="34" charset="0"/>
                <a:ea typeface="Calibri" panose="020F0502020204030204" pitchFamily="34" charset="0"/>
                <a:cs typeface="Times New Roman" panose="02020603050405020304" pitchFamily="18" charset="0"/>
              </a:rPr>
              <a:t>T</a:t>
            </a:r>
            <a:r>
              <a:rPr lang="it-IT" b="1" dirty="0">
                <a:effectLst/>
                <a:latin typeface="Calibri" panose="020F0502020204030204" pitchFamily="34" charset="0"/>
                <a:ea typeface="Calibri" panose="020F0502020204030204" pitchFamily="34" charset="0"/>
                <a:cs typeface="Times New Roman" panose="02020603050405020304" pitchFamily="18" charset="0"/>
              </a:rPr>
              <a:t>utor </a:t>
            </a:r>
            <a:r>
              <a:rPr lang="it-IT" b="1" i="1" dirty="0">
                <a:effectLst/>
                <a:latin typeface="Calibri" panose="020F0502020204030204" pitchFamily="34" charset="0"/>
                <a:ea typeface="Calibri" panose="020F0502020204030204" pitchFamily="34" charset="0"/>
                <a:cs typeface="Times New Roman" panose="02020603050405020304" pitchFamily="18" charset="0"/>
              </a:rPr>
              <a:t>Valeria Filippo</a:t>
            </a:r>
          </a:p>
        </p:txBody>
      </p:sp>
      <p:pic>
        <p:nvPicPr>
          <p:cNvPr id="6" name="Immagine 5">
            <a:extLst>
              <a:ext uri="{FF2B5EF4-FFF2-40B4-BE49-F238E27FC236}">
                <a16:creationId xmlns:a16="http://schemas.microsoft.com/office/drawing/2014/main" id="{7B4777D9-884E-47FA-95FD-7D3733933C57}"/>
              </a:ext>
            </a:extLst>
          </p:cNvPr>
          <p:cNvPicPr>
            <a:picLocks noChangeAspect="1"/>
          </p:cNvPicPr>
          <p:nvPr/>
        </p:nvPicPr>
        <p:blipFill>
          <a:blip r:embed="rId2"/>
          <a:stretch>
            <a:fillRect/>
          </a:stretch>
        </p:blipFill>
        <p:spPr>
          <a:xfrm>
            <a:off x="7222836" y="205508"/>
            <a:ext cx="4599709" cy="5955147"/>
          </a:xfrm>
          <a:prstGeom prst="rect">
            <a:avLst/>
          </a:prstGeom>
          <a:ln>
            <a:noFill/>
          </a:ln>
          <a:effectLst>
            <a:softEdge rad="112500"/>
          </a:effectLst>
        </p:spPr>
      </p:pic>
    </p:spTree>
    <p:extLst>
      <p:ext uri="{BB962C8B-B14F-4D97-AF65-F5344CB8AC3E}">
        <p14:creationId xmlns:p14="http://schemas.microsoft.com/office/powerpoint/2010/main" val="253660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C146502-8FEC-4312-B371-86683FBEBF3A}"/>
              </a:ext>
            </a:extLst>
          </p:cNvPr>
          <p:cNvPicPr>
            <a:picLocks noChangeAspect="1"/>
          </p:cNvPicPr>
          <p:nvPr/>
        </p:nvPicPr>
        <p:blipFill>
          <a:blip r:embed="rId2"/>
          <a:stretch>
            <a:fillRect/>
          </a:stretch>
        </p:blipFill>
        <p:spPr>
          <a:xfrm>
            <a:off x="-3551" y="129309"/>
            <a:ext cx="12121660" cy="6059055"/>
          </a:xfrm>
          <a:prstGeom prst="rect">
            <a:avLst/>
          </a:prstGeom>
        </p:spPr>
      </p:pic>
      <p:pic>
        <p:nvPicPr>
          <p:cNvPr id="4" name="Immagine 3">
            <a:extLst>
              <a:ext uri="{FF2B5EF4-FFF2-40B4-BE49-F238E27FC236}">
                <a16:creationId xmlns:a16="http://schemas.microsoft.com/office/drawing/2014/main" id="{BAE1CD01-572F-4BEA-A7DC-F9544DED1372}"/>
              </a:ext>
            </a:extLst>
          </p:cNvPr>
          <p:cNvPicPr>
            <a:picLocks noChangeAspect="1"/>
          </p:cNvPicPr>
          <p:nvPr/>
        </p:nvPicPr>
        <p:blipFill rotWithShape="1">
          <a:blip r:embed="rId3"/>
          <a:srcRect t="32688" b="29540"/>
          <a:stretch/>
        </p:blipFill>
        <p:spPr>
          <a:xfrm>
            <a:off x="4068905" y="4747490"/>
            <a:ext cx="3828186" cy="1440874"/>
          </a:xfrm>
          <a:prstGeom prst="rect">
            <a:avLst/>
          </a:prstGeom>
          <a:ln>
            <a:noFill/>
          </a:ln>
          <a:effectLst>
            <a:softEdge rad="112500"/>
          </a:effectLst>
        </p:spPr>
      </p:pic>
    </p:spTree>
    <p:extLst>
      <p:ext uri="{BB962C8B-B14F-4D97-AF65-F5344CB8AC3E}">
        <p14:creationId xmlns:p14="http://schemas.microsoft.com/office/powerpoint/2010/main" val="148896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D6EB996-BE7B-4CB2-95E7-732E7B36F6C7}"/>
              </a:ext>
            </a:extLst>
          </p:cNvPr>
          <p:cNvPicPr>
            <a:picLocks noChangeAspect="1"/>
          </p:cNvPicPr>
          <p:nvPr/>
        </p:nvPicPr>
        <p:blipFill rotWithShape="1">
          <a:blip r:embed="rId2"/>
          <a:srcRect t="2772" b="7082"/>
          <a:stretch/>
        </p:blipFill>
        <p:spPr>
          <a:xfrm>
            <a:off x="878888" y="967666"/>
            <a:ext cx="10254371" cy="5291091"/>
          </a:xfrm>
          <a:prstGeom prst="rect">
            <a:avLst/>
          </a:prstGeom>
          <a:ln>
            <a:noFill/>
          </a:ln>
          <a:effectLst>
            <a:softEdge rad="112500"/>
          </a:effectLst>
        </p:spPr>
      </p:pic>
      <p:sp>
        <p:nvSpPr>
          <p:cNvPr id="2" name="CasellaDiTesto 1">
            <a:extLst>
              <a:ext uri="{FF2B5EF4-FFF2-40B4-BE49-F238E27FC236}">
                <a16:creationId xmlns:a16="http://schemas.microsoft.com/office/drawing/2014/main" id="{7B2FA4E6-7A93-4840-8DC8-B8ABEB1E53DB}"/>
              </a:ext>
            </a:extLst>
          </p:cNvPr>
          <p:cNvSpPr txBox="1"/>
          <p:nvPr/>
        </p:nvSpPr>
        <p:spPr>
          <a:xfrm flipH="1">
            <a:off x="0" y="0"/>
            <a:ext cx="12192000" cy="646331"/>
          </a:xfrm>
          <a:prstGeom prst="rect">
            <a:avLst/>
          </a:prstGeom>
          <a:solidFill>
            <a:schemeClr val="accent2">
              <a:lumMod val="40000"/>
              <a:lumOff val="60000"/>
            </a:schemeClr>
          </a:solidFill>
        </p:spPr>
        <p:txBody>
          <a:bodyPr wrap="square" rtlCol="0">
            <a:spAutoFit/>
          </a:bodyPr>
          <a:lstStyle/>
          <a:p>
            <a:pPr algn="ctr"/>
            <a:r>
              <a:rPr lang="it-IT" sz="3600" dirty="0">
                <a:latin typeface="Berlin Sans FB Demi" panose="020E0802020502020306" pitchFamily="34" charset="0"/>
              </a:rPr>
              <a:t>Il nostro istituto presenta i PON…</a:t>
            </a:r>
          </a:p>
        </p:txBody>
      </p:sp>
    </p:spTree>
    <p:extLst>
      <p:ext uri="{BB962C8B-B14F-4D97-AF65-F5344CB8AC3E}">
        <p14:creationId xmlns:p14="http://schemas.microsoft.com/office/powerpoint/2010/main" val="404448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D1A0494-2045-446F-BD35-0835021C7AAB}"/>
              </a:ext>
            </a:extLst>
          </p:cNvPr>
          <p:cNvSpPr txBox="1"/>
          <p:nvPr/>
        </p:nvSpPr>
        <p:spPr>
          <a:xfrm>
            <a:off x="230910" y="133482"/>
            <a:ext cx="11517746" cy="5975995"/>
          </a:xfrm>
          <a:prstGeom prst="rect">
            <a:avLst/>
          </a:prstGeom>
          <a:noFill/>
        </p:spPr>
        <p:txBody>
          <a:bodyPr wrap="square">
            <a:spAutoFit/>
          </a:bodyPr>
          <a:lstStyle/>
          <a:p>
            <a:pPr>
              <a:lnSpc>
                <a:spcPct val="115000"/>
              </a:lnSpc>
              <a:spcAft>
                <a:spcPts val="1000"/>
              </a:spcAft>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Criteri di reclutamento per le figure di tutor, esperti, alunni e referenti per la valutazione nei PON</a:t>
            </a:r>
            <a:endPar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600" b="1" u="sng" dirty="0">
                <a:latin typeface="Times New Roman" panose="02020603050405020304" pitchFamily="18" charset="0"/>
                <a:ea typeface="Calibri" panose="020F0502020204030204" pitchFamily="34" charset="0"/>
                <a:cs typeface="Times New Roman" panose="02020603050405020304" pitchFamily="18" charset="0"/>
              </a:rPr>
              <a:t>C</a:t>
            </a:r>
            <a:r>
              <a:rPr lang="it-IT" sz="1600" b="1" u="sng" dirty="0">
                <a:effectLst/>
                <a:latin typeface="Times New Roman" panose="02020603050405020304" pitchFamily="18" charset="0"/>
                <a:ea typeface="Calibri" panose="020F0502020204030204" pitchFamily="34" charset="0"/>
                <a:cs typeface="Times New Roman" panose="02020603050405020304" pitchFamily="18" charset="0"/>
              </a:rPr>
              <a:t>riteri di selezione del personale interno ed esterno relativamente alle candidature per i progetti PON:</a:t>
            </a:r>
            <a:endParaRPr lang="it-IT" sz="16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Titoli culturali e professionali attinenti ai contenuti previsti dal percorso formativo.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Esperienze didattiche finalizzate a percorsi di potenziamento culturale, anche extrascolastiche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Criteri della rotazione sugli incarichi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Buone competenze informatiche certificate (ECDL, EIPASS…)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Certificazioni linguistiche inerenti i percorsi di L2</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r>
              <a:rPr lang="it-IT" sz="1600" b="1" u="sng" dirty="0">
                <a:effectLst/>
                <a:latin typeface="Times New Roman" panose="02020603050405020304" pitchFamily="18" charset="0"/>
                <a:ea typeface="Calibri" panose="020F0502020204030204" pitchFamily="34" charset="0"/>
                <a:cs typeface="Times New Roman" panose="02020603050405020304" pitchFamily="18" charset="0"/>
              </a:rPr>
              <a:t>Criteri di selezione per individuazione del valutatore:</a:t>
            </a:r>
            <a:endParaRPr lang="it-IT" sz="16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Titoli culturali inerenti la funzione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Esperienze pregresse di redazione del RAV-PDM</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Esperienze di analisi e valutazione dei dati INVALSI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Esperienze di monitoraggio e valutazione di progetti ed esperienze maturate all’interno del NIV</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Certificazione competenze informatiche e linguistiche</a:t>
            </a:r>
          </a:p>
          <a:p>
            <a:pPr lvl="0" algn="just">
              <a:lnSpc>
                <a:spcPct val="115000"/>
              </a:lnSpc>
              <a:spcAft>
                <a:spcPts val="1000"/>
              </a:spcAft>
            </a:pPr>
            <a:r>
              <a:rPr lang="it-IT" sz="1600" b="1" u="sng" dirty="0">
                <a:latin typeface="Times New Roman" panose="02020603050405020304" pitchFamily="18" charset="0"/>
                <a:ea typeface="Calibri" panose="020F0502020204030204" pitchFamily="34" charset="0"/>
                <a:cs typeface="Times New Roman" panose="02020603050405020304" pitchFamily="18" charset="0"/>
              </a:rPr>
              <a:t>     C</a:t>
            </a:r>
            <a:r>
              <a:rPr lang="it-IT" sz="1600" b="1" u="sng" dirty="0">
                <a:effectLst/>
                <a:latin typeface="Times New Roman" panose="02020603050405020304" pitchFamily="18" charset="0"/>
                <a:ea typeface="Calibri" panose="020F0502020204030204" pitchFamily="34" charset="0"/>
                <a:cs typeface="Times New Roman" panose="02020603050405020304" pitchFamily="18" charset="0"/>
              </a:rPr>
              <a:t>riteri di selezione degli alunni destinatari dei moduli:</a:t>
            </a:r>
            <a:endParaRPr lang="it-IT" sz="16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La presenza di alunni BES o in difficoltà negli apprendimenti scolastici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La presenza di alunni stranieri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Priorità alle classi apparse carenti nella restituzione dei dati INVALSI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La rotazione dei docenti e dei gruppi classe.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845FA601-79A8-465F-ACA6-6CCC2C002FBF}"/>
              </a:ext>
            </a:extLst>
          </p:cNvPr>
          <p:cNvPicPr>
            <a:picLocks noChangeAspect="1"/>
          </p:cNvPicPr>
          <p:nvPr/>
        </p:nvPicPr>
        <p:blipFill>
          <a:blip r:embed="rId2"/>
          <a:stretch>
            <a:fillRect/>
          </a:stretch>
        </p:blipFill>
        <p:spPr>
          <a:xfrm>
            <a:off x="7758545" y="4206610"/>
            <a:ext cx="3851275" cy="2368042"/>
          </a:xfrm>
          <a:prstGeom prst="rect">
            <a:avLst/>
          </a:prstGeom>
        </p:spPr>
      </p:pic>
      <p:pic>
        <p:nvPicPr>
          <p:cNvPr id="5" name="Immagine 4">
            <a:extLst>
              <a:ext uri="{FF2B5EF4-FFF2-40B4-BE49-F238E27FC236}">
                <a16:creationId xmlns:a16="http://schemas.microsoft.com/office/drawing/2014/main" id="{4D26C479-999F-4803-A77B-EF480EF4E41E}"/>
              </a:ext>
            </a:extLst>
          </p:cNvPr>
          <p:cNvPicPr>
            <a:picLocks noChangeAspect="1"/>
          </p:cNvPicPr>
          <p:nvPr/>
        </p:nvPicPr>
        <p:blipFill>
          <a:blip r:embed="rId3"/>
          <a:stretch>
            <a:fillRect/>
          </a:stretch>
        </p:blipFill>
        <p:spPr>
          <a:xfrm>
            <a:off x="8677179" y="1422873"/>
            <a:ext cx="3071477" cy="2300643"/>
          </a:xfrm>
          <a:prstGeom prst="rect">
            <a:avLst/>
          </a:prstGeom>
        </p:spPr>
      </p:pic>
    </p:spTree>
    <p:extLst>
      <p:ext uri="{BB962C8B-B14F-4D97-AF65-F5344CB8AC3E}">
        <p14:creationId xmlns:p14="http://schemas.microsoft.com/office/powerpoint/2010/main" val="38934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72907F3-58CE-4BD6-BF64-E71427F28CB1}"/>
              </a:ext>
            </a:extLst>
          </p:cNvPr>
          <p:cNvPicPr>
            <a:picLocks noChangeAspect="1"/>
          </p:cNvPicPr>
          <p:nvPr/>
        </p:nvPicPr>
        <p:blipFill rotWithShape="1">
          <a:blip r:embed="rId2"/>
          <a:srcRect r="1689"/>
          <a:stretch/>
        </p:blipFill>
        <p:spPr>
          <a:xfrm>
            <a:off x="2048941" y="303307"/>
            <a:ext cx="5142476" cy="1731414"/>
          </a:xfrm>
          <a:prstGeom prst="rect">
            <a:avLst/>
          </a:prstGeom>
        </p:spPr>
      </p:pic>
      <p:graphicFrame>
        <p:nvGraphicFramePr>
          <p:cNvPr id="3" name="Tabella 2">
            <a:extLst>
              <a:ext uri="{FF2B5EF4-FFF2-40B4-BE49-F238E27FC236}">
                <a16:creationId xmlns:a16="http://schemas.microsoft.com/office/drawing/2014/main" id="{0190444E-923B-4766-AF70-158BD546C509}"/>
              </a:ext>
            </a:extLst>
          </p:cNvPr>
          <p:cNvGraphicFramePr>
            <a:graphicFrameLocks noGrp="1"/>
          </p:cNvGraphicFramePr>
          <p:nvPr>
            <p:extLst>
              <p:ext uri="{D42A27DB-BD31-4B8C-83A1-F6EECF244321}">
                <p14:modId xmlns:p14="http://schemas.microsoft.com/office/powerpoint/2010/main" val="3204153403"/>
              </p:ext>
            </p:extLst>
          </p:nvPr>
        </p:nvGraphicFramePr>
        <p:xfrm>
          <a:off x="551935" y="2110971"/>
          <a:ext cx="11088130" cy="4053840"/>
        </p:xfrm>
        <a:graphic>
          <a:graphicData uri="http://schemas.openxmlformats.org/drawingml/2006/table">
            <a:tbl>
              <a:tblPr/>
              <a:tblGrid>
                <a:gridCol w="11088130">
                  <a:extLst>
                    <a:ext uri="{9D8B030D-6E8A-4147-A177-3AD203B41FA5}">
                      <a16:colId xmlns:a16="http://schemas.microsoft.com/office/drawing/2014/main" val="338669576"/>
                    </a:ext>
                  </a:extLst>
                </a:gridCol>
              </a:tblGrid>
              <a:tr h="0">
                <a:tc>
                  <a:txBody>
                    <a:bodyPr/>
                    <a:lstStyle/>
                    <a:p>
                      <a:pPr algn="just" fontAlgn="ctr"/>
                      <a:r>
                        <a:rPr lang="it-IT" b="1">
                          <a:solidFill>
                            <a:srgbClr val="003366"/>
                          </a:solidFill>
                          <a:effectLst/>
                        </a:rPr>
                        <a:t>Il Programma Operativo Nazionale</a:t>
                      </a:r>
                    </a:p>
                  </a:txBody>
                  <a:tcPr marL="7620" marR="7620" marT="7620" marB="762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590880"/>
                  </a:ext>
                </a:extLst>
              </a:tr>
              <a:tr h="0">
                <a:tc>
                  <a:txBody>
                    <a:bodyPr/>
                    <a:lstStyle/>
                    <a:p>
                      <a:pPr algn="just" fontAlgn="ctr"/>
                      <a:r>
                        <a:rPr lang="it-IT" b="0" dirty="0">
                          <a:solidFill>
                            <a:srgbClr val="002060"/>
                          </a:solidFill>
                          <a:effectLst/>
                          <a:latin typeface="Verdana" panose="020B0604030504040204" pitchFamily="34" charset="0"/>
                          <a:ea typeface="Verdana" panose="020B0604030504040204" pitchFamily="34" charset="0"/>
                        </a:rPr>
                        <a:t>Il </a:t>
                      </a:r>
                      <a:r>
                        <a:rPr lang="it-IT" sz="1400" b="0" dirty="0">
                          <a:solidFill>
                            <a:srgbClr val="002060"/>
                          </a:solidFill>
                          <a:effectLst/>
                          <a:latin typeface="Verdana" panose="020B0604030504040204" pitchFamily="34" charset="0"/>
                          <a:ea typeface="Verdana" panose="020B0604030504040204" pitchFamily="34" charset="0"/>
                        </a:rPr>
                        <a:t>Programma Operativo Nazionale (PON) del Miur, intitolato “Gli alunni protagonisti a scuola” è un piano di interventi che punta a creare un sistema d'istruzione e di formazione di elevata qualità. È finanziato dai Fondi Strutturali Europei e ha una durata settennale, dal 2014 al 2020.</a:t>
                      </a:r>
                    </a:p>
                    <a:p>
                      <a:r>
                        <a:rPr lang="it-IT" sz="1400" b="0" dirty="0">
                          <a:solidFill>
                            <a:srgbClr val="002060"/>
                          </a:solidFill>
                          <a:effectLst/>
                          <a:latin typeface="Verdana" panose="020B0604030504040204" pitchFamily="34" charset="0"/>
                          <a:ea typeface="Verdana" panose="020B0604030504040204" pitchFamily="34" charset="0"/>
                        </a:rPr>
                        <a:t>È  rivolto alle scuole dell’infanzia e alle scuole del I e del II ciclo di istruzione di tutto il territorio nazionale. È articolato in 4 assi ciascuno con i propri obiettivi specific</a:t>
                      </a:r>
                      <a:r>
                        <a:rPr lang="it-IT" sz="1400" b="0" i="0" kern="1200" dirty="0">
                          <a:solidFill>
                            <a:srgbClr val="002060"/>
                          </a:solidFill>
                          <a:effectLst/>
                          <a:latin typeface="Verdana" panose="020B0604030504040204" pitchFamily="34" charset="0"/>
                          <a:ea typeface="Verdana" panose="020B0604030504040204" pitchFamily="34" charset="0"/>
                          <a:cs typeface="+mn-cs"/>
                        </a:rPr>
                        <a:t>i:</a:t>
                      </a:r>
                    </a:p>
                    <a:p>
                      <a:r>
                        <a:rPr lang="it-IT" sz="1400" b="1" i="0" kern="1200" dirty="0">
                          <a:solidFill>
                            <a:srgbClr val="002060"/>
                          </a:solidFill>
                          <a:effectLst/>
                          <a:latin typeface="Verdana" panose="020B0604030504040204" pitchFamily="34" charset="0"/>
                          <a:ea typeface="Verdana" panose="020B0604030504040204" pitchFamily="34" charset="0"/>
                          <a:cs typeface="+mn-cs"/>
                        </a:rPr>
                        <a:t>“L’Asse 1 - Istruzione”</a:t>
                      </a:r>
                      <a:r>
                        <a:rPr lang="it-IT" sz="1400" b="0" i="0" kern="1200" dirty="0">
                          <a:solidFill>
                            <a:srgbClr val="002060"/>
                          </a:solidFill>
                          <a:effectLst/>
                          <a:latin typeface="Verdana" panose="020B0604030504040204" pitchFamily="34" charset="0"/>
                          <a:ea typeface="Verdana" panose="020B0604030504040204" pitchFamily="34" charset="0"/>
                          <a:cs typeface="+mn-cs"/>
                        </a:rPr>
                        <a:t> punta a investire nelle competenze, nell’istruzione e nell’apprendimento permanente.</a:t>
                      </a:r>
                    </a:p>
                    <a:p>
                      <a:r>
                        <a:rPr lang="it-IT" sz="1400" b="1" i="0" kern="1200" dirty="0">
                          <a:solidFill>
                            <a:srgbClr val="002060"/>
                          </a:solidFill>
                          <a:effectLst/>
                          <a:latin typeface="Verdana" panose="020B0604030504040204" pitchFamily="34" charset="0"/>
                          <a:ea typeface="Verdana" panose="020B0604030504040204" pitchFamily="34" charset="0"/>
                          <a:cs typeface="+mn-cs"/>
                        </a:rPr>
                        <a:t>“L’Asse 2 - Infrastrutture per l’istruzione”</a:t>
                      </a:r>
                      <a:r>
                        <a:rPr lang="it-IT" sz="1400" b="0" i="0" kern="1200" dirty="0">
                          <a:solidFill>
                            <a:srgbClr val="002060"/>
                          </a:solidFill>
                          <a:effectLst/>
                          <a:latin typeface="Verdana" panose="020B0604030504040204" pitchFamily="34" charset="0"/>
                          <a:ea typeface="Verdana" panose="020B0604030504040204" pitchFamily="34" charset="0"/>
                          <a:cs typeface="+mn-cs"/>
                        </a:rPr>
                        <a:t> mira a potenziare le infrastrutture scolastiche e le dotazioni tecnologiche.</a:t>
                      </a:r>
                    </a:p>
                    <a:p>
                      <a:r>
                        <a:rPr lang="it-IT" sz="1400" b="1" i="0" kern="1200" dirty="0">
                          <a:solidFill>
                            <a:srgbClr val="002060"/>
                          </a:solidFill>
                          <a:effectLst/>
                          <a:latin typeface="Verdana" panose="020B0604030504040204" pitchFamily="34" charset="0"/>
                          <a:ea typeface="Verdana" panose="020B0604030504040204" pitchFamily="34" charset="0"/>
                          <a:cs typeface="+mn-cs"/>
                        </a:rPr>
                        <a:t>“L’Asse 3 - Capacità istituzionale e amministrativa”</a:t>
                      </a:r>
                      <a:r>
                        <a:rPr lang="it-IT" sz="1400" b="0" i="0" kern="1200" dirty="0">
                          <a:solidFill>
                            <a:srgbClr val="002060"/>
                          </a:solidFill>
                          <a:effectLst/>
                          <a:latin typeface="Verdana" panose="020B0604030504040204" pitchFamily="34" charset="0"/>
                          <a:ea typeface="Verdana" panose="020B0604030504040204" pitchFamily="34" charset="0"/>
                          <a:cs typeface="+mn-cs"/>
                        </a:rPr>
                        <a:t> riguarda il rafforzamento della capacità istituzionale e la promozione di un’Amministrazione Pubblica efficiente (E-Government, Open data e Trasparenza, Sistema Nazionale di Valutazione, Formazione Dirigenti e Funzionari).</a:t>
                      </a:r>
                    </a:p>
                    <a:p>
                      <a:r>
                        <a:rPr lang="it-IT" sz="1400" b="1" i="0" kern="1200" dirty="0">
                          <a:solidFill>
                            <a:srgbClr val="002060"/>
                          </a:solidFill>
                          <a:effectLst/>
                          <a:latin typeface="Verdana" panose="020B0604030504040204" pitchFamily="34" charset="0"/>
                          <a:ea typeface="Verdana" panose="020B0604030504040204" pitchFamily="34" charset="0"/>
                          <a:cs typeface="+mn-cs"/>
                        </a:rPr>
                        <a:t>“L’Asse 4 - Assistenza tecnica"</a:t>
                      </a:r>
                      <a:r>
                        <a:rPr lang="it-IT" sz="1400" b="0" i="0" kern="1200" dirty="0">
                          <a:solidFill>
                            <a:srgbClr val="002060"/>
                          </a:solidFill>
                          <a:effectLst/>
                          <a:latin typeface="Verdana" panose="020B0604030504040204" pitchFamily="34" charset="0"/>
                          <a:ea typeface="Verdana" panose="020B0604030504040204" pitchFamily="34" charset="0"/>
                          <a:cs typeface="+mn-cs"/>
                        </a:rPr>
                        <a:t> è finalizzato a migliorare l’attuazione del Programma attraverso il rafforzamento della capacità di gestione dei Fondi (Servizi di supporto all’attuazione, Valutazione del programma, Disseminazione, Pubblicità e informazione).</a:t>
                      </a: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Il nostro Istituto ha approvato i seguenti moduli:</a:t>
                      </a:r>
                    </a:p>
                    <a:p>
                      <a:pPr algn="ctr" defTabSz="914400" fontAlgn="ctr">
                        <a:defRPr/>
                      </a:pPr>
                      <a:endParaRPr lang="it-IT" sz="1800" b="1"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it-IT" sz="1400" b="0" i="0" kern="1200" dirty="0">
                        <a:solidFill>
                          <a:srgbClr val="002060"/>
                        </a:solidFill>
                        <a:effectLst/>
                        <a:latin typeface="Verdana" panose="020B0604030504040204" pitchFamily="34" charset="0"/>
                        <a:ea typeface="Verdana" panose="020B0604030504040204" pitchFamily="34" charset="0"/>
                        <a:cs typeface="+mn-cs"/>
                      </a:endParaRPr>
                    </a:p>
                    <a:p>
                      <a:pPr algn="just" fontAlgn="ctr"/>
                      <a:endParaRPr lang="it-IT" sz="1400" b="0" dirty="0">
                        <a:solidFill>
                          <a:srgbClr val="002060"/>
                        </a:solidFill>
                        <a:effectLst/>
                        <a:latin typeface="Verdana" panose="020B0604030504040204" pitchFamily="34" charset="0"/>
                        <a:ea typeface="Verdana" panose="020B0604030504040204" pitchFamily="34" charset="0"/>
                      </a:endParaRPr>
                    </a:p>
                  </a:txBody>
                  <a:tcPr marL="7620" marR="7620" marT="7620" marB="7620" anchor="ctr">
                    <a:lnL>
                      <a:noFill/>
                    </a:lnL>
                    <a:lnR>
                      <a:noFill/>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5404359"/>
                  </a:ext>
                </a:extLst>
              </a:tr>
            </a:tbl>
          </a:graphicData>
        </a:graphic>
      </p:graphicFrame>
    </p:spTree>
    <p:extLst>
      <p:ext uri="{BB962C8B-B14F-4D97-AF65-F5344CB8AC3E}">
        <p14:creationId xmlns:p14="http://schemas.microsoft.com/office/powerpoint/2010/main" val="662073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D364516-9D7A-4757-A05D-AA768D587ED0}"/>
              </a:ext>
            </a:extLst>
          </p:cNvPr>
          <p:cNvSpPr txBox="1"/>
          <p:nvPr/>
        </p:nvSpPr>
        <p:spPr>
          <a:xfrm>
            <a:off x="255372" y="360977"/>
            <a:ext cx="11681255" cy="1600438"/>
          </a:xfrm>
          <a:prstGeom prst="rect">
            <a:avLst/>
          </a:prstGeom>
          <a:noFill/>
        </p:spPr>
        <p:txBody>
          <a:bodyPr wrap="square">
            <a:spAutoFit/>
          </a:bodyPr>
          <a:lstStyle/>
          <a:p>
            <a:pPr algn="ctr" defTabSz="914400" fontAlgn="ctr">
              <a:defRPr/>
            </a:pPr>
            <a:r>
              <a:rPr lang="it-IT" sz="2800" b="1" dirty="0">
                <a:solidFill>
                  <a:schemeClr val="accent2">
                    <a:lumMod val="75000"/>
                  </a:schemeClr>
                </a:solidFill>
                <a:effectLst/>
                <a:latin typeface="Bookman Old Style" panose="02050604050505020204" pitchFamily="18" charset="0"/>
                <a:ea typeface="Calibri" panose="020F0502020204030204" pitchFamily="34" charset="0"/>
                <a:cs typeface="Times New Roman" panose="02020603050405020304" pitchFamily="18" charset="0"/>
              </a:rPr>
              <a:t>FSEPON-CA-2021-456 GLI ALUNNI PROTAGONISTI A SCUOLA</a:t>
            </a:r>
          </a:p>
          <a:p>
            <a:pPr algn="ctr" defTabSz="914400" fontAlgn="ctr">
              <a:defRPr/>
            </a:pPr>
            <a:endParaRPr lang="it-IT" sz="2800" b="1"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endParaRPr>
          </a:p>
          <a:p>
            <a:pPr algn="ctr" defTabSz="914400" fontAlgn="ctr">
              <a:defRPr/>
            </a:pPr>
            <a:endParaRPr lang="it-IT" sz="28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endParaRPr>
          </a:p>
        </p:txBody>
      </p:sp>
      <p:graphicFrame>
        <p:nvGraphicFramePr>
          <p:cNvPr id="4" name="Tabella 3">
            <a:extLst>
              <a:ext uri="{FF2B5EF4-FFF2-40B4-BE49-F238E27FC236}">
                <a16:creationId xmlns:a16="http://schemas.microsoft.com/office/drawing/2014/main" id="{2B795DF0-7E9C-4987-A417-63DAFFF6C448}"/>
              </a:ext>
            </a:extLst>
          </p:cNvPr>
          <p:cNvGraphicFramePr>
            <a:graphicFrameLocks noGrp="1"/>
          </p:cNvGraphicFramePr>
          <p:nvPr>
            <p:extLst>
              <p:ext uri="{D42A27DB-BD31-4B8C-83A1-F6EECF244321}">
                <p14:modId xmlns:p14="http://schemas.microsoft.com/office/powerpoint/2010/main" val="680476916"/>
              </p:ext>
            </p:extLst>
          </p:nvPr>
        </p:nvGraphicFramePr>
        <p:xfrm>
          <a:off x="354227" y="1662008"/>
          <a:ext cx="11088130" cy="4672888"/>
        </p:xfrm>
        <a:graphic>
          <a:graphicData uri="http://schemas.openxmlformats.org/drawingml/2006/table">
            <a:tbl>
              <a:tblPr firstRow="1" firstCol="1" bandRow="1">
                <a:tableStyleId>{5C22544A-7EE6-4342-B048-85BDC9FD1C3A}</a:tableStyleId>
              </a:tblPr>
              <a:tblGrid>
                <a:gridCol w="6356342">
                  <a:extLst>
                    <a:ext uri="{9D8B030D-6E8A-4147-A177-3AD203B41FA5}">
                      <a16:colId xmlns:a16="http://schemas.microsoft.com/office/drawing/2014/main" val="525595304"/>
                    </a:ext>
                  </a:extLst>
                </a:gridCol>
                <a:gridCol w="4731788">
                  <a:extLst>
                    <a:ext uri="{9D8B030D-6E8A-4147-A177-3AD203B41FA5}">
                      <a16:colId xmlns:a16="http://schemas.microsoft.com/office/drawing/2014/main" val="3373816691"/>
                    </a:ext>
                  </a:extLst>
                </a:gridCol>
              </a:tblGrid>
              <a:tr h="714632">
                <a:tc>
                  <a:txBody>
                    <a:bodyPr/>
                    <a:lstStyle/>
                    <a:p>
                      <a:pPr algn="l">
                        <a:lnSpc>
                          <a:spcPct val="107000"/>
                        </a:lnSpc>
                        <a:spcAft>
                          <a:spcPts val="800"/>
                        </a:spcAft>
                      </a:pPr>
                      <a:r>
                        <a:rPr lang="it-IT" sz="1200" dirty="0">
                          <a:effectLst/>
                        </a:rPr>
                        <a:t>1-Competenza alfabetica funzionale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gn="l">
                        <a:lnSpc>
                          <a:spcPct val="107000"/>
                        </a:lnSpc>
                        <a:spcAft>
                          <a:spcPts val="800"/>
                        </a:spcAft>
                      </a:pPr>
                      <a:r>
                        <a:rPr lang="it-IT" sz="1200" dirty="0">
                          <a:effectLst/>
                        </a:rPr>
                        <a:t>Italiano lingua viva per alunni a rischio di dispersione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1486031022"/>
                  </a:ext>
                </a:extLst>
              </a:tr>
              <a:tr h="366576">
                <a:tc>
                  <a:txBody>
                    <a:bodyPr/>
                    <a:lstStyle/>
                    <a:p>
                      <a:pPr algn="l">
                        <a:lnSpc>
                          <a:spcPct val="107000"/>
                        </a:lnSpc>
                        <a:spcAft>
                          <a:spcPts val="800"/>
                        </a:spcAft>
                      </a:pPr>
                      <a:r>
                        <a:rPr lang="it-IT" sz="1200" dirty="0">
                          <a:effectLst/>
                        </a:rPr>
                        <a:t>2-Competenza multilinguistica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pPr>
                      <a:r>
                        <a:rPr lang="it-IT" sz="1200">
                          <a:effectLst/>
                        </a:rPr>
                        <a:t>Le lingue oggi per alunni a rischio di dispersione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11491964"/>
                  </a:ext>
                </a:extLst>
              </a:tr>
              <a:tr h="714632">
                <a:tc>
                  <a:txBody>
                    <a:bodyPr/>
                    <a:lstStyle/>
                    <a:p>
                      <a:pPr algn="l">
                        <a:lnSpc>
                          <a:spcPct val="107000"/>
                        </a:lnSpc>
                        <a:spcAft>
                          <a:spcPts val="800"/>
                        </a:spcAft>
                      </a:pPr>
                      <a:r>
                        <a:rPr lang="it-IT" sz="1200" dirty="0">
                          <a:effectLst/>
                        </a:rPr>
                        <a:t>3-Competenza in </a:t>
                      </a:r>
                      <a:r>
                        <a:rPr lang="it-IT" sz="1200" dirty="0" err="1">
                          <a:effectLst/>
                        </a:rPr>
                        <a:t>Scienze,Tecnologie,Ingegneria</a:t>
                      </a:r>
                      <a:r>
                        <a:rPr lang="it-IT" sz="1200" dirty="0">
                          <a:effectLst/>
                        </a:rPr>
                        <a:t> e Matematica (STEM)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pPr>
                      <a:r>
                        <a:rPr lang="it-IT" sz="1200" dirty="0" err="1">
                          <a:effectLst/>
                        </a:rPr>
                        <a:t>Stem</a:t>
                      </a:r>
                      <a:r>
                        <a:rPr lang="it-IT" sz="1200" dirty="0">
                          <a:effectLst/>
                        </a:rPr>
                        <a:t> a scuola per alunni a rischio di dispersione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21128867"/>
                  </a:ext>
                </a:extLst>
              </a:tr>
              <a:tr h="366576">
                <a:tc>
                  <a:txBody>
                    <a:bodyPr/>
                    <a:lstStyle/>
                    <a:p>
                      <a:pPr algn="l">
                        <a:lnSpc>
                          <a:spcPct val="107000"/>
                        </a:lnSpc>
                        <a:spcAft>
                          <a:spcPts val="800"/>
                        </a:spcAft>
                      </a:pPr>
                      <a:r>
                        <a:rPr lang="it-IT" sz="1200" dirty="0">
                          <a:effectLst/>
                        </a:rPr>
                        <a:t>4-Competenza digitale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pPr>
                      <a:r>
                        <a:rPr lang="it-IT" sz="1200">
                          <a:effectLst/>
                        </a:rPr>
                        <a:t>Creiamo i robot con la didattica inclusiva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2988431"/>
                  </a:ext>
                </a:extLst>
              </a:tr>
              <a:tr h="714632">
                <a:tc>
                  <a:txBody>
                    <a:bodyPr/>
                    <a:lstStyle/>
                    <a:p>
                      <a:pPr algn="l">
                        <a:lnSpc>
                          <a:spcPct val="107000"/>
                        </a:lnSpc>
                        <a:spcAft>
                          <a:spcPts val="800"/>
                        </a:spcAft>
                      </a:pPr>
                      <a:r>
                        <a:rPr lang="it-IT" sz="1200" dirty="0">
                          <a:effectLst/>
                        </a:rPr>
                        <a:t>5-Competenza in materia di cittadinanza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pPr>
                      <a:r>
                        <a:rPr lang="it-IT" sz="1200">
                          <a:effectLst/>
                        </a:rPr>
                        <a:t>Per un mondo sostenibile anche includendo i soggetti deboli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19215859"/>
                  </a:ext>
                </a:extLst>
              </a:tr>
              <a:tr h="366576">
                <a:tc>
                  <a:txBody>
                    <a:bodyPr/>
                    <a:lstStyle/>
                    <a:p>
                      <a:pPr algn="l">
                        <a:lnSpc>
                          <a:spcPct val="107000"/>
                        </a:lnSpc>
                        <a:spcAft>
                          <a:spcPts val="800"/>
                        </a:spcAft>
                      </a:pPr>
                      <a:r>
                        <a:rPr lang="it-IT" sz="1200" dirty="0">
                          <a:effectLst/>
                        </a:rPr>
                        <a:t>6-Competenza imprenditoriale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pPr>
                      <a:r>
                        <a:rPr lang="it-IT" sz="1200">
                          <a:effectLst/>
                        </a:rPr>
                        <a:t>Nuovi imprenditori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10160264"/>
                  </a:ext>
                </a:extLst>
              </a:tr>
              <a:tr h="714632">
                <a:tc>
                  <a:txBody>
                    <a:bodyPr/>
                    <a:lstStyle/>
                    <a:p>
                      <a:pPr algn="l">
                        <a:lnSpc>
                          <a:spcPct val="107000"/>
                        </a:lnSpc>
                        <a:spcAft>
                          <a:spcPts val="800"/>
                        </a:spcAft>
                      </a:pPr>
                      <a:r>
                        <a:rPr lang="it-IT" sz="1200" dirty="0">
                          <a:effectLst/>
                        </a:rPr>
                        <a:t>7-Competenza in materia di consapevolezza ed espressione culturale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pPr>
                      <a:r>
                        <a:rPr lang="it-IT" sz="1200">
                          <a:effectLst/>
                        </a:rPr>
                        <a:t>Esprimersi con l'arte per potenziare i talenti degli alunni con fragilità</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38624982"/>
                  </a:ext>
                </a:extLst>
              </a:tr>
              <a:tr h="714632">
                <a:tc>
                  <a:txBody>
                    <a:bodyPr/>
                    <a:lstStyle/>
                    <a:p>
                      <a:pPr algn="l">
                        <a:lnSpc>
                          <a:spcPct val="107000"/>
                        </a:lnSpc>
                        <a:spcAft>
                          <a:spcPts val="800"/>
                        </a:spcAft>
                      </a:pPr>
                      <a:r>
                        <a:rPr lang="it-IT" sz="1200" dirty="0">
                          <a:effectLst/>
                        </a:rPr>
                        <a:t>8-Competenza personale, sociale e capacità di imparare a imparare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pPr>
                      <a:r>
                        <a:rPr lang="it-IT" sz="1200" dirty="0">
                          <a:effectLst/>
                        </a:rPr>
                        <a:t>Storia tra citta e campagna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01473372"/>
                  </a:ext>
                </a:extLst>
              </a:tr>
            </a:tbl>
          </a:graphicData>
        </a:graphic>
      </p:graphicFrame>
    </p:spTree>
    <p:extLst>
      <p:ext uri="{BB962C8B-B14F-4D97-AF65-F5344CB8AC3E}">
        <p14:creationId xmlns:p14="http://schemas.microsoft.com/office/powerpoint/2010/main" val="395688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6CE05EC-8FEE-4BF6-A8B8-22BC7FAD6682}"/>
              </a:ext>
            </a:extLst>
          </p:cNvPr>
          <p:cNvSpPr txBox="1"/>
          <p:nvPr/>
        </p:nvSpPr>
        <p:spPr>
          <a:xfrm>
            <a:off x="263610" y="255373"/>
            <a:ext cx="5832389" cy="5853847"/>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1-Competenza alfabetica funzionale:	Italiano lingua viva per alunni a rischio di dispersione</a:t>
            </a:r>
          </a:p>
          <a:p>
            <a:pPr>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La lingua italiana è caratterizzata da una trasversalità intrinseca in quanto veicolo per lo studio delle altre discipline e condizione indispensabile per l’accesso critico a tutti gli ambiti culturali. L’apprendimento mnemonico di regole, tipico dell’insegnamento della grammatica tradizionale e normativa, può essere superato a favore di pratiche in classe di riflessione e confronto sul meccanismo di funzionamento della lingua. In questo senso l’attività didattica prevede l’adozione di un modello esplicativo della struttura e del funzionamento del sistema della lingua come quello della “grammatica valenziale” e lo svolgimento di giochi linguistici, che possono rendere l’apprendimento  ludico e cognitivo  nello stesso tempo. Il modulo è rivolto ad alunni di </a:t>
            </a:r>
            <a:r>
              <a:rPr lang="it-IT"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classe prima(20 alunni) </a:t>
            </a:r>
            <a:r>
              <a:rPr lang="it-IT" sz="1600" dirty="0">
                <a:effectLst/>
                <a:latin typeface="Calibri" panose="020F0502020204030204" pitchFamily="34" charset="0"/>
                <a:ea typeface="Calibri" panose="020F0502020204030204" pitchFamily="34" charset="0"/>
                <a:cs typeface="Times New Roman" panose="02020603050405020304" pitchFamily="18" charset="0"/>
              </a:rPr>
              <a:t>in difficoltà di apprendimento. Si baserà sullo studio di favole e fiabe antiche e moderne,  indagate attraverso le tecniche della scrittura creativa per procedere alla loro  interpretazione e riscrittura. </a:t>
            </a:r>
          </a:p>
          <a:p>
            <a:pPr>
              <a:lnSpc>
                <a:spcPct val="107000"/>
              </a:lnSpc>
              <a:spcAft>
                <a:spcPts val="80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Docente Esperto </a:t>
            </a:r>
            <a:r>
              <a:rPr lang="it-IT" b="1" i="1" dirty="0">
                <a:effectLst/>
                <a:latin typeface="Calibri" panose="020F0502020204030204" pitchFamily="34" charset="0"/>
                <a:ea typeface="Calibri" panose="020F0502020204030204" pitchFamily="34" charset="0"/>
                <a:cs typeface="Times New Roman" panose="02020603050405020304" pitchFamily="18" charset="0"/>
              </a:rPr>
              <a:t>Caccavale Carmela – </a:t>
            </a:r>
            <a:r>
              <a:rPr lang="it-IT" b="1" dirty="0">
                <a:effectLst/>
                <a:latin typeface="Calibri" panose="020F0502020204030204" pitchFamily="34" charset="0"/>
                <a:ea typeface="Calibri" panose="020F0502020204030204" pitchFamily="34" charset="0"/>
                <a:cs typeface="Times New Roman" panose="02020603050405020304" pitchFamily="18" charset="0"/>
              </a:rPr>
              <a:t>Docente  Tutor </a:t>
            </a:r>
            <a:r>
              <a:rPr lang="it-IT" b="1" i="1" dirty="0">
                <a:effectLst/>
                <a:latin typeface="Calibri" panose="020F0502020204030204" pitchFamily="34" charset="0"/>
                <a:ea typeface="Calibri" panose="020F0502020204030204" pitchFamily="34" charset="0"/>
                <a:cs typeface="Times New Roman" panose="02020603050405020304" pitchFamily="18" charset="0"/>
              </a:rPr>
              <a:t>D’Apolito Anna</a:t>
            </a:r>
          </a:p>
        </p:txBody>
      </p:sp>
      <p:pic>
        <p:nvPicPr>
          <p:cNvPr id="6" name="Immagine 5">
            <a:extLst>
              <a:ext uri="{FF2B5EF4-FFF2-40B4-BE49-F238E27FC236}">
                <a16:creationId xmlns:a16="http://schemas.microsoft.com/office/drawing/2014/main" id="{1E492213-A668-4E39-95AC-45AC9EC75B28}"/>
              </a:ext>
            </a:extLst>
          </p:cNvPr>
          <p:cNvPicPr>
            <a:picLocks noChangeAspect="1"/>
          </p:cNvPicPr>
          <p:nvPr/>
        </p:nvPicPr>
        <p:blipFill>
          <a:blip r:embed="rId2"/>
          <a:stretch>
            <a:fillRect/>
          </a:stretch>
        </p:blipFill>
        <p:spPr>
          <a:xfrm>
            <a:off x="7661190" y="255373"/>
            <a:ext cx="4267200" cy="3018757"/>
          </a:xfrm>
          <a:prstGeom prst="rect">
            <a:avLst/>
          </a:prstGeom>
          <a:ln>
            <a:noFill/>
          </a:ln>
          <a:effectLst>
            <a:softEdge rad="112500"/>
          </a:effectLst>
        </p:spPr>
      </p:pic>
      <p:pic>
        <p:nvPicPr>
          <p:cNvPr id="7" name="Immagine 6">
            <a:extLst>
              <a:ext uri="{FF2B5EF4-FFF2-40B4-BE49-F238E27FC236}">
                <a16:creationId xmlns:a16="http://schemas.microsoft.com/office/drawing/2014/main" id="{5DC92F47-5C1B-4F39-8132-A66B4AC752DD}"/>
              </a:ext>
            </a:extLst>
          </p:cNvPr>
          <p:cNvPicPr>
            <a:picLocks noChangeAspect="1"/>
          </p:cNvPicPr>
          <p:nvPr/>
        </p:nvPicPr>
        <p:blipFill>
          <a:blip r:embed="rId3"/>
          <a:stretch>
            <a:fillRect/>
          </a:stretch>
        </p:blipFill>
        <p:spPr>
          <a:xfrm>
            <a:off x="6432884" y="3518411"/>
            <a:ext cx="4642831" cy="2441231"/>
          </a:xfrm>
          <a:prstGeom prst="rect">
            <a:avLst/>
          </a:prstGeom>
          <a:ln>
            <a:noFill/>
          </a:ln>
          <a:effectLst>
            <a:softEdge rad="112500"/>
          </a:effectLst>
        </p:spPr>
      </p:pic>
    </p:spTree>
    <p:extLst>
      <p:ext uri="{BB962C8B-B14F-4D97-AF65-F5344CB8AC3E}">
        <p14:creationId xmlns:p14="http://schemas.microsoft.com/office/powerpoint/2010/main" val="307388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D83B4DC-CF14-4335-82CE-A30B01993DF6}"/>
              </a:ext>
            </a:extLst>
          </p:cNvPr>
          <p:cNvSpPr txBox="1"/>
          <p:nvPr/>
        </p:nvSpPr>
        <p:spPr>
          <a:xfrm>
            <a:off x="105002" y="204471"/>
            <a:ext cx="6096000" cy="5159939"/>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2-Competenza multilinguistica	Le lingue oggi per alunni a rischio di dispersione</a:t>
            </a:r>
          </a:p>
          <a:p>
            <a:pPr>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La pratica didattica della lingua straniera è più efficace quando si basa su un approccio “comunicativo”, a partire da una situazione, da un contenuto, con obiettivi realistici, motivanti rispetto a interessi, capacità e contesto degli studenti. Il laboratorio individua ambienti di apprendimento che, varcando le mura della scuola o della città, diventano il contesto reale per l’interazione in lingua straniera (incontri nei parchi, nelle biblioteche, nelle comunità virtuali che permettono l’interazione e condivisione di esperienze e di interessi con native speaker della stessa età). Tale approccio sarà seguito anche attraverso la flessibilità nella progettazione didattica a partire dalla diagnosi degli interessi e delle esigenze linguistiche degli studenti. Il laboratorio, rivolto alle </a:t>
            </a:r>
            <a:r>
              <a:rPr lang="it-IT"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classi quarte ( 20 alunni)</a:t>
            </a:r>
            <a:r>
              <a:rPr lang="it-IT" sz="1600" dirty="0">
                <a:effectLst/>
                <a:latin typeface="Calibri" panose="020F0502020204030204" pitchFamily="34" charset="0"/>
                <a:ea typeface="Calibri" panose="020F0502020204030204" pitchFamily="34" charset="0"/>
                <a:cs typeface="Times New Roman" panose="02020603050405020304" pitchFamily="18" charset="0"/>
              </a:rPr>
              <a:t>, si baserà sulla partecipazione ai progetti e-</a:t>
            </a:r>
            <a:r>
              <a:rPr lang="it-IT" sz="1600" dirty="0" err="1">
                <a:effectLst/>
                <a:latin typeface="Calibri" panose="020F0502020204030204" pitchFamily="34" charset="0"/>
                <a:ea typeface="Calibri" panose="020F0502020204030204" pitchFamily="34" charset="0"/>
                <a:cs typeface="Times New Roman" panose="02020603050405020304" pitchFamily="18" charset="0"/>
              </a:rPr>
              <a:t>twinning</a:t>
            </a:r>
            <a:r>
              <a:rPr lang="it-IT" sz="1600" dirty="0">
                <a:effectLst/>
                <a:latin typeface="Calibri" panose="020F0502020204030204" pitchFamily="34" charset="0"/>
                <a:ea typeface="Calibri" panose="020F0502020204030204" pitchFamily="34" charset="0"/>
                <a:cs typeface="Times New Roman" panose="02020603050405020304" pitchFamily="18" charset="0"/>
              </a:rPr>
              <a:t> per poter creare una comunità di pratiche che favorisca la cittadinanza europea e l'interscambio di modi  di vivere  e prassi comunicative.</a:t>
            </a:r>
          </a:p>
          <a:p>
            <a:pP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Docente</a:t>
            </a:r>
            <a:r>
              <a:rPr lang="it-IT" b="1" dirty="0">
                <a:effectLst/>
                <a:latin typeface="Calibri" panose="020F0502020204030204" pitchFamily="34" charset="0"/>
                <a:ea typeface="Calibri" panose="020F0502020204030204" pitchFamily="34" charset="0"/>
                <a:cs typeface="Times New Roman" panose="02020603050405020304" pitchFamily="18" charset="0"/>
              </a:rPr>
              <a:t> Esperto esterno  - Tutor docente </a:t>
            </a:r>
            <a:r>
              <a:rPr lang="it-IT" b="1" i="1" dirty="0">
                <a:effectLst/>
                <a:latin typeface="Calibri" panose="020F0502020204030204" pitchFamily="34" charset="0"/>
                <a:ea typeface="Calibri" panose="020F0502020204030204" pitchFamily="34" charset="0"/>
                <a:cs typeface="Times New Roman" panose="02020603050405020304" pitchFamily="18" charset="0"/>
              </a:rPr>
              <a:t>Antignano Orsola</a:t>
            </a:r>
          </a:p>
        </p:txBody>
      </p:sp>
      <p:pic>
        <p:nvPicPr>
          <p:cNvPr id="4" name="Immagine 3">
            <a:extLst>
              <a:ext uri="{FF2B5EF4-FFF2-40B4-BE49-F238E27FC236}">
                <a16:creationId xmlns:a16="http://schemas.microsoft.com/office/drawing/2014/main" id="{13A0A0A8-9A39-4F72-ABBA-3BAFBF74AFD0}"/>
              </a:ext>
            </a:extLst>
          </p:cNvPr>
          <p:cNvPicPr>
            <a:picLocks noChangeAspect="1"/>
          </p:cNvPicPr>
          <p:nvPr/>
        </p:nvPicPr>
        <p:blipFill>
          <a:blip r:embed="rId2"/>
          <a:stretch>
            <a:fillRect/>
          </a:stretch>
        </p:blipFill>
        <p:spPr>
          <a:xfrm>
            <a:off x="6096000" y="1616651"/>
            <a:ext cx="5855397" cy="3232440"/>
          </a:xfrm>
          <a:prstGeom prst="rect">
            <a:avLst/>
          </a:prstGeom>
        </p:spPr>
      </p:pic>
    </p:spTree>
    <p:extLst>
      <p:ext uri="{BB962C8B-B14F-4D97-AF65-F5344CB8AC3E}">
        <p14:creationId xmlns:p14="http://schemas.microsoft.com/office/powerpoint/2010/main" val="352392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DD3A65C-6A1F-4F02-8C9B-885BE687E790}"/>
              </a:ext>
            </a:extLst>
          </p:cNvPr>
          <p:cNvSpPr txBox="1"/>
          <p:nvPr/>
        </p:nvSpPr>
        <p:spPr>
          <a:xfrm>
            <a:off x="157018" y="327820"/>
            <a:ext cx="5551055" cy="5651868"/>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3-Stem a scuola per alunni a rischio di dispersione</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STEM vanno nella direzione di un approccio integrato alle discipline di ambito scientifico. Nel laboratorio si offre agli alunni il confronto con l’oggetto di studio (un problema reale o un fenomeno riprodotto in laboratorio), si pongono delle domande significative, si formulano e confrontano delle ipotesi, le si verificano attraverso esperimenti da loro progettati e se ne discutono i risultati con i propri compagni e con il docente per concludere con una nuova domanda di ricerca.  Gli alunni coinvolti saranno di </a:t>
            </a:r>
            <a:r>
              <a:rPr lang="it-IT"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seconda terza ( 20 alunni)</a:t>
            </a:r>
            <a:r>
              <a:rPr lang="it-IT" dirty="0">
                <a:effectLst/>
                <a:latin typeface="Calibri" panose="020F0502020204030204" pitchFamily="34" charset="0"/>
                <a:ea typeface="Calibri" panose="020F0502020204030204" pitchFamily="34" charset="0"/>
                <a:cs typeface="Times New Roman" panose="02020603050405020304" pitchFamily="18" charset="0"/>
              </a:rPr>
              <a:t>primaria, impegnati nella ricerca-azione  dell'analisi dei fenomeni  nel mondo loro circostante, per partire dall'esperienza diretta  e poi passare alla modellizzazione matematica. Tradurranno poi le esperienze, effettuate in contesti reali  in schemi e algoritmi anche attraverso la digitalizzazione.</a:t>
            </a:r>
          </a:p>
          <a:p>
            <a:pPr>
              <a:lnSpc>
                <a:spcPct val="107000"/>
              </a:lnSpc>
              <a:spcAft>
                <a:spcPts val="800"/>
              </a:spcAft>
            </a:pPr>
            <a:r>
              <a:rPr lang="it-IT" b="1" dirty="0">
                <a:effectLst/>
                <a:latin typeface="Calibri" panose="020F0502020204030204" pitchFamily="34" charset="0"/>
                <a:ea typeface="Calibri" panose="020F0502020204030204" pitchFamily="34" charset="0"/>
                <a:cs typeface="Times New Roman" panose="02020603050405020304" pitchFamily="18" charset="0"/>
              </a:rPr>
              <a:t>Docente Esperto </a:t>
            </a:r>
            <a:r>
              <a:rPr lang="it-IT" b="1" i="1" dirty="0">
                <a:effectLst/>
                <a:latin typeface="Calibri" panose="020F0502020204030204" pitchFamily="34" charset="0"/>
                <a:ea typeface="Calibri" panose="020F0502020204030204" pitchFamily="34" charset="0"/>
                <a:cs typeface="Times New Roman" panose="02020603050405020304" pitchFamily="18" charset="0"/>
              </a:rPr>
              <a:t>Avitabile Maria</a:t>
            </a:r>
            <a:r>
              <a:rPr lang="it-IT" b="1" dirty="0">
                <a:effectLst/>
                <a:latin typeface="Calibri" panose="020F0502020204030204" pitchFamily="34" charset="0"/>
                <a:ea typeface="Calibri" panose="020F0502020204030204" pitchFamily="34" charset="0"/>
                <a:cs typeface="Times New Roman" panose="02020603050405020304" pitchFamily="18" charset="0"/>
              </a:rPr>
              <a:t>  - Docente </a:t>
            </a:r>
            <a:r>
              <a:rPr lang="it-IT" b="1" dirty="0">
                <a:latin typeface="Calibri" panose="020F0502020204030204" pitchFamily="34" charset="0"/>
                <a:ea typeface="Calibri" panose="020F0502020204030204" pitchFamily="34" charset="0"/>
                <a:cs typeface="Times New Roman" panose="02020603050405020304" pitchFamily="18" charset="0"/>
              </a:rPr>
              <a:t>T</a:t>
            </a:r>
            <a:r>
              <a:rPr lang="it-IT" b="1" dirty="0">
                <a:effectLst/>
                <a:latin typeface="Calibri" panose="020F0502020204030204" pitchFamily="34" charset="0"/>
                <a:ea typeface="Calibri" panose="020F0502020204030204" pitchFamily="34" charset="0"/>
                <a:cs typeface="Times New Roman" panose="02020603050405020304" pitchFamily="18" charset="0"/>
              </a:rPr>
              <a:t>utor  </a:t>
            </a:r>
            <a:r>
              <a:rPr lang="it-IT" b="1" i="1" dirty="0" err="1">
                <a:effectLst/>
                <a:latin typeface="Calibri" panose="020F0502020204030204" pitchFamily="34" charset="0"/>
                <a:ea typeface="Calibri" panose="020F0502020204030204" pitchFamily="34" charset="0"/>
                <a:cs typeface="Times New Roman" panose="02020603050405020304" pitchFamily="18" charset="0"/>
              </a:rPr>
              <a:t>Iazzetti</a:t>
            </a:r>
            <a:r>
              <a:rPr lang="it-IT" b="1" i="1" dirty="0">
                <a:effectLst/>
                <a:latin typeface="Calibri" panose="020F0502020204030204" pitchFamily="34" charset="0"/>
                <a:ea typeface="Calibri" panose="020F0502020204030204" pitchFamily="34" charset="0"/>
                <a:cs typeface="Times New Roman" panose="02020603050405020304" pitchFamily="18" charset="0"/>
              </a:rPr>
              <a:t> Luisa</a:t>
            </a:r>
          </a:p>
        </p:txBody>
      </p:sp>
      <p:pic>
        <p:nvPicPr>
          <p:cNvPr id="5" name="Immagine 4">
            <a:extLst>
              <a:ext uri="{FF2B5EF4-FFF2-40B4-BE49-F238E27FC236}">
                <a16:creationId xmlns:a16="http://schemas.microsoft.com/office/drawing/2014/main" id="{AE290B08-6917-4F87-9AF5-2C2699296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109" y="1182183"/>
            <a:ext cx="5874326" cy="3646777"/>
          </a:xfrm>
          <a:prstGeom prst="rect">
            <a:avLst/>
          </a:prstGeom>
          <a:ln>
            <a:noFill/>
          </a:ln>
          <a:effectLst>
            <a:softEdge rad="112500"/>
          </a:effectLst>
        </p:spPr>
      </p:pic>
    </p:spTree>
    <p:extLst>
      <p:ext uri="{BB962C8B-B14F-4D97-AF65-F5344CB8AC3E}">
        <p14:creationId xmlns:p14="http://schemas.microsoft.com/office/powerpoint/2010/main" val="92208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6FF7556-67F0-4680-B8EC-6A236DC9BD27}"/>
              </a:ext>
            </a:extLst>
          </p:cNvPr>
          <p:cNvSpPr txBox="1"/>
          <p:nvPr/>
        </p:nvSpPr>
        <p:spPr>
          <a:xfrm>
            <a:off x="129309" y="183693"/>
            <a:ext cx="5449455" cy="5881354"/>
          </a:xfrm>
          <a:prstGeom prst="rect">
            <a:avLst/>
          </a:prstGeom>
          <a:noFill/>
        </p:spPr>
        <p:txBody>
          <a:bodyPr wrap="square">
            <a:spAutoFit/>
          </a:bodyPr>
          <a:lstStyle/>
          <a:p>
            <a:pPr>
              <a:lnSpc>
                <a:spcPct val="107000"/>
              </a:lnSpc>
              <a:spcAft>
                <a:spcPts val="800"/>
              </a:spcAft>
            </a:pP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4-Creiamo i robot con la didattica inclusiva</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Il pensiero computazionale, il coding e la robotica educativa costituiscono una priorità per l’aggiornamento del curricolo sia nel primo che nel secondo ciclo di istruzione. Il laboratorio sarà dedicato all’apprendimento dei principi di base della programmazione con l’utilizzo di strumenti e kit robotici.  La classe coinvolta dal modulo sarà una </a:t>
            </a:r>
            <a:r>
              <a:rPr lang="it-IT"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seconda primaria ( 20 alunni)</a:t>
            </a:r>
            <a:r>
              <a:rPr lang="it-IT" sz="2000" dirty="0">
                <a:effectLst/>
                <a:latin typeface="Calibri" panose="020F0502020204030204" pitchFamily="34" charset="0"/>
                <a:ea typeface="Calibri" panose="020F0502020204030204" pitchFamily="34" charset="0"/>
                <a:cs typeface="Times New Roman" panose="02020603050405020304" pitchFamily="18" charset="0"/>
              </a:rPr>
              <a:t>. Gli alunni , attraverso percorsi ludici, conosceranno il coding, applicabile anche alla conoscenza della  lingua italiana, in chiave interdisciplinare. Inoltre  attraverso il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tinkering</a:t>
            </a:r>
            <a:r>
              <a:rPr lang="it-IT" sz="2000" dirty="0">
                <a:effectLst/>
                <a:latin typeface="Calibri" panose="020F0502020204030204" pitchFamily="34" charset="0"/>
                <a:ea typeface="Calibri" panose="020F0502020204030204" pitchFamily="34" charset="0"/>
                <a:cs typeface="Times New Roman" panose="02020603050405020304" pitchFamily="18" charset="0"/>
              </a:rPr>
              <a:t> e il making proveranno essi stessi a costruire dei robot ,  introducendo  le prime conoscenze di Meccanica e Fisica</a:t>
            </a:r>
          </a:p>
          <a:p>
            <a:pPr>
              <a:lnSpc>
                <a:spcPct val="107000"/>
              </a:lnSpc>
              <a:spcAft>
                <a:spcPts val="800"/>
              </a:spcAft>
            </a:pPr>
            <a:r>
              <a:rPr lang="it-IT" sz="2000" b="1" dirty="0">
                <a:effectLst/>
                <a:latin typeface="Calibri" panose="020F0502020204030204" pitchFamily="34" charset="0"/>
                <a:ea typeface="Calibri" panose="020F0502020204030204" pitchFamily="34" charset="0"/>
                <a:cs typeface="Times New Roman" panose="02020603050405020304" pitchFamily="18" charset="0"/>
              </a:rPr>
              <a:t>Docente Espe</a:t>
            </a:r>
            <a:r>
              <a:rPr lang="it-IT" sz="2000" b="1" dirty="0">
                <a:latin typeface="Calibri" panose="020F0502020204030204" pitchFamily="34" charset="0"/>
                <a:ea typeface="Calibri" panose="020F0502020204030204" pitchFamily="34" charset="0"/>
                <a:cs typeface="Times New Roman" panose="02020603050405020304" pitchFamily="18" charset="0"/>
              </a:rPr>
              <a:t>rto</a:t>
            </a:r>
            <a:r>
              <a:rPr lang="it-IT" sz="2000" b="1" dirty="0">
                <a:effectLst/>
                <a:latin typeface="Calibri" panose="020F0502020204030204" pitchFamily="34" charset="0"/>
                <a:ea typeface="Calibri" panose="020F0502020204030204" pitchFamily="34" charset="0"/>
                <a:cs typeface="Times New Roman" panose="02020603050405020304" pitchFamily="18" charset="0"/>
              </a:rPr>
              <a:t> </a:t>
            </a:r>
            <a:r>
              <a:rPr lang="it-IT" sz="2000" b="1" i="1" dirty="0">
                <a:effectLst/>
                <a:latin typeface="Calibri" panose="020F0502020204030204" pitchFamily="34" charset="0"/>
                <a:ea typeface="Calibri" panose="020F0502020204030204" pitchFamily="34" charset="0"/>
                <a:cs typeface="Times New Roman" panose="02020603050405020304" pitchFamily="18" charset="0"/>
              </a:rPr>
              <a:t>De Falco Paola  </a:t>
            </a:r>
            <a:r>
              <a:rPr lang="it-IT" sz="2000" b="1" dirty="0">
                <a:effectLst/>
                <a:latin typeface="Calibri" panose="020F0502020204030204" pitchFamily="34" charset="0"/>
                <a:ea typeface="Calibri" panose="020F0502020204030204" pitchFamily="34" charset="0"/>
                <a:cs typeface="Times New Roman" panose="02020603050405020304" pitchFamily="18" charset="0"/>
              </a:rPr>
              <a:t>- Docente Tutor </a:t>
            </a:r>
            <a:r>
              <a:rPr lang="it-IT" sz="2000" b="1" i="1" dirty="0">
                <a:effectLst/>
                <a:latin typeface="Calibri" panose="020F0502020204030204" pitchFamily="34" charset="0"/>
                <a:ea typeface="Calibri" panose="020F0502020204030204" pitchFamily="34" charset="0"/>
                <a:cs typeface="Times New Roman" panose="02020603050405020304" pitchFamily="18" charset="0"/>
              </a:rPr>
              <a:t>Del Grosso Laura</a:t>
            </a:r>
          </a:p>
        </p:txBody>
      </p:sp>
      <p:pic>
        <p:nvPicPr>
          <p:cNvPr id="5" name="Immagine 4">
            <a:extLst>
              <a:ext uri="{FF2B5EF4-FFF2-40B4-BE49-F238E27FC236}">
                <a16:creationId xmlns:a16="http://schemas.microsoft.com/office/drawing/2014/main" id="{90F05922-473B-4020-A8DB-31845F8DF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564" y="183693"/>
            <a:ext cx="6095999" cy="6023143"/>
          </a:xfrm>
          <a:prstGeom prst="rect">
            <a:avLst/>
          </a:prstGeom>
          <a:ln>
            <a:noFill/>
          </a:ln>
          <a:effectLst>
            <a:softEdge rad="112500"/>
          </a:effectLst>
        </p:spPr>
      </p:pic>
    </p:spTree>
    <p:extLst>
      <p:ext uri="{BB962C8B-B14F-4D97-AF65-F5344CB8AC3E}">
        <p14:creationId xmlns:p14="http://schemas.microsoft.com/office/powerpoint/2010/main" val="3118992317"/>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126</TotalTime>
  <Words>2432</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Arial</vt:lpstr>
      <vt:lpstr>Berlin Sans FB Demi</vt:lpstr>
      <vt:lpstr>Bookman Old Style</vt:lpstr>
      <vt:lpstr>Calibri</vt:lpstr>
      <vt:lpstr>Calibri Light</vt:lpstr>
      <vt:lpstr>Times New Roman</vt:lpstr>
      <vt:lpstr>Titillium Web</vt:lpstr>
      <vt:lpstr>Verdana</vt:lpstr>
      <vt:lpstr>Retrospettivo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sandra ferrante</dc:creator>
  <cp:lastModifiedBy>Windows10</cp:lastModifiedBy>
  <cp:revision>7</cp:revision>
  <dcterms:created xsi:type="dcterms:W3CDTF">2021-09-22T14:24:44Z</dcterms:created>
  <dcterms:modified xsi:type="dcterms:W3CDTF">2021-09-23T13:33:13Z</dcterms:modified>
</cp:coreProperties>
</file>